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63" r:id="rId2"/>
    <p:sldId id="280" r:id="rId3"/>
    <p:sldId id="279" r:id="rId4"/>
    <p:sldId id="273" r:id="rId5"/>
    <p:sldId id="289" r:id="rId6"/>
    <p:sldId id="272" r:id="rId7"/>
    <p:sldId id="275" r:id="rId8"/>
    <p:sldId id="276" r:id="rId9"/>
    <p:sldId id="266" r:id="rId10"/>
    <p:sldId id="287" r:id="rId11"/>
    <p:sldId id="293" r:id="rId12"/>
    <p:sldId id="286" r:id="rId13"/>
    <p:sldId id="315" r:id="rId14"/>
    <p:sldId id="283" r:id="rId15"/>
    <p:sldId id="278" r:id="rId16"/>
    <p:sldId id="282" r:id="rId17"/>
    <p:sldId id="281" r:id="rId18"/>
    <p:sldId id="317" r:id="rId19"/>
    <p:sldId id="319" r:id="rId20"/>
    <p:sldId id="311" r:id="rId21"/>
    <p:sldId id="314" r:id="rId22"/>
    <p:sldId id="312" r:id="rId23"/>
    <p:sldId id="316" r:id="rId24"/>
    <p:sldId id="321" r:id="rId25"/>
    <p:sldId id="290" r:id="rId26"/>
    <p:sldId id="298" r:id="rId27"/>
    <p:sldId id="288" r:id="rId28"/>
    <p:sldId id="294" r:id="rId29"/>
    <p:sldId id="297" r:id="rId30"/>
    <p:sldId id="296" r:id="rId31"/>
    <p:sldId id="320" r:id="rId32"/>
    <p:sldId id="299" r:id="rId33"/>
    <p:sldId id="300" r:id="rId34"/>
    <p:sldId id="301" r:id="rId35"/>
    <p:sldId id="302" r:id="rId36"/>
    <p:sldId id="308" r:id="rId37"/>
    <p:sldId id="264" r:id="rId38"/>
    <p:sldId id="309" r:id="rId39"/>
    <p:sldId id="305" r:id="rId40"/>
    <p:sldId id="323" r:id="rId41"/>
    <p:sldId id="295" r:id="rId42"/>
    <p:sldId id="322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EAF9FB"/>
    <a:srgbClr val="0066CC"/>
    <a:srgbClr val="FF9966"/>
    <a:srgbClr val="FF3300"/>
    <a:srgbClr val="FFECB7"/>
    <a:srgbClr val="FFE089"/>
    <a:srgbClr val="CC9900"/>
    <a:srgbClr val="FF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71" autoAdjust="0"/>
  </p:normalViewPr>
  <p:slideViewPr>
    <p:cSldViewPr>
      <p:cViewPr varScale="1">
        <p:scale>
          <a:sx n="67" d="100"/>
          <a:sy n="67" d="100"/>
        </p:scale>
        <p:origin x="140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577188-84ED-41FB-8EB0-D499028E0931}" type="doc">
      <dgm:prSet loTypeId="urn:microsoft.com/office/officeart/2005/8/layout/vList3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23439C0C-C087-4E1E-A0AB-F3388CFA14DE}">
      <dgm:prSet phldrT="[Текст]"/>
      <dgm:spPr>
        <a:solidFill>
          <a:srgbClr val="CCCC00"/>
        </a:solidFill>
      </dgm:spPr>
      <dgm:t>
        <a:bodyPr/>
        <a:lstStyle/>
        <a:p>
          <a:r>
            <a:rPr lang="uk-UA" b="1" dirty="0" smtClean="0">
              <a:latin typeface="Arial" pitchFamily="34" charset="0"/>
              <a:cs typeface="Arial" pitchFamily="34" charset="0"/>
            </a:rPr>
            <a:t>Уміння й Уважність</a:t>
          </a:r>
          <a:endParaRPr lang="uk-UA" dirty="0">
            <a:latin typeface="Arial" pitchFamily="34" charset="0"/>
            <a:cs typeface="Arial" pitchFamily="34" charset="0"/>
          </a:endParaRPr>
        </a:p>
      </dgm:t>
    </dgm:pt>
    <dgm:pt modelId="{1E5A83B7-03BC-4691-B257-68DC4375D3EB}" type="parTrans" cxnId="{D6FB2527-F8B3-42EB-9392-23BD6A5BB6FE}">
      <dgm:prSet/>
      <dgm:spPr/>
      <dgm:t>
        <a:bodyPr/>
        <a:lstStyle/>
        <a:p>
          <a:endParaRPr lang="uk-UA"/>
        </a:p>
      </dgm:t>
    </dgm:pt>
    <dgm:pt modelId="{D1B64E23-F007-4F84-8B4E-9D7BA8FBF024}" type="sibTrans" cxnId="{D6FB2527-F8B3-42EB-9392-23BD6A5BB6FE}">
      <dgm:prSet/>
      <dgm:spPr/>
      <dgm:t>
        <a:bodyPr/>
        <a:lstStyle/>
        <a:p>
          <a:endParaRPr lang="uk-UA"/>
        </a:p>
      </dgm:t>
    </dgm:pt>
    <dgm:pt modelId="{2B688503-CAD7-4802-9144-8DF697DA1E5F}">
      <dgm:prSet phldrT="[Текст]"/>
      <dgm:spPr/>
      <dgm:t>
        <a:bodyPr/>
        <a:lstStyle/>
        <a:p>
          <a:r>
            <a:rPr lang="uk-UA" b="1" dirty="0" smtClean="0">
              <a:latin typeface="Arial" pitchFamily="34" charset="0"/>
              <a:cs typeface="Arial" pitchFamily="34" charset="0"/>
            </a:rPr>
            <a:t>Розум і Радість </a:t>
          </a:r>
          <a:endParaRPr lang="uk-UA" dirty="0">
            <a:latin typeface="Arial" pitchFamily="34" charset="0"/>
            <a:cs typeface="Arial" pitchFamily="34" charset="0"/>
          </a:endParaRPr>
        </a:p>
      </dgm:t>
    </dgm:pt>
    <dgm:pt modelId="{70E6E837-D74D-4524-864D-34BA72DE6939}" type="parTrans" cxnId="{034EC8E5-6AC7-40EC-A9FB-06346D9782FB}">
      <dgm:prSet/>
      <dgm:spPr/>
      <dgm:t>
        <a:bodyPr/>
        <a:lstStyle/>
        <a:p>
          <a:endParaRPr lang="uk-UA"/>
        </a:p>
      </dgm:t>
    </dgm:pt>
    <dgm:pt modelId="{6368C3AC-1DBB-436D-A1D7-46964CEFB15D}" type="sibTrans" cxnId="{034EC8E5-6AC7-40EC-A9FB-06346D9782FB}">
      <dgm:prSet/>
      <dgm:spPr/>
      <dgm:t>
        <a:bodyPr/>
        <a:lstStyle/>
        <a:p>
          <a:endParaRPr lang="uk-UA"/>
        </a:p>
      </dgm:t>
    </dgm:pt>
    <dgm:pt modelId="{1ADB71D4-2FB2-4748-8826-7C615E95C7F8}">
      <dgm:prSet phldrT="[Текст]"/>
      <dgm:spPr>
        <a:solidFill>
          <a:srgbClr val="9966FF"/>
        </a:solidFill>
      </dgm:spPr>
      <dgm:t>
        <a:bodyPr/>
        <a:lstStyle/>
        <a:p>
          <a:r>
            <a:rPr lang="uk-UA" b="1" dirty="0" smtClean="0">
              <a:latin typeface="Arial" pitchFamily="34" charset="0"/>
              <a:cs typeface="Arial" pitchFamily="34" charset="0"/>
            </a:rPr>
            <a:t>Оригінальність</a:t>
          </a:r>
          <a:endParaRPr lang="uk-UA" dirty="0">
            <a:latin typeface="Arial" pitchFamily="34" charset="0"/>
            <a:cs typeface="Arial" pitchFamily="34" charset="0"/>
          </a:endParaRPr>
        </a:p>
      </dgm:t>
    </dgm:pt>
    <dgm:pt modelId="{498C31F4-E31B-4772-8B9B-A44E6ACB4CBA}" type="parTrans" cxnId="{90B0D2CE-E327-4605-8170-E04A4B8C9F6E}">
      <dgm:prSet/>
      <dgm:spPr/>
      <dgm:t>
        <a:bodyPr/>
        <a:lstStyle/>
        <a:p>
          <a:endParaRPr lang="uk-UA"/>
        </a:p>
      </dgm:t>
    </dgm:pt>
    <dgm:pt modelId="{4B049DED-C1A9-4A62-B186-493B6B8665F1}" type="sibTrans" cxnId="{90B0D2CE-E327-4605-8170-E04A4B8C9F6E}">
      <dgm:prSet/>
      <dgm:spPr/>
      <dgm:t>
        <a:bodyPr/>
        <a:lstStyle/>
        <a:p>
          <a:endParaRPr lang="uk-UA"/>
        </a:p>
      </dgm:t>
    </dgm:pt>
    <dgm:pt modelId="{1B8F914B-BC73-4F8B-A2BE-9502F1E12373}">
      <dgm:prSet/>
      <dgm:spPr>
        <a:solidFill>
          <a:srgbClr val="00B0F0"/>
        </a:solidFill>
      </dgm:spPr>
      <dgm:t>
        <a:bodyPr/>
        <a:lstStyle/>
        <a:p>
          <a:r>
            <a:rPr lang="uk-UA" b="1" dirty="0" smtClean="0">
              <a:latin typeface="Arial" pitchFamily="34" charset="0"/>
              <a:cs typeface="Arial" pitchFamily="34" charset="0"/>
            </a:rPr>
            <a:t>Кмітливість та Корисність</a:t>
          </a:r>
          <a:endParaRPr lang="uk-UA" dirty="0">
            <a:latin typeface="Arial" pitchFamily="34" charset="0"/>
            <a:cs typeface="Arial" pitchFamily="34" charset="0"/>
          </a:endParaRPr>
        </a:p>
      </dgm:t>
    </dgm:pt>
    <dgm:pt modelId="{A4751F67-C94B-4470-A98A-FA1CA95FD506}" type="parTrans" cxnId="{036B7114-FC64-4648-982D-C4492D2D5DB3}">
      <dgm:prSet/>
      <dgm:spPr/>
      <dgm:t>
        <a:bodyPr/>
        <a:lstStyle/>
        <a:p>
          <a:endParaRPr lang="uk-UA"/>
        </a:p>
      </dgm:t>
    </dgm:pt>
    <dgm:pt modelId="{88A14A36-FD5A-47D3-B7FF-860DF577FE50}" type="sibTrans" cxnId="{036B7114-FC64-4648-982D-C4492D2D5DB3}">
      <dgm:prSet/>
      <dgm:spPr/>
      <dgm:t>
        <a:bodyPr/>
        <a:lstStyle/>
        <a:p>
          <a:endParaRPr lang="uk-UA"/>
        </a:p>
      </dgm:t>
    </dgm:pt>
    <dgm:pt modelId="{60A62D64-3B75-4B48-99B5-18B5F4D55D6F}" type="pres">
      <dgm:prSet presAssocID="{90577188-84ED-41FB-8EB0-D499028E093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2A8D9EF-44C0-4CF2-98FB-FEEA4E0BCCC4}" type="pres">
      <dgm:prSet presAssocID="{23439C0C-C087-4E1E-A0AB-F3388CFA14DE}" presName="composite" presStyleCnt="0"/>
      <dgm:spPr/>
    </dgm:pt>
    <dgm:pt modelId="{75D7D9D3-93F0-4E06-AA12-AC26E6CBD65D}" type="pres">
      <dgm:prSet presAssocID="{23439C0C-C087-4E1E-A0AB-F3388CFA14DE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B3EE76C-B3CA-4B99-9FA8-1E072AC21B81}" type="pres">
      <dgm:prSet presAssocID="{23439C0C-C087-4E1E-A0AB-F3388CFA14D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ED868A-9F7F-4555-B3C5-9AD3BE4161E2}" type="pres">
      <dgm:prSet presAssocID="{D1B64E23-F007-4F84-8B4E-9D7BA8FBF024}" presName="spacing" presStyleCnt="0"/>
      <dgm:spPr/>
    </dgm:pt>
    <dgm:pt modelId="{8BF909E7-9586-4129-8256-9426D2890BAC}" type="pres">
      <dgm:prSet presAssocID="{2B688503-CAD7-4802-9144-8DF697DA1E5F}" presName="composite" presStyleCnt="0"/>
      <dgm:spPr/>
    </dgm:pt>
    <dgm:pt modelId="{4260C9C5-5742-4541-90BD-809889F80DA2}" type="pres">
      <dgm:prSet presAssocID="{2B688503-CAD7-4802-9144-8DF697DA1E5F}" presName="imgShp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6B8C951-458C-4812-ACC9-6E29EE6C407F}" type="pres">
      <dgm:prSet presAssocID="{2B688503-CAD7-4802-9144-8DF697DA1E5F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02EE738-4F9F-42DA-B4EB-E7A3E8258845}" type="pres">
      <dgm:prSet presAssocID="{6368C3AC-1DBB-436D-A1D7-46964CEFB15D}" presName="spacing" presStyleCnt="0"/>
      <dgm:spPr/>
    </dgm:pt>
    <dgm:pt modelId="{1BB98B84-45EB-40E5-BB93-B5953F0C06CC}" type="pres">
      <dgm:prSet presAssocID="{1ADB71D4-2FB2-4748-8826-7C615E95C7F8}" presName="composite" presStyleCnt="0"/>
      <dgm:spPr/>
    </dgm:pt>
    <dgm:pt modelId="{757971CC-C2D2-4A4E-BB6C-B07625522299}" type="pres">
      <dgm:prSet presAssocID="{1ADB71D4-2FB2-4748-8826-7C615E95C7F8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31C505D-0D75-4F82-BC2D-AC96B0F10CDD}" type="pres">
      <dgm:prSet presAssocID="{1ADB71D4-2FB2-4748-8826-7C615E95C7F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8A57D3E-3CC8-4410-9951-9CB12DFC5292}" type="pres">
      <dgm:prSet presAssocID="{4B049DED-C1A9-4A62-B186-493B6B8665F1}" presName="spacing" presStyleCnt="0"/>
      <dgm:spPr/>
    </dgm:pt>
    <dgm:pt modelId="{554D87E4-A98C-4A56-9C46-F0FFE75E58AF}" type="pres">
      <dgm:prSet presAssocID="{1B8F914B-BC73-4F8B-A2BE-9502F1E12373}" presName="composite" presStyleCnt="0"/>
      <dgm:spPr/>
    </dgm:pt>
    <dgm:pt modelId="{481424A1-55E4-4DA6-8329-435595835DCE}" type="pres">
      <dgm:prSet presAssocID="{1B8F914B-BC73-4F8B-A2BE-9502F1E12373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F3499FB-DD30-433E-B0C6-DB9D35F33AE1}" type="pres">
      <dgm:prSet presAssocID="{1B8F914B-BC73-4F8B-A2BE-9502F1E12373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080468E-1EC8-4CE5-89CD-E481D660CFE1}" type="presOf" srcId="{23439C0C-C087-4E1E-A0AB-F3388CFA14DE}" destId="{1B3EE76C-B3CA-4B99-9FA8-1E072AC21B81}" srcOrd="0" destOrd="0" presId="urn:microsoft.com/office/officeart/2005/8/layout/vList3"/>
    <dgm:cxn modelId="{B34E7DAE-05CD-460B-AD89-0419B87E83F6}" type="presOf" srcId="{90577188-84ED-41FB-8EB0-D499028E0931}" destId="{60A62D64-3B75-4B48-99B5-18B5F4D55D6F}" srcOrd="0" destOrd="0" presId="urn:microsoft.com/office/officeart/2005/8/layout/vList3"/>
    <dgm:cxn modelId="{41073991-44AC-4FB5-88A0-E291E6781B5F}" type="presOf" srcId="{1B8F914B-BC73-4F8B-A2BE-9502F1E12373}" destId="{DF3499FB-DD30-433E-B0C6-DB9D35F33AE1}" srcOrd="0" destOrd="0" presId="urn:microsoft.com/office/officeart/2005/8/layout/vList3"/>
    <dgm:cxn modelId="{651DD5BC-FA26-4260-8692-EA12BAD62A5C}" type="presOf" srcId="{1ADB71D4-2FB2-4748-8826-7C615E95C7F8}" destId="{031C505D-0D75-4F82-BC2D-AC96B0F10CDD}" srcOrd="0" destOrd="0" presId="urn:microsoft.com/office/officeart/2005/8/layout/vList3"/>
    <dgm:cxn modelId="{036B7114-FC64-4648-982D-C4492D2D5DB3}" srcId="{90577188-84ED-41FB-8EB0-D499028E0931}" destId="{1B8F914B-BC73-4F8B-A2BE-9502F1E12373}" srcOrd="3" destOrd="0" parTransId="{A4751F67-C94B-4470-A98A-FA1CA95FD506}" sibTransId="{88A14A36-FD5A-47D3-B7FF-860DF577FE50}"/>
    <dgm:cxn modelId="{90B0D2CE-E327-4605-8170-E04A4B8C9F6E}" srcId="{90577188-84ED-41FB-8EB0-D499028E0931}" destId="{1ADB71D4-2FB2-4748-8826-7C615E95C7F8}" srcOrd="2" destOrd="0" parTransId="{498C31F4-E31B-4772-8B9B-A44E6ACB4CBA}" sibTransId="{4B049DED-C1A9-4A62-B186-493B6B8665F1}"/>
    <dgm:cxn modelId="{034EC8E5-6AC7-40EC-A9FB-06346D9782FB}" srcId="{90577188-84ED-41FB-8EB0-D499028E0931}" destId="{2B688503-CAD7-4802-9144-8DF697DA1E5F}" srcOrd="1" destOrd="0" parTransId="{70E6E837-D74D-4524-864D-34BA72DE6939}" sibTransId="{6368C3AC-1DBB-436D-A1D7-46964CEFB15D}"/>
    <dgm:cxn modelId="{D6FB2527-F8B3-42EB-9392-23BD6A5BB6FE}" srcId="{90577188-84ED-41FB-8EB0-D499028E0931}" destId="{23439C0C-C087-4E1E-A0AB-F3388CFA14DE}" srcOrd="0" destOrd="0" parTransId="{1E5A83B7-03BC-4691-B257-68DC4375D3EB}" sibTransId="{D1B64E23-F007-4F84-8B4E-9D7BA8FBF024}"/>
    <dgm:cxn modelId="{18FED5F5-3F49-4985-AEBD-2ACACFFA646D}" type="presOf" srcId="{2B688503-CAD7-4802-9144-8DF697DA1E5F}" destId="{F6B8C951-458C-4812-ACC9-6E29EE6C407F}" srcOrd="0" destOrd="0" presId="urn:microsoft.com/office/officeart/2005/8/layout/vList3"/>
    <dgm:cxn modelId="{B2FFDCE7-07BF-493D-A4E6-3B55483230C7}" type="presParOf" srcId="{60A62D64-3B75-4B48-99B5-18B5F4D55D6F}" destId="{72A8D9EF-44C0-4CF2-98FB-FEEA4E0BCCC4}" srcOrd="0" destOrd="0" presId="urn:microsoft.com/office/officeart/2005/8/layout/vList3"/>
    <dgm:cxn modelId="{8D97DEAE-E089-4C06-B054-706B55A594B8}" type="presParOf" srcId="{72A8D9EF-44C0-4CF2-98FB-FEEA4E0BCCC4}" destId="{75D7D9D3-93F0-4E06-AA12-AC26E6CBD65D}" srcOrd="0" destOrd="0" presId="urn:microsoft.com/office/officeart/2005/8/layout/vList3"/>
    <dgm:cxn modelId="{3078624D-8FF9-4161-801C-0B9FCF8AA0E0}" type="presParOf" srcId="{72A8D9EF-44C0-4CF2-98FB-FEEA4E0BCCC4}" destId="{1B3EE76C-B3CA-4B99-9FA8-1E072AC21B81}" srcOrd="1" destOrd="0" presId="urn:microsoft.com/office/officeart/2005/8/layout/vList3"/>
    <dgm:cxn modelId="{3CEBED60-BBED-4DF3-8A17-039332631488}" type="presParOf" srcId="{60A62D64-3B75-4B48-99B5-18B5F4D55D6F}" destId="{73ED868A-9F7F-4555-B3C5-9AD3BE4161E2}" srcOrd="1" destOrd="0" presId="urn:microsoft.com/office/officeart/2005/8/layout/vList3"/>
    <dgm:cxn modelId="{CEEA75E8-9876-4DB8-9638-EE1B4D0C0AF4}" type="presParOf" srcId="{60A62D64-3B75-4B48-99B5-18B5F4D55D6F}" destId="{8BF909E7-9586-4129-8256-9426D2890BAC}" srcOrd="2" destOrd="0" presId="urn:microsoft.com/office/officeart/2005/8/layout/vList3"/>
    <dgm:cxn modelId="{EE8B1205-8FF6-462B-8DEC-B65012120DC1}" type="presParOf" srcId="{8BF909E7-9586-4129-8256-9426D2890BAC}" destId="{4260C9C5-5742-4541-90BD-809889F80DA2}" srcOrd="0" destOrd="0" presId="urn:microsoft.com/office/officeart/2005/8/layout/vList3"/>
    <dgm:cxn modelId="{272E479D-DBDA-4212-B871-31F9241AFBD2}" type="presParOf" srcId="{8BF909E7-9586-4129-8256-9426D2890BAC}" destId="{F6B8C951-458C-4812-ACC9-6E29EE6C407F}" srcOrd="1" destOrd="0" presId="urn:microsoft.com/office/officeart/2005/8/layout/vList3"/>
    <dgm:cxn modelId="{9B5809D1-22DC-4E94-AD0A-E48FE302B4B8}" type="presParOf" srcId="{60A62D64-3B75-4B48-99B5-18B5F4D55D6F}" destId="{F02EE738-4F9F-42DA-B4EB-E7A3E8258845}" srcOrd="3" destOrd="0" presId="urn:microsoft.com/office/officeart/2005/8/layout/vList3"/>
    <dgm:cxn modelId="{4C2EDE05-77EE-4724-AA23-76A317B50C24}" type="presParOf" srcId="{60A62D64-3B75-4B48-99B5-18B5F4D55D6F}" destId="{1BB98B84-45EB-40E5-BB93-B5953F0C06CC}" srcOrd="4" destOrd="0" presId="urn:microsoft.com/office/officeart/2005/8/layout/vList3"/>
    <dgm:cxn modelId="{95EF38B8-E4DB-45CA-8DE4-0F15BB73CEB0}" type="presParOf" srcId="{1BB98B84-45EB-40E5-BB93-B5953F0C06CC}" destId="{757971CC-C2D2-4A4E-BB6C-B07625522299}" srcOrd="0" destOrd="0" presId="urn:microsoft.com/office/officeart/2005/8/layout/vList3"/>
    <dgm:cxn modelId="{6747C6FA-1A8F-460B-85D3-830E80575522}" type="presParOf" srcId="{1BB98B84-45EB-40E5-BB93-B5953F0C06CC}" destId="{031C505D-0D75-4F82-BC2D-AC96B0F10CDD}" srcOrd="1" destOrd="0" presId="urn:microsoft.com/office/officeart/2005/8/layout/vList3"/>
    <dgm:cxn modelId="{E83FFC4E-474F-459F-B186-0CEC9146DB32}" type="presParOf" srcId="{60A62D64-3B75-4B48-99B5-18B5F4D55D6F}" destId="{88A57D3E-3CC8-4410-9951-9CB12DFC5292}" srcOrd="5" destOrd="0" presId="urn:microsoft.com/office/officeart/2005/8/layout/vList3"/>
    <dgm:cxn modelId="{5D147539-A7FB-4DF1-B510-2B47E568A759}" type="presParOf" srcId="{60A62D64-3B75-4B48-99B5-18B5F4D55D6F}" destId="{554D87E4-A98C-4A56-9C46-F0FFE75E58AF}" srcOrd="6" destOrd="0" presId="urn:microsoft.com/office/officeart/2005/8/layout/vList3"/>
    <dgm:cxn modelId="{3C98DA73-C4B9-4B44-9F34-2EE20BA2F9B6}" type="presParOf" srcId="{554D87E4-A98C-4A56-9C46-F0FFE75E58AF}" destId="{481424A1-55E4-4DA6-8329-435595835DCE}" srcOrd="0" destOrd="0" presId="urn:microsoft.com/office/officeart/2005/8/layout/vList3"/>
    <dgm:cxn modelId="{19F13C52-8092-4235-AB4D-E66EE5BBF1F6}" type="presParOf" srcId="{554D87E4-A98C-4A56-9C46-F0FFE75E58AF}" destId="{DF3499FB-DD30-433E-B0C6-DB9D35F33A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3EE76C-B3CA-4B99-9FA8-1E072AC21B81}">
      <dsp:nvSpPr>
        <dsp:cNvPr id="0" name=""/>
        <dsp:cNvSpPr/>
      </dsp:nvSpPr>
      <dsp:spPr>
        <a:xfrm rot="10800000">
          <a:off x="1511118" y="773"/>
          <a:ext cx="5123729" cy="882221"/>
        </a:xfrm>
        <a:prstGeom prst="homePlate">
          <a:avLst/>
        </a:prstGeom>
        <a:solidFill>
          <a:srgbClr val="CCCC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903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latin typeface="Arial" pitchFamily="34" charset="0"/>
              <a:cs typeface="Arial" pitchFamily="34" charset="0"/>
            </a:rPr>
            <a:t>Уміння й Уважність</a:t>
          </a:r>
          <a:endParaRPr lang="uk-UA" sz="2600" kern="1200" dirty="0">
            <a:latin typeface="Arial" pitchFamily="34" charset="0"/>
            <a:cs typeface="Arial" pitchFamily="34" charset="0"/>
          </a:endParaRPr>
        </a:p>
      </dsp:txBody>
      <dsp:txXfrm rot="10800000">
        <a:off x="1731673" y="773"/>
        <a:ext cx="4903174" cy="882221"/>
      </dsp:txXfrm>
    </dsp:sp>
    <dsp:sp modelId="{75D7D9D3-93F0-4E06-AA12-AC26E6CBD65D}">
      <dsp:nvSpPr>
        <dsp:cNvPr id="0" name=""/>
        <dsp:cNvSpPr/>
      </dsp:nvSpPr>
      <dsp:spPr>
        <a:xfrm>
          <a:off x="1070008" y="773"/>
          <a:ext cx="882221" cy="88222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6B8C951-458C-4812-ACC9-6E29EE6C407F}">
      <dsp:nvSpPr>
        <dsp:cNvPr id="0" name=""/>
        <dsp:cNvSpPr/>
      </dsp:nvSpPr>
      <dsp:spPr>
        <a:xfrm rot="10800000">
          <a:off x="1511118" y="1146344"/>
          <a:ext cx="5123729" cy="882221"/>
        </a:xfrm>
        <a:prstGeom prst="homePlate">
          <a:avLst/>
        </a:prstGeom>
        <a:gradFill rotWithShape="0">
          <a:gsLst>
            <a:gs pos="0">
              <a:schemeClr val="accent2">
                <a:hueOff val="-4800000"/>
                <a:satOff val="-16668"/>
                <a:lumOff val="20000"/>
                <a:alphaOff val="0"/>
                <a:shade val="51000"/>
                <a:satMod val="130000"/>
              </a:schemeClr>
            </a:gs>
            <a:gs pos="80000">
              <a:schemeClr val="accent2">
                <a:hueOff val="-4800000"/>
                <a:satOff val="-16668"/>
                <a:lumOff val="20000"/>
                <a:alphaOff val="0"/>
                <a:shade val="93000"/>
                <a:satMod val="130000"/>
              </a:schemeClr>
            </a:gs>
            <a:gs pos="100000">
              <a:schemeClr val="accent2">
                <a:hueOff val="-4800000"/>
                <a:satOff val="-16668"/>
                <a:lumOff val="200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903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latin typeface="Arial" pitchFamily="34" charset="0"/>
              <a:cs typeface="Arial" pitchFamily="34" charset="0"/>
            </a:rPr>
            <a:t>Розум і Радість </a:t>
          </a:r>
          <a:endParaRPr lang="uk-UA" sz="2600" kern="1200" dirty="0">
            <a:latin typeface="Arial" pitchFamily="34" charset="0"/>
            <a:cs typeface="Arial" pitchFamily="34" charset="0"/>
          </a:endParaRPr>
        </a:p>
      </dsp:txBody>
      <dsp:txXfrm rot="10800000">
        <a:off x="1731673" y="1146344"/>
        <a:ext cx="4903174" cy="882221"/>
      </dsp:txXfrm>
    </dsp:sp>
    <dsp:sp modelId="{4260C9C5-5742-4541-90BD-809889F80DA2}">
      <dsp:nvSpPr>
        <dsp:cNvPr id="0" name=""/>
        <dsp:cNvSpPr/>
      </dsp:nvSpPr>
      <dsp:spPr>
        <a:xfrm>
          <a:off x="1070008" y="1146344"/>
          <a:ext cx="882221" cy="882221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31C505D-0D75-4F82-BC2D-AC96B0F10CDD}">
      <dsp:nvSpPr>
        <dsp:cNvPr id="0" name=""/>
        <dsp:cNvSpPr/>
      </dsp:nvSpPr>
      <dsp:spPr>
        <a:xfrm rot="10800000">
          <a:off x="1511118" y="2291914"/>
          <a:ext cx="5123729" cy="882221"/>
        </a:xfrm>
        <a:prstGeom prst="homePlate">
          <a:avLst/>
        </a:prstGeom>
        <a:solidFill>
          <a:srgbClr val="99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903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latin typeface="Arial" pitchFamily="34" charset="0"/>
              <a:cs typeface="Arial" pitchFamily="34" charset="0"/>
            </a:rPr>
            <a:t>Оригінальність</a:t>
          </a:r>
          <a:endParaRPr lang="uk-UA" sz="2600" kern="1200" dirty="0">
            <a:latin typeface="Arial" pitchFamily="34" charset="0"/>
            <a:cs typeface="Arial" pitchFamily="34" charset="0"/>
          </a:endParaRPr>
        </a:p>
      </dsp:txBody>
      <dsp:txXfrm rot="10800000">
        <a:off x="1731673" y="2291914"/>
        <a:ext cx="4903174" cy="882221"/>
      </dsp:txXfrm>
    </dsp:sp>
    <dsp:sp modelId="{757971CC-C2D2-4A4E-BB6C-B07625522299}">
      <dsp:nvSpPr>
        <dsp:cNvPr id="0" name=""/>
        <dsp:cNvSpPr/>
      </dsp:nvSpPr>
      <dsp:spPr>
        <a:xfrm>
          <a:off x="1070008" y="2291914"/>
          <a:ext cx="882221" cy="88222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F3499FB-DD30-433E-B0C6-DB9D35F33AE1}">
      <dsp:nvSpPr>
        <dsp:cNvPr id="0" name=""/>
        <dsp:cNvSpPr/>
      </dsp:nvSpPr>
      <dsp:spPr>
        <a:xfrm rot="10800000">
          <a:off x="1511118" y="3437485"/>
          <a:ext cx="5123729" cy="882221"/>
        </a:xfrm>
        <a:prstGeom prst="homePlat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903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latin typeface="Arial" pitchFamily="34" charset="0"/>
              <a:cs typeface="Arial" pitchFamily="34" charset="0"/>
            </a:rPr>
            <a:t>Кмітливість та Корисність</a:t>
          </a:r>
          <a:endParaRPr lang="uk-UA" sz="2600" kern="1200" dirty="0">
            <a:latin typeface="Arial" pitchFamily="34" charset="0"/>
            <a:cs typeface="Arial" pitchFamily="34" charset="0"/>
          </a:endParaRPr>
        </a:p>
      </dsp:txBody>
      <dsp:txXfrm rot="10800000">
        <a:off x="1731673" y="3437485"/>
        <a:ext cx="4903174" cy="882221"/>
      </dsp:txXfrm>
    </dsp:sp>
    <dsp:sp modelId="{481424A1-55E4-4DA6-8329-435595835DCE}">
      <dsp:nvSpPr>
        <dsp:cNvPr id="0" name=""/>
        <dsp:cNvSpPr/>
      </dsp:nvSpPr>
      <dsp:spPr>
        <a:xfrm>
          <a:off x="1070008" y="3437485"/>
          <a:ext cx="882221" cy="882221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24D60-2E86-4E78-8B10-977A987F51FD}" type="datetimeFigureOut">
              <a:rPr lang="uk-UA" smtClean="0"/>
              <a:t>19.10.2017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D5984-9746-40B8-B0BE-C7DA80B188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369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1D5984-9746-40B8-B0BE-C7DA80B18863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1594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1D5984-9746-40B8-B0BE-C7DA80B18863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3688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971800"/>
            <a:ext cx="8915400" cy="6096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581400"/>
            <a:ext cx="4572000" cy="304800"/>
          </a:xfrm>
        </p:spPr>
        <p:txBody>
          <a:bodyPr/>
          <a:lstStyle>
            <a:lvl1pPr marL="0" indent="0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88A16230-7B65-43F3-9414-856039FE1A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4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B03E7-EF01-449C-9C7C-93BDF24454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78867"/>
      </p:ext>
    </p:extLst>
  </p:cSld>
  <p:clrMapOvr>
    <a:masterClrMapping/>
  </p:clrMapOvr>
  <p:transition spd="slow" advTm="4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152400"/>
            <a:ext cx="217170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36270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E7357-759C-46A2-AF39-9551AD897F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665030"/>
      </p:ext>
    </p:extLst>
  </p:cSld>
  <p:clrMapOvr>
    <a:masterClrMapping/>
  </p:clrMapOvr>
  <p:transition spd="slow" advTm="4000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533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426720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219200"/>
            <a:ext cx="426720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E30EC722-A59B-447E-A431-1C56929B3E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17558"/>
      </p:ext>
    </p:extLst>
  </p:cSld>
  <p:clrMapOvr>
    <a:masterClrMapping/>
  </p:clrMapOvr>
  <p:transition spd="slow" advTm="4000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69342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295400"/>
            <a:ext cx="8305800" cy="4724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5532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3600" y="63246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http://www.ppt.prtxt.ru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2971800" y="65532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fld id="{7FDC1BE8-1558-4D0B-B7A5-42E56B29E1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0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59696-13D4-4E75-8E92-3BEB35F4C8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25438"/>
      </p:ext>
    </p:extLst>
  </p:cSld>
  <p:clrMapOvr>
    <a:masterClrMapping/>
  </p:clrMapOvr>
  <p:transition spd="slow" advTm="4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38938-0D96-4781-AB04-914988FDC4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36109"/>
      </p:ext>
    </p:extLst>
  </p:cSld>
  <p:clrMapOvr>
    <a:masterClrMapping/>
  </p:clrMapOvr>
  <p:transition spd="slow" advTm="4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2192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73584-6940-44E4-954B-51784218FC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892854"/>
      </p:ext>
    </p:extLst>
  </p:cSld>
  <p:clrMapOvr>
    <a:masterClrMapping/>
  </p:clrMapOvr>
  <p:transition spd="slow" advTm="4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B95DC-2D1C-455C-A1B0-3CB63D3915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981122"/>
      </p:ext>
    </p:extLst>
  </p:cSld>
  <p:clrMapOvr>
    <a:masterClrMapping/>
  </p:clrMapOvr>
  <p:transition spd="slow" advTm="4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FBF2B-A1EF-45BE-98A4-988C08CF8A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030"/>
      </p:ext>
    </p:extLst>
  </p:cSld>
  <p:clrMapOvr>
    <a:masterClrMapping/>
  </p:clrMapOvr>
  <p:transition spd="slow" advTm="4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9676D-5886-4993-A969-1C73595828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207851"/>
      </p:ext>
    </p:extLst>
  </p:cSld>
  <p:clrMapOvr>
    <a:masterClrMapping/>
  </p:clrMapOvr>
  <p:transition spd="slow" advTm="4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61023-EEE7-4D12-AD16-73907B892D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992194"/>
      </p:ext>
    </p:extLst>
  </p:cSld>
  <p:clrMapOvr>
    <a:masterClrMapping/>
  </p:clrMapOvr>
  <p:transition spd="slow" advTm="4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3C4D-2CAA-4117-9FB9-B492DE1447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825204"/>
      </p:ext>
    </p:extLst>
  </p:cSld>
  <p:clrMapOvr>
    <a:masterClrMapping/>
  </p:clrMapOvr>
  <p:transition spd="slow" advTm="4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686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686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fld id="{0C8457D8-080B-4124-BB6C-B461CAE8D6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4000">
    <p:pull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4.gif"/><Relationship Id="rId4" Type="http://schemas.openxmlformats.org/officeDocument/2006/relationships/image" Target="../media/image5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5" Type="http://schemas.microsoft.com/office/2007/relationships/hdphoto" Target="../media/hdphoto3.wdp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wmf"/><Relationship Id="rId7" Type="http://schemas.openxmlformats.org/officeDocument/2006/relationships/image" Target="../media/image75.jpeg"/><Relationship Id="rId2" Type="http://schemas.openxmlformats.org/officeDocument/2006/relationships/image" Target="../media/image70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10" Type="http://schemas.openxmlformats.org/officeDocument/2006/relationships/image" Target="../media/image69.jpeg"/><Relationship Id="rId4" Type="http://schemas.openxmlformats.org/officeDocument/2006/relationships/image" Target="../media/image72.wmf"/><Relationship Id="rId9" Type="http://schemas.openxmlformats.org/officeDocument/2006/relationships/image" Target="../media/image7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jpeg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95936" y="1484784"/>
            <a:ext cx="4572000" cy="432048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uk-UA" sz="3200" dirty="0" smtClean="0">
                <a:ln w="50800"/>
                <a:solidFill>
                  <a:srgbClr val="92D050"/>
                </a:solidFill>
              </a:rPr>
              <a:t>Урок - подорож</a:t>
            </a:r>
            <a:endParaRPr lang="en-US" sz="3200" dirty="0">
              <a:ln w="50800"/>
              <a:solidFill>
                <a:srgbClr val="92D050"/>
              </a:solidFill>
            </a:endParaRP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186105" y="908720"/>
            <a:ext cx="6957895" cy="609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КВАДРАТНІ   КОРЕНІ</a:t>
            </a:r>
            <a:endParaRPr lang="en-US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NATALI\Documents\завантаженн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0587"/>
            <a:ext cx="7480778" cy="467820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72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5" b="16535"/>
          <a:stretch/>
        </p:blipFill>
        <p:spPr bwMode="auto">
          <a:xfrm>
            <a:off x="251520" y="1340768"/>
            <a:ext cx="86409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NATALI\Documents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0"/>
            <a:ext cx="3456384" cy="214762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246228" y="116632"/>
            <a:ext cx="5868144" cy="545829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b="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властивості  квадратних коренів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379303" y="1448780"/>
                <a:ext cx="7992888" cy="48245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2800" b="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1) корінь квадратний з добутку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3200" b="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𝑎𝑏</m:t>
                          </m:r>
                        </m:e>
                      </m:rad>
                      <m:r>
                        <a:rPr lang="uk-UA" sz="3200" b="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32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𝑎</m:t>
                          </m:r>
                        </m:e>
                      </m:rad>
                      <m:r>
                        <a:rPr lang="uk-UA" sz="3200" b="0" i="1" smtClean="0"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32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rad>
                      <m:r>
                        <a:rPr lang="uk-UA" sz="3200" b="0" i="1">
                          <a:latin typeface="Cambria Math"/>
                        </a:rPr>
                        <m:t>;</m:t>
                      </m:r>
                      <m:r>
                        <a:rPr lang="uk-UA" sz="3200" b="0" i="1" smtClean="0">
                          <a:latin typeface="Cambria Math"/>
                        </a:rPr>
                        <m:t>  якщо </m:t>
                      </m:r>
                      <m:r>
                        <a:rPr lang="en-US" sz="3200" b="0" i="1" smtClean="0">
                          <a:latin typeface="Cambria Math"/>
                        </a:rPr>
                        <m:t>𝑎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≥0,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≥0</m:t>
                      </m:r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200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1200" dirty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</a:t>
                </a:r>
                <a:r>
                  <a:rPr lang="uk-UA" sz="280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2) корінь </a:t>
                </a:r>
                <a:r>
                  <a:rPr lang="uk-UA" sz="2800" dirty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квадратний з </a:t>
                </a:r>
                <a:r>
                  <a:rPr lang="uk-UA" sz="280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дробу </a:t>
                </a:r>
                <a:endParaRPr lang="uk-UA" sz="3200" i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3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uk-UA" sz="32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b="0" i="1" smtClean="0">
                                  <a:latin typeface="Cambria Math"/>
                                </a:rPr>
                                <m:t>𝑎</m:t>
                              </m:r>
                            </m:num>
                            <m:den>
                              <m:r>
                                <a:rPr lang="en-US" sz="3200" b="0" i="1" smtClean="0">
                                  <a:latin typeface="Cambria Math"/>
                                </a:rPr>
                                <m:t>𝑏</m:t>
                              </m:r>
                            </m:den>
                          </m:f>
                        </m:e>
                      </m:rad>
                      <m:r>
                        <a:rPr lang="uk-UA" sz="3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uk-UA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uk-UA" sz="320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</m:rad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uk-UA" sz="3200" i="1">
                          <a:latin typeface="Cambria Math"/>
                        </a:rPr>
                        <m:t>;якщо </m:t>
                      </m:r>
                      <m:r>
                        <a:rPr lang="en-US" sz="3200" i="1">
                          <a:latin typeface="Cambria Math"/>
                        </a:rPr>
                        <m:t>𝑎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≥0,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&gt;0; </m:t>
                      </m:r>
                    </m:oMath>
                  </m:oMathPara>
                </a14:m>
                <a:endParaRPr lang="uk-UA" sz="3200" i="1" dirty="0" smtClean="0">
                  <a:latin typeface="Cambria Math"/>
                </a:endParaRPr>
              </a:p>
              <a:p>
                <a:r>
                  <a:rPr lang="uk-UA" sz="280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3) корінь </a:t>
                </a:r>
                <a:r>
                  <a:rPr lang="uk-UA" sz="2800" dirty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квадратний </a:t>
                </a:r>
                <a:r>
                  <a:rPr lang="uk-UA" sz="280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зі степеня</a:t>
                </a:r>
                <a:endParaRPr lang="uk-UA" sz="2800" dirty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uk-UA" sz="3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sz="3200" b="0" i="1" smtClean="0">
                                <a:latin typeface="Cambria Math"/>
                              </a:rPr>
                              <m:t>𝑘</m:t>
                            </m:r>
                          </m:sup>
                        </m:sSup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uk-UA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latin typeface="Cambria Math"/>
                          </a:rPr>
                          <m:t>𝑘</m:t>
                        </m:r>
                      </m:sup>
                    </m:sSup>
                    <m:r>
                      <a:rPr lang="uk-UA" sz="320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i="1" dirty="0">
                    <a:latin typeface="Cambria Math"/>
                  </a:rPr>
                  <a:t>           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280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Основні тотожності квадратного кореня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uk-UA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𝑎</m:t>
                        </m:r>
                      </m:e>
                    </m:d>
                  </m:oMath>
                </a14:m>
                <a:r>
                  <a:rPr lang="uk-UA" sz="3200" b="0" i="1" dirty="0" smtClean="0">
                    <a:latin typeface="Cambria Math"/>
                  </a:rPr>
                  <a:t>  </a:t>
                </a:r>
                <a:r>
                  <a:rPr lang="uk-UA" sz="2800" b="0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і</a:t>
                </a:r>
                <a:r>
                  <a:rPr lang="uk-UA" sz="3200" dirty="0"/>
                  <a:t> </a:t>
                </a:r>
                <a14:m>
                  <m:oMath xmlns:m="http://schemas.openxmlformats.org/officeDocument/2006/math">
                    <m:r>
                      <a:rPr lang="uk-UA" sz="3200" b="0" i="0" smtClean="0">
                        <a:latin typeface="Cambria Math"/>
                      </a:rPr>
                      <m:t>(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b="0" i="1" smtClean="0">
                            <a:latin typeface="Cambria Math"/>
                          </a:rPr>
                          <m:t>𝑎</m:t>
                        </m:r>
                      </m:e>
                    </m:rad>
                    <m:r>
                      <a:rPr lang="uk-UA" sz="3200" b="0" i="1" smtClean="0">
                        <a:latin typeface="Cambria Math"/>
                      </a:rPr>
                      <m:t>)²</m:t>
                    </m:r>
                    <m:r>
                      <a:rPr lang="en-US" sz="3200" i="1">
                        <a:latin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</a:rPr>
                      <m:t>𝑎</m:t>
                    </m:r>
                  </m:oMath>
                </a14:m>
                <a:r>
                  <a:rPr lang="uk-UA" sz="3200" b="0" i="1" dirty="0" smtClean="0">
                    <a:latin typeface="Cambria Math"/>
                  </a:rPr>
                  <a:t>.</a:t>
                </a:r>
              </a:p>
              <a:p>
                <a:pPr algn="ctr"/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03" y="1448780"/>
                <a:ext cx="7992888" cy="4824536"/>
              </a:xfrm>
              <a:prstGeom prst="rect">
                <a:avLst/>
              </a:prstGeom>
              <a:blipFill rotWithShape="1">
                <a:blip r:embed="rId4"/>
                <a:stretch>
                  <a:fillRect l="-1526" t="-1264" b="-88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9888156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NATALI\Documents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0"/>
            <a:ext cx="3456384" cy="214762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282499" y="908720"/>
            <a:ext cx="5868144" cy="545829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b="0" dirty="0" smtClean="0">
                <a:solidFill>
                  <a:schemeClr val="tx2"/>
                </a:solidFill>
              </a:rPr>
              <a:t>властивості  квадратних коренів</a:t>
            </a:r>
            <a:endParaRPr lang="uk-UA" sz="2800" b="0" dirty="0" smtClean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FF9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63300"/>
            <a:ext cx="8746122" cy="372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373021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sz="quarter" idx="4294967295"/>
          </p:nvPr>
        </p:nvSpPr>
        <p:spPr>
          <a:xfrm>
            <a:off x="3923928" y="4894700"/>
            <a:ext cx="1584176" cy="545829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3200" b="0" dirty="0">
                <a:solidFill>
                  <a:schemeClr val="tx2"/>
                </a:solidFill>
              </a:rPr>
              <a:t>г</a:t>
            </a:r>
            <a:r>
              <a:rPr lang="uk-UA" sz="3200" b="0" dirty="0" smtClean="0">
                <a:solidFill>
                  <a:schemeClr val="tx2"/>
                </a:solidFill>
              </a:rPr>
              <a:t>ра</a:t>
            </a:r>
            <a:endParaRPr lang="uk-UA" sz="3200" b="0" dirty="0" smtClean="0">
              <a:solidFill>
                <a:srgbClr val="FF0000"/>
              </a:solidFill>
            </a:endParaRPr>
          </a:p>
        </p:txBody>
      </p:sp>
      <p:pic>
        <p:nvPicPr>
          <p:cNvPr id="4098" name="Picture 2" descr="D:\Портфоліо_Галелюка_Л_Т\Новая папка_все для вчителя\2664939kbulb4hl8q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585" y="404664"/>
            <a:ext cx="2569840" cy="249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66109" y="908720"/>
            <a:ext cx="4896545" cy="3528392"/>
          </a:xfrm>
        </p:spPr>
        <p:txBody>
          <a:bodyPr/>
          <a:lstStyle/>
          <a:p>
            <a:pPr algn="ctr"/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4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ЗУПИНКА</a:t>
            </a:r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sz="1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 </a:t>
            </a:r>
            <a:r>
              <a:rPr lang="uk-UA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МІСТО    ВСЕЗНАЙОК</a:t>
            </a:r>
            <a:endParaRPr lang="uk-UA" sz="4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aramond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77050" y="4653136"/>
            <a:ext cx="2088232" cy="1224136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p3d extrusionH="57150">
              <a:bevelT w="69850" h="69850" prst="divot"/>
            </a:sp3d>
          </a:bodyPr>
          <a:lstStyle/>
          <a:p>
            <a:pPr algn="ctr"/>
            <a:r>
              <a:rPr lang="uk-UA" sz="4000" dirty="0" smtClean="0">
                <a:solidFill>
                  <a:srgbClr val="009900"/>
                </a:solidFill>
              </a:rPr>
              <a:t>вірю</a:t>
            </a:r>
            <a:endParaRPr lang="uk-UA" sz="4000" dirty="0">
              <a:solidFill>
                <a:srgbClr val="0099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6305" y="4653136"/>
            <a:ext cx="2073843" cy="1224136"/>
          </a:xfrm>
          <a:prstGeom prst="roundRect">
            <a:avLst/>
          </a:prstGeom>
          <a:solidFill>
            <a:srgbClr val="FF993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rgbClr val="C00000"/>
                </a:solidFill>
              </a:rPr>
              <a:t>н</a:t>
            </a:r>
            <a:r>
              <a:rPr lang="uk-UA" sz="3200" dirty="0" smtClean="0">
                <a:solidFill>
                  <a:srgbClr val="C00000"/>
                </a:solidFill>
              </a:rPr>
              <a:t>е вірю</a:t>
            </a: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10" name="Picture 2" descr="C:\Users\NATALI\Documents\images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4" y="0"/>
            <a:ext cx="3268570" cy="2448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98670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755576" y="1366429"/>
            <a:ext cx="7896117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75963" y="446952"/>
            <a:ext cx="6172200" cy="48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sz="60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uk-UA" dirty="0"/>
          </a:p>
        </p:txBody>
      </p:sp>
      <p:sp>
        <p:nvSpPr>
          <p:cNvPr id="10" name="Прямокутник 3"/>
          <p:cNvSpPr/>
          <p:nvPr/>
        </p:nvSpPr>
        <p:spPr>
          <a:xfrm>
            <a:off x="671186" y="1366429"/>
            <a:ext cx="8064896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i="1" dirty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uk-UA" sz="3200" i="1" dirty="0" smtClean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віриш, ти, Іване, </a:t>
            </a:r>
            <a:r>
              <a:rPr lang="uk-UA" sz="3200" i="1" dirty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 рівність правильна?</a:t>
            </a:r>
          </a:p>
        </p:txBody>
      </p:sp>
      <p:cxnSp>
        <p:nvCxnSpPr>
          <p:cNvPr id="11" name="Пряма сполучна лінія 5"/>
          <p:cNvCxnSpPr/>
          <p:nvPr/>
        </p:nvCxnSpPr>
        <p:spPr>
          <a:xfrm>
            <a:off x="3161923" y="2232910"/>
            <a:ext cx="857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 сполучна лінія 8"/>
          <p:cNvCxnSpPr/>
          <p:nvPr/>
        </p:nvCxnSpPr>
        <p:spPr>
          <a:xfrm>
            <a:off x="6019423" y="2232910"/>
            <a:ext cx="5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бъект 2"/>
          <p:cNvSpPr txBox="1">
            <a:spLocks/>
          </p:cNvSpPr>
          <p:nvPr/>
        </p:nvSpPr>
        <p:spPr bwMode="auto">
          <a:xfrm>
            <a:off x="3733423" y="390879"/>
            <a:ext cx="1584176" cy="54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marL="44450" indent="0" algn="ctr">
              <a:buFont typeface="Georgia" pitchFamily="18" charset="0"/>
              <a:buNone/>
            </a:pPr>
            <a:r>
              <a:rPr lang="uk-UA" sz="3200" b="0" dirty="0" smtClean="0">
                <a:solidFill>
                  <a:schemeClr val="tx2"/>
                </a:solidFill>
              </a:rPr>
              <a:t>гра</a:t>
            </a:r>
            <a:endParaRPr lang="uk-UA" sz="3200" b="0" dirty="0" smtClean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58994" y="172510"/>
            <a:ext cx="1689619" cy="982572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p3d extrusionH="57150">
              <a:bevelT w="69850" h="69850" prst="divot"/>
            </a:sp3d>
          </a:bodyPr>
          <a:lstStyle/>
          <a:p>
            <a:pPr algn="ctr"/>
            <a:r>
              <a:rPr lang="uk-UA" sz="4000" dirty="0" smtClean="0">
                <a:solidFill>
                  <a:srgbClr val="009900"/>
                </a:solidFill>
              </a:rPr>
              <a:t>вірю</a:t>
            </a:r>
            <a:endParaRPr lang="uk-UA" sz="4000" dirty="0">
              <a:solidFill>
                <a:srgbClr val="0099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88014" y="183704"/>
            <a:ext cx="1708129" cy="971378"/>
          </a:xfrm>
          <a:prstGeom prst="roundRect">
            <a:avLst/>
          </a:prstGeom>
          <a:solidFill>
            <a:srgbClr val="FF993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rgbClr val="C00000"/>
                </a:solidFill>
              </a:rPr>
              <a:t>н</a:t>
            </a:r>
            <a:r>
              <a:rPr lang="uk-UA" sz="3200" dirty="0" smtClean="0">
                <a:solidFill>
                  <a:srgbClr val="C00000"/>
                </a:solidFill>
              </a:rPr>
              <a:t>е вірю</a:t>
            </a: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7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56" y="4725144"/>
            <a:ext cx="1388043" cy="186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2"/>
              <p:cNvSpPr txBox="1"/>
              <p:nvPr/>
            </p:nvSpPr>
            <p:spPr>
              <a:xfrm>
                <a:off x="1475657" y="2232910"/>
                <a:ext cx="7176036" cy="2852274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3200" b="0" dirty="0" smtClean="0"/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b="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0,04</m:t>
                        </m:r>
                      </m:e>
                    </m:rad>
                    <m:r>
                      <a:rPr lang="uk-UA" sz="3200" b="0" i="1"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latin typeface="Cambria Math"/>
                      </a:rPr>
                      <m:t>0,2</m:t>
                    </m:r>
                    <m:r>
                      <a:rPr lang="uk-UA" sz="3200" b="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b="0" i="1" dirty="0">
                    <a:latin typeface="Cambria Math"/>
                  </a:rPr>
                  <a:t>                </a:t>
                </a:r>
                <a:r>
                  <a:rPr lang="uk-UA" sz="3200" b="0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uk-UA" sz="3200" b="0" i="1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100</m:t>
                    </m:r>
                    <m:r>
                      <a:rPr lang="uk-UA" sz="3200" b="0" i="1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; </m:t>
                    </m:r>
                  </m:oMath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640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=80; </m:t>
                    </m:r>
                  </m:oMath>
                </a14:m>
                <a:r>
                  <a:rPr lang="uk-UA" sz="3200" i="1" dirty="0">
                    <a:latin typeface="Cambria Math"/>
                  </a:rPr>
                  <a:t>        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1,44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=0,12;</m:t>
                    </m:r>
                  </m:oMath>
                </a14:m>
                <a:endParaRPr lang="uk-UA" sz="3200" i="1" dirty="0" smtClean="0">
                  <a:latin typeface="Cambria Math"/>
                </a:endParaRPr>
              </a:p>
              <a:p>
                <a:pPr algn="ctr"/>
                <a:endParaRPr lang="uk-UA" sz="3200" i="1" dirty="0"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0,0036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latin typeface="Cambria Math"/>
                      </a:rPr>
                      <m:t>0,6</m:t>
                    </m:r>
                    <m:r>
                      <a:rPr lang="uk-UA" sz="320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i="1" dirty="0">
                    <a:latin typeface="Cambria Math"/>
                  </a:rPr>
                  <a:t>    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0,9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=0,</m:t>
                    </m:r>
                    <m:r>
                      <a:rPr lang="uk-UA" sz="3200" b="0" i="1" smtClean="0">
                        <a:latin typeface="Cambria Math"/>
                      </a:rPr>
                      <m:t>3</m:t>
                    </m:r>
                    <m:r>
                      <a:rPr lang="uk-UA" sz="3200" i="1">
                        <a:latin typeface="Cambria Math"/>
                      </a:rPr>
                      <m:t>;</m:t>
                    </m:r>
                  </m:oMath>
                </a14:m>
                <a:endParaRPr lang="uk-UA" sz="3200" i="1" dirty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dirty="0"/>
              </a:p>
            </p:txBody>
          </p:sp>
        </mc:Choice>
        <mc:Fallback xmlns="">
          <p:sp>
            <p:nvSpPr>
              <p:cNvPr id="1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7" y="2232910"/>
                <a:ext cx="7176036" cy="285227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138769" y="5085184"/>
                <a:ext cx="5781997" cy="10956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uk-UA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uk-UA" sz="3200" i="1">
                                <a:latin typeface="Cambria Math"/>
                              </a:rPr>
                              <m:t>49</m:t>
                            </m:r>
                          </m:num>
                          <m:den>
                            <m:r>
                              <a:rPr lang="uk-UA" sz="3200" i="1">
                                <a:latin typeface="Cambria Math"/>
                              </a:rPr>
                              <m:t>81</m:t>
                            </m:r>
                          </m:den>
                        </m:f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3200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uk-UA" sz="3200" i="1"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;                    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uk-UA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uk-UA" sz="32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uk-UA" sz="32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32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32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dirty="0"/>
                  <a:t>;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8769" y="5085184"/>
                <a:ext cx="5781997" cy="10956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914409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755576" y="1366429"/>
            <a:ext cx="7896117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375963" y="446952"/>
            <a:ext cx="6172200" cy="48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sz="60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32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uk-UA" dirty="0"/>
          </a:p>
        </p:txBody>
      </p:sp>
      <p:sp>
        <p:nvSpPr>
          <p:cNvPr id="10" name="Прямокутник 3"/>
          <p:cNvSpPr/>
          <p:nvPr/>
        </p:nvSpPr>
        <p:spPr>
          <a:xfrm>
            <a:off x="671186" y="1366429"/>
            <a:ext cx="8064896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i="1" dirty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uk-UA" sz="3200" i="1" dirty="0" smtClean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віриш, ти, Іване, </a:t>
            </a:r>
            <a:r>
              <a:rPr lang="uk-UA" sz="3200" i="1" dirty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 рівність правильна?</a:t>
            </a:r>
          </a:p>
        </p:txBody>
      </p:sp>
      <p:cxnSp>
        <p:nvCxnSpPr>
          <p:cNvPr id="11" name="Пряма сполучна лінія 5"/>
          <p:cNvCxnSpPr/>
          <p:nvPr/>
        </p:nvCxnSpPr>
        <p:spPr>
          <a:xfrm>
            <a:off x="3161923" y="2232910"/>
            <a:ext cx="857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 сполучна лінія 8"/>
          <p:cNvCxnSpPr/>
          <p:nvPr/>
        </p:nvCxnSpPr>
        <p:spPr>
          <a:xfrm>
            <a:off x="6019423" y="2232910"/>
            <a:ext cx="5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бъект 2"/>
          <p:cNvSpPr txBox="1">
            <a:spLocks/>
          </p:cNvSpPr>
          <p:nvPr/>
        </p:nvSpPr>
        <p:spPr bwMode="auto">
          <a:xfrm>
            <a:off x="3733423" y="390879"/>
            <a:ext cx="1584176" cy="54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marL="44450" indent="0" algn="ctr">
              <a:buFont typeface="Georgia" pitchFamily="18" charset="0"/>
              <a:buNone/>
            </a:pPr>
            <a:r>
              <a:rPr lang="uk-UA" sz="3200" b="0" dirty="0" smtClean="0">
                <a:solidFill>
                  <a:schemeClr val="tx2"/>
                </a:solidFill>
              </a:rPr>
              <a:t>гра</a:t>
            </a:r>
            <a:endParaRPr lang="uk-UA" sz="3200" b="0" dirty="0" smtClean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58994" y="172510"/>
            <a:ext cx="1689619" cy="982572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p3d extrusionH="57150">
              <a:bevelT w="69850" h="69850" prst="divot"/>
            </a:sp3d>
          </a:bodyPr>
          <a:lstStyle/>
          <a:p>
            <a:pPr algn="ctr"/>
            <a:r>
              <a:rPr lang="uk-UA" sz="4000" dirty="0" smtClean="0">
                <a:solidFill>
                  <a:srgbClr val="009900"/>
                </a:solidFill>
              </a:rPr>
              <a:t>вірю</a:t>
            </a:r>
            <a:endParaRPr lang="uk-UA" sz="4000" dirty="0">
              <a:solidFill>
                <a:srgbClr val="0099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88014" y="183704"/>
            <a:ext cx="1708129" cy="971378"/>
          </a:xfrm>
          <a:prstGeom prst="roundRect">
            <a:avLst/>
          </a:prstGeom>
          <a:solidFill>
            <a:srgbClr val="FF993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rgbClr val="C00000"/>
                </a:solidFill>
              </a:rPr>
              <a:t>н</a:t>
            </a:r>
            <a:r>
              <a:rPr lang="uk-UA" sz="3200" dirty="0" smtClean="0">
                <a:solidFill>
                  <a:srgbClr val="C00000"/>
                </a:solidFill>
              </a:rPr>
              <a:t>е вірю</a:t>
            </a: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7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56" y="4725144"/>
            <a:ext cx="1388043" cy="186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2"/>
              <p:cNvSpPr txBox="1"/>
              <p:nvPr/>
            </p:nvSpPr>
            <p:spPr>
              <a:xfrm>
                <a:off x="1475657" y="2232910"/>
                <a:ext cx="7176036" cy="2852274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3200" b="0" dirty="0" smtClean="0"/>
                  <a:t>   </a:t>
                </a:r>
                <a14:m>
                  <m:oMath xmlns:m="http://schemas.openxmlformats.org/officeDocument/2006/math">
                    <m:r>
                      <a:rPr lang="uk-UA" sz="3200" b="0" i="0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uk-UA" sz="3200" b="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1</m:t>
                        </m:r>
                      </m:e>
                    </m:rad>
                    <m:r>
                      <a:rPr lang="uk-UA" sz="3200" b="0" i="1"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latin typeface="Cambria Math"/>
                      </a:rPr>
                      <m:t>1</m:t>
                    </m:r>
                    <m:r>
                      <a:rPr lang="uk-UA" sz="3200" b="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b="0" i="1" dirty="0">
                    <a:latin typeface="Cambria Math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(</m:t>
                    </m:r>
                    <m:rad>
                      <m:radPr>
                        <m:degHide m:val="on"/>
                        <m:ctrlPr>
                          <a:rPr lang="uk-UA" sz="32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uk-UA" sz="3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)²</m:t>
                    </m:r>
                    <m:r>
                      <a:rPr lang="uk-UA" sz="3200" b="0" i="1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100</m:t>
                    </m:r>
                    <m:r>
                      <a:rPr lang="uk-UA" sz="3200" b="0" i="1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; </m:t>
                    </m:r>
                  </m:oMath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64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uk-UA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uk-UA" sz="3200" b="0" i="1" smtClean="0">
                            <a:latin typeface="Cambria Math"/>
                          </a:rPr>
                          <m:t>−8</m:t>
                        </m:r>
                      </m:e>
                    </m:d>
                    <m:r>
                      <a:rPr lang="uk-UA" sz="320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i="1" dirty="0">
                    <a:latin typeface="Cambria Math"/>
                  </a:rPr>
                  <a:t>       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uk-UA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uk-UA" sz="3200" b="0" i="1" smtClean="0">
                                <a:latin typeface="Cambria Math"/>
                              </a:rPr>
                              <m:t>7</m:t>
                            </m:r>
                          </m:num>
                          <m:den>
                            <m:r>
                              <a:rPr lang="uk-UA" sz="3200" b="0" i="1" smtClean="0">
                                <a:latin typeface="Cambria Math"/>
                              </a:rPr>
                              <m:t>11</m:t>
                            </m:r>
                          </m:den>
                        </m:f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3200" b="0" i="1" smtClean="0">
                                <a:latin typeface="Cambria Math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uk-UA" sz="3200" b="0" i="1" smtClean="0">
                            <a:latin typeface="Cambria Math"/>
                          </a:rPr>
                          <m:t>11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;</m:t>
                    </m:r>
                  </m:oMath>
                </a14:m>
                <a:endParaRPr lang="uk-UA" sz="3200" i="1" dirty="0">
                  <a:latin typeface="Cambria Math"/>
                </a:endParaRPr>
              </a:p>
              <a:p>
                <a:r>
                  <a:rPr lang="uk-UA" sz="3200" i="1" dirty="0">
                    <a:latin typeface="Cambria Math"/>
                  </a:rPr>
                  <a:t> </a:t>
                </a:r>
                <a:r>
                  <a:rPr lang="uk-UA" sz="3200" i="1" dirty="0" smtClean="0">
                    <a:latin typeface="Cambria Math"/>
                  </a:rPr>
                  <a:t>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−36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latin typeface="Cambria Math"/>
                      </a:rPr>
                      <m:t>6</m:t>
                    </m:r>
                    <m:r>
                      <a:rPr lang="uk-UA" sz="3200" i="1">
                        <a:latin typeface="Cambria Math"/>
                      </a:rPr>
                      <m:t>; </m:t>
                    </m:r>
                  </m:oMath>
                </a14:m>
                <a:r>
                  <a:rPr lang="uk-UA" sz="3200" i="1" dirty="0">
                    <a:latin typeface="Cambria Math"/>
                  </a:rPr>
                  <a:t>             </a:t>
                </a:r>
                <a:r>
                  <a:rPr lang="uk-UA" sz="3200" i="1" dirty="0" smtClean="0">
                    <a:latin typeface="Cambria Math"/>
                  </a:rPr>
                  <a:t>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0,025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=0,</m:t>
                    </m:r>
                    <m:r>
                      <a:rPr lang="uk-UA" sz="3200" b="0" i="1" smtClean="0">
                        <a:latin typeface="Cambria Math"/>
                      </a:rPr>
                      <m:t>5</m:t>
                    </m:r>
                    <m:r>
                      <a:rPr lang="uk-UA" sz="3200" i="1">
                        <a:latin typeface="Cambria Math"/>
                      </a:rPr>
                      <m:t>;</m:t>
                    </m:r>
                  </m:oMath>
                </a14:m>
                <a:endParaRPr lang="uk-UA" sz="3200" i="1" dirty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dirty="0"/>
              </a:p>
            </p:txBody>
          </p:sp>
        </mc:Choice>
        <mc:Fallback xmlns="">
          <p:sp>
            <p:nvSpPr>
              <p:cNvPr id="1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7" y="2232910"/>
                <a:ext cx="7176036" cy="285227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835696" y="4538000"/>
                <a:ext cx="5854006" cy="1119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uk-UA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uk-UA" sz="3200" i="1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uk-UA" sz="3200" i="1">
                                <a:latin typeface="Cambria Math"/>
                              </a:rPr>
                              <m:t>8</m:t>
                            </m:r>
                            <m:r>
                              <a:rPr lang="uk-UA" sz="3200" b="0" i="1" smtClean="0">
                                <a:latin typeface="Cambria Math"/>
                              </a:rPr>
                              <m:t>0</m:t>
                            </m:r>
                          </m:den>
                        </m:f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32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sz="3200" i="1"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;                      </m:t>
                    </m:r>
                    <m:r>
                      <a:rPr lang="uk-UA" sz="3200" b="0" i="1" smtClean="0">
                        <a:latin typeface="Cambria Math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uk-UA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uk-UA" sz="3200" b="0" i="1" smtClean="0">
                                <a:latin typeface="Cambria Math"/>
                              </a:rPr>
                              <m:t>50</m:t>
                            </m:r>
                          </m:num>
                          <m:den>
                            <m:r>
                              <a:rPr lang="uk-UA" sz="32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rad>
                    <m:r>
                      <a:rPr lang="uk-UA" sz="3200" i="1">
                        <a:latin typeface="Cambria Math"/>
                      </a:rPr>
                      <m:t>=</m:t>
                    </m:r>
                    <m:r>
                      <a:rPr lang="uk-UA" sz="3200" b="0" i="1" smtClean="0">
                        <a:latin typeface="Cambria Math"/>
                      </a:rPr>
                      <m:t>5</m:t>
                    </m:r>
                  </m:oMath>
                </a14:m>
                <a:r>
                  <a:rPr lang="uk-UA" dirty="0"/>
                  <a:t>;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4538000"/>
                <a:ext cx="5854006" cy="111902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5560134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"/>
          <p:cNvSpPr txBox="1">
            <a:spLocks/>
          </p:cNvSpPr>
          <p:nvPr/>
        </p:nvSpPr>
        <p:spPr bwMode="auto">
          <a:xfrm>
            <a:off x="2123728" y="-99392"/>
            <a:ext cx="532859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algn="ctr"/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4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ЗУПИНКА</a:t>
            </a:r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sz="1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 </a:t>
            </a:r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ПАНТЕОН    ІСТОРІЇ</a:t>
            </a:r>
            <a:endParaRPr lang="uk-UA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aramond" pitchFamily="18" charset="0"/>
            </a:endParaRPr>
          </a:p>
        </p:txBody>
      </p:sp>
      <p:pic>
        <p:nvPicPr>
          <p:cNvPr id="3" name="Picture 5" descr="C:\Users\NATALI\Documents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65708"/>
            <a:ext cx="6624736" cy="474641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89207" y="6327454"/>
            <a:ext cx="3877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РОБОТА  В  ГРУПАХ</a:t>
            </a:r>
            <a:endParaRPr lang="uk-UA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685170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009638" y="1481661"/>
            <a:ext cx="7548829" cy="4968551"/>
            <a:chOff x="-612575" y="1090558"/>
            <a:chExt cx="7548829" cy="4968551"/>
          </a:xfrm>
        </p:grpSpPr>
        <p:pic>
          <p:nvPicPr>
            <p:cNvPr id="5" name="Picture 2" descr="D:\Портфоліо_Галелюка_Л_Т\Новая папка_все для вчителя\папірус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EF9"/>
                </a:clrFrom>
                <a:clrTo>
                  <a:srgbClr val="FDFE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2575" y="1090558"/>
              <a:ext cx="7200800" cy="4968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721192" y="1469015"/>
              <a:ext cx="6215062" cy="415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√25 - √16 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√121 - √100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(√8) </a:t>
              </a:r>
              <a:r>
                <a:rPr lang="uk-UA" sz="66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2 </a:t>
              </a:r>
              <a:r>
                <a:rPr lang="en-US" sz="66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√49 </a:t>
              </a:r>
              <a:r>
                <a:rPr lang="uk-UA" sz="54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х</a:t>
              </a:r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1 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uk-UA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7" name="Пряма сполучна лінія 6"/>
            <p:cNvCxnSpPr/>
            <p:nvPr/>
          </p:nvCxnSpPr>
          <p:spPr>
            <a:xfrm>
              <a:off x="3250406" y="1540182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 сполучна лінія 6"/>
            <p:cNvCxnSpPr/>
            <p:nvPr/>
          </p:nvCxnSpPr>
          <p:spPr>
            <a:xfrm>
              <a:off x="3643313" y="2608263"/>
              <a:ext cx="126556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 сполучна лінія 6"/>
            <p:cNvCxnSpPr/>
            <p:nvPr/>
          </p:nvCxnSpPr>
          <p:spPr>
            <a:xfrm>
              <a:off x="1259632" y="4581128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 сполучна лінія 6"/>
            <p:cNvCxnSpPr/>
            <p:nvPr/>
          </p:nvCxnSpPr>
          <p:spPr>
            <a:xfrm>
              <a:off x="1488232" y="3574834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 сполучна лінія 6"/>
            <p:cNvCxnSpPr/>
            <p:nvPr/>
          </p:nvCxnSpPr>
          <p:spPr>
            <a:xfrm>
              <a:off x="1259631" y="2595004"/>
              <a:ext cx="124301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 сполучна лінія 6"/>
            <p:cNvCxnSpPr/>
            <p:nvPr/>
          </p:nvCxnSpPr>
          <p:spPr>
            <a:xfrm>
              <a:off x="1259584" y="1567682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/>
        </p:nvSpPr>
        <p:spPr>
          <a:xfrm>
            <a:off x="200992" y="11663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/>
              <a:t>Усно виконайте </a:t>
            </a:r>
            <a:r>
              <a:rPr lang="uk-UA" sz="2400" dirty="0" smtClean="0"/>
              <a:t>обчислення, </a:t>
            </a:r>
            <a:r>
              <a:rPr lang="uk-UA" sz="2400" dirty="0"/>
              <a:t>записавши </a:t>
            </a:r>
            <a:r>
              <a:rPr lang="uk-UA" sz="2400" dirty="0" smtClean="0"/>
              <a:t>відповіді, </a:t>
            </a:r>
            <a:r>
              <a:rPr lang="uk-UA" sz="2400" dirty="0"/>
              <a:t>ви дізнаєтесь, в якому році в літописі вперше з’явилася </a:t>
            </a:r>
            <a:endParaRPr lang="uk-UA" sz="2400" dirty="0" smtClean="0"/>
          </a:p>
          <a:p>
            <a:pPr algn="ctr"/>
            <a:r>
              <a:rPr lang="uk-UA" sz="2400" dirty="0" smtClean="0"/>
              <a:t>назва «Україна»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86184040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885397" y="814181"/>
            <a:ext cx="888802" cy="4486167"/>
            <a:chOff x="7420768" y="1314538"/>
            <a:chExt cx="888802" cy="4265141"/>
          </a:xfrm>
        </p:grpSpPr>
        <p:sp>
          <p:nvSpPr>
            <p:cNvPr id="6" name="Прямокутник 5"/>
            <p:cNvSpPr>
              <a:spLocks noChangeArrowheads="1"/>
            </p:cNvSpPr>
            <p:nvPr/>
          </p:nvSpPr>
          <p:spPr bwMode="auto">
            <a:xfrm>
              <a:off x="7452320" y="1314538"/>
              <a:ext cx="8572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uk-UA" sz="6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6600" dirty="0">
                <a:solidFill>
                  <a:srgbClr val="FF0000"/>
                </a:solidFill>
              </a:endParaRPr>
            </a:p>
          </p:txBody>
        </p:sp>
        <p:sp>
          <p:nvSpPr>
            <p:cNvPr id="8" name="Прямокутник 7"/>
            <p:cNvSpPr>
              <a:spLocks noChangeArrowheads="1"/>
            </p:cNvSpPr>
            <p:nvPr/>
          </p:nvSpPr>
          <p:spPr bwMode="auto">
            <a:xfrm>
              <a:off x="7452320" y="2401058"/>
              <a:ext cx="8572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uk-UA" sz="6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6600" dirty="0">
                <a:solidFill>
                  <a:srgbClr val="FF0000"/>
                </a:solidFill>
              </a:endParaRPr>
            </a:p>
          </p:txBody>
        </p:sp>
        <p:sp>
          <p:nvSpPr>
            <p:cNvPr id="9" name="Прямокутник 8"/>
            <p:cNvSpPr>
              <a:spLocks noChangeArrowheads="1"/>
            </p:cNvSpPr>
            <p:nvPr/>
          </p:nvSpPr>
          <p:spPr bwMode="auto">
            <a:xfrm>
              <a:off x="7452320" y="3457899"/>
              <a:ext cx="8572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uk-UA" sz="6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sz="6600" dirty="0">
                <a:solidFill>
                  <a:srgbClr val="FF0000"/>
                </a:solidFill>
              </a:endParaRPr>
            </a:p>
          </p:txBody>
        </p:sp>
        <p:sp>
          <p:nvSpPr>
            <p:cNvPr id="10" name="Прямокутник 9"/>
            <p:cNvSpPr>
              <a:spLocks noChangeArrowheads="1"/>
            </p:cNvSpPr>
            <p:nvPr/>
          </p:nvSpPr>
          <p:spPr bwMode="auto">
            <a:xfrm>
              <a:off x="7420768" y="4471604"/>
              <a:ext cx="857250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uk-UA" sz="6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sz="66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11" name="Пряма сполучна лінія 10"/>
          <p:cNvCxnSpPr/>
          <p:nvPr/>
        </p:nvCxnSpPr>
        <p:spPr>
          <a:xfrm>
            <a:off x="4857750" y="714375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477272" y="462885"/>
            <a:ext cx="7548829" cy="4968551"/>
            <a:chOff x="-612575" y="1090558"/>
            <a:chExt cx="7548829" cy="4968551"/>
          </a:xfrm>
        </p:grpSpPr>
        <p:pic>
          <p:nvPicPr>
            <p:cNvPr id="6146" name="Picture 2" descr="D:\Портфоліо_Галелюка_Л_Т\Новая папка_все для вчителя\папірус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EF9"/>
                </a:clrFrom>
                <a:clrTo>
                  <a:srgbClr val="FDFE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2575" y="1090558"/>
              <a:ext cx="7200800" cy="4968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8" name="Rectangle 1"/>
            <p:cNvSpPr>
              <a:spLocks noChangeArrowheads="1"/>
            </p:cNvSpPr>
            <p:nvPr/>
          </p:nvSpPr>
          <p:spPr bwMode="auto">
            <a:xfrm>
              <a:off x="721192" y="1469015"/>
              <a:ext cx="6215062" cy="415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√25 - √16 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√121 - √100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(√8) </a:t>
              </a:r>
              <a:r>
                <a:rPr lang="uk-UA" sz="66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2 </a:t>
              </a:r>
              <a:r>
                <a:rPr lang="en-US" sz="66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ru-RU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√49 </a:t>
              </a:r>
              <a:r>
                <a:rPr lang="uk-UA" sz="5400" baseline="300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х</a:t>
              </a:r>
              <a:r>
                <a:rPr lang="uk-UA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1 </a:t>
              </a:r>
              <a:r>
                <a:rPr lang="en-US" sz="6600" dirty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=</a:t>
              </a:r>
              <a:endParaRPr lang="uk-UA" sz="6600" dirty="0">
                <a:latin typeface="Arial" charset="0"/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7" name="Пряма сполучна лінія 6"/>
            <p:cNvCxnSpPr/>
            <p:nvPr/>
          </p:nvCxnSpPr>
          <p:spPr>
            <a:xfrm>
              <a:off x="3250406" y="1540182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 сполучна лінія 6"/>
            <p:cNvCxnSpPr/>
            <p:nvPr/>
          </p:nvCxnSpPr>
          <p:spPr>
            <a:xfrm>
              <a:off x="3643313" y="2608263"/>
              <a:ext cx="126556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 сполучна лінія 6"/>
            <p:cNvCxnSpPr/>
            <p:nvPr/>
          </p:nvCxnSpPr>
          <p:spPr>
            <a:xfrm>
              <a:off x="1259632" y="4581128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 сполучна лінія 6"/>
            <p:cNvCxnSpPr/>
            <p:nvPr/>
          </p:nvCxnSpPr>
          <p:spPr>
            <a:xfrm>
              <a:off x="1488232" y="3574834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 сполучна лінія 6"/>
            <p:cNvCxnSpPr/>
            <p:nvPr/>
          </p:nvCxnSpPr>
          <p:spPr>
            <a:xfrm>
              <a:off x="1259631" y="2595004"/>
              <a:ext cx="124301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 сполучна лінія 6"/>
            <p:cNvCxnSpPr/>
            <p:nvPr/>
          </p:nvCxnSpPr>
          <p:spPr>
            <a:xfrm>
              <a:off x="1259584" y="1567682"/>
              <a:ext cx="78581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477272" y="5661247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Перша </a:t>
            </a:r>
            <a:r>
              <a:rPr lang="ru-RU" sz="2400" dirty="0" err="1" smtClean="0"/>
              <a:t>згадка</a:t>
            </a:r>
            <a:r>
              <a:rPr lang="ru-RU" sz="2400" dirty="0" smtClean="0"/>
              <a:t> про </a:t>
            </a:r>
            <a:r>
              <a:rPr lang="ru-RU" sz="2400" dirty="0" err="1" smtClean="0"/>
              <a:t>Україну</a:t>
            </a:r>
            <a:r>
              <a:rPr lang="ru-RU" sz="2400" dirty="0" smtClean="0"/>
              <a:t> </a:t>
            </a:r>
            <a:r>
              <a:rPr lang="ru-RU" sz="2400" dirty="0" err="1"/>
              <a:t>відноситься</a:t>
            </a:r>
            <a:r>
              <a:rPr lang="ru-RU" sz="2400" dirty="0"/>
              <a:t> до 1187 року.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625640389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611560" y="1006388"/>
            <a:ext cx="7992888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4" y="5229200"/>
            <a:ext cx="107256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730621" y="2570074"/>
                <a:ext cx="6816143" cy="265912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b="0" dirty="0" smtClean="0">
                    <a:latin typeface="Times New Roman" pitchFamily="18" charset="0"/>
                    <a:cs typeface="Times New Roman" pitchFamily="18" charset="0"/>
                  </a:rPr>
                  <a:t>      1)</a:t>
                </a:r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Обчисліть значення виразу   </a:t>
                </a:r>
                <a:endParaRPr lang="uk-UA" sz="280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uk-UA" sz="2800" b="0" i="1" smtClean="0">
                        <a:latin typeface="Cambria Math"/>
                      </a:rPr>
                      <m:t>                      (</m:t>
                    </m:r>
                    <m:rad>
                      <m:radPr>
                        <m:degHide m:val="on"/>
                        <m:ctrlPr>
                          <a:rPr lang="uk-UA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latin typeface="Cambria Math"/>
                          </a:rPr>
                          <m:t>8,5 </m:t>
                        </m:r>
                        <m:r>
                          <a:rPr lang="uk-UA" sz="2800" b="0" i="1" smtClean="0">
                            <a:latin typeface="Cambria Math"/>
                            <a:ea typeface="Cambria Math"/>
                          </a:rPr>
                          <m:t>∙2</m:t>
                        </m:r>
                        <m:r>
                          <a:rPr lang="uk-UA" sz="2800" b="0" i="1" smtClean="0">
                            <a:latin typeface="Cambria Math"/>
                          </a:rPr>
                          <m:t>−х</m:t>
                        </m:r>
                      </m:e>
                    </m:rad>
                    <m:r>
                      <a:rPr lang="uk-UA" sz="2800" b="0" i="1" smtClean="0">
                        <a:latin typeface="Cambria Math"/>
                      </a:rPr>
                      <m:t>)²</m:t>
                    </m:r>
                    <m:r>
                      <a:rPr lang="uk-UA" sz="2800" b="0" i="1" smtClean="0"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 якщо 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/>
                        <a:ea typeface="Cambria Math"/>
                      </a:rPr>
                      <m:t>х= </m:t>
                    </m:r>
                  </m:oMath>
                </a14:m>
                <a:r>
                  <a:rPr lang="uk-UA" sz="2800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uk-UA" sz="28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uk-UA" sz="2800" dirty="0" smtClean="0">
                    <a:latin typeface="Times New Roman" pitchFamily="18" charset="0"/>
                    <a:cs typeface="Times New Roman" pitchFamily="18" charset="0"/>
                  </a:rPr>
                  <a:t>; </a:t>
                </a:r>
                <a:endParaRPr lang="uk-UA" sz="2800" b="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b="0" i="0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0" smtClean="0">
                          <a:latin typeface="Cambria Math"/>
                        </a:rPr>
                        <m:t>       2)    81</m:t>
                      </m:r>
                      <m:r>
                        <a:rPr lang="uk-UA" sz="2800" b="0" i="1" smtClean="0">
                          <a:latin typeface="Cambria Math"/>
                        </a:rPr>
                        <m:t>+(</m:t>
                      </m:r>
                      <m:rad>
                        <m:radPr>
                          <m:degHide m:val="on"/>
                          <m:ctrlPr>
                            <a:rPr lang="uk-UA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uk-UA" sz="2800" i="1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</m:rad>
                      <m:r>
                        <a:rPr lang="uk-UA" sz="2800" b="0" i="1" smtClean="0">
                          <a:latin typeface="Cambria Math"/>
                          <a:ea typeface="Cambria Math"/>
                        </a:rPr>
                        <m:t>)²</m:t>
                      </m:r>
                      <m:r>
                        <a:rPr lang="uk-UA" sz="2800" b="0" i="1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2800" b="0" i="1" dirty="0" smtClean="0"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621" y="2570074"/>
                <a:ext cx="6816143" cy="2659126"/>
              </a:xfrm>
              <a:prstGeom prst="rect">
                <a:avLst/>
              </a:prstGeom>
              <a:blipFill rotWithShape="1">
                <a:blip r:embed="rId4"/>
                <a:stretch>
                  <a:fillRect t="-229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кутник 3"/>
          <p:cNvSpPr/>
          <p:nvPr/>
        </p:nvSpPr>
        <p:spPr>
          <a:xfrm>
            <a:off x="2267745" y="1196752"/>
            <a:ext cx="6192688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Знайдіть  значення  виразів,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відповіді  запишіть  у  стовпчик </a:t>
            </a:r>
            <a:endParaRPr lang="uk-UA" sz="2800" i="1" dirty="0">
              <a:ln w="50800"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828532"/>
              </p:ext>
            </p:extLst>
          </p:nvPr>
        </p:nvGraphicFramePr>
        <p:xfrm>
          <a:off x="7480983" y="2780928"/>
          <a:ext cx="792088" cy="2664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</a:tblGrid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9</a:t>
                      </a: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9</a:t>
                      </a: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1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20272" y="11382"/>
            <a:ext cx="1872208" cy="731818"/>
          </a:xfrm>
          <a:prstGeom prst="flowChartMultidocumen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І група</a:t>
            </a:r>
            <a:endParaRPr lang="uk-UA" sz="3200" dirty="0"/>
          </a:p>
        </p:txBody>
      </p:sp>
      <p:pic>
        <p:nvPicPr>
          <p:cNvPr id="11" name="Picture 2" descr="C:\Users\NATALI\Documents\images (20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0" r="15758"/>
          <a:stretch/>
        </p:blipFill>
        <p:spPr bwMode="auto">
          <a:xfrm rot="5400000">
            <a:off x="6417950" y="3620556"/>
            <a:ext cx="2869980" cy="76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093739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Українська символіка\symvolik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23" y="3176791"/>
            <a:ext cx="4657149" cy="269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Прапор Україн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741" y="548680"/>
            <a:ext cx="3372690" cy="2418574"/>
          </a:xfrm>
          <a:prstGeom prst="rect">
            <a:avLst/>
          </a:prstGeom>
          <a:noFill/>
        </p:spPr>
      </p:pic>
      <p:pic>
        <p:nvPicPr>
          <p:cNvPr id="11" name="Picture 2" descr="http://school24.kiev.ua/wp-content/uploads/2012/01/arton86.jpg"/>
          <p:cNvPicPr>
            <a:picLocks noChangeAspect="1" noChangeArrowheads="1"/>
          </p:cNvPicPr>
          <p:nvPr/>
        </p:nvPicPr>
        <p:blipFill rotWithShape="1">
          <a:blip r:embed="rId4" cstate="print"/>
          <a:srcRect l="3375" t="527" r="2561" b="529"/>
          <a:stretch/>
        </p:blipFill>
        <p:spPr bwMode="auto">
          <a:xfrm>
            <a:off x="5220072" y="219988"/>
            <a:ext cx="3657600" cy="57825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122912"/>
            <a:ext cx="9081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1991 </a:t>
            </a:r>
            <a:r>
              <a:rPr lang="ru-RU" sz="3200" dirty="0" err="1" smtClean="0"/>
              <a:t>рік</a:t>
            </a:r>
            <a:r>
              <a:rPr lang="ru-RU" sz="3200" dirty="0" smtClean="0"/>
              <a:t> – </a:t>
            </a:r>
            <a:r>
              <a:rPr lang="ru-RU" sz="3200" dirty="0" err="1" smtClean="0"/>
              <a:t>Україна</a:t>
            </a:r>
            <a:r>
              <a:rPr lang="ru-RU" sz="3200" dirty="0" smtClean="0"/>
              <a:t>  </a:t>
            </a:r>
            <a:r>
              <a:rPr lang="ru-RU" sz="3200" dirty="0" err="1" smtClean="0"/>
              <a:t>здобула</a:t>
            </a:r>
            <a:r>
              <a:rPr lang="ru-RU" sz="3200" dirty="0" smtClean="0"/>
              <a:t>  </a:t>
            </a:r>
            <a:r>
              <a:rPr lang="ru-RU" sz="3200" dirty="0" err="1" smtClean="0"/>
              <a:t>незалежність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434447365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75110996"/>
              </p:ext>
            </p:extLst>
          </p:nvPr>
        </p:nvGraphicFramePr>
        <p:xfrm>
          <a:off x="179512" y="2276872"/>
          <a:ext cx="7704856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NATALI\Documents\images (1)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65188" y="804728"/>
            <a:ext cx="3390738" cy="21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ATALI\Documents\images (2)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889"/>
            <a:ext cx="2090998" cy="148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11663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err="1" smtClean="0">
                <a:solidFill>
                  <a:srgbClr val="0066FF"/>
                </a:solidFill>
              </a:rPr>
              <a:t>Єдиний</a:t>
            </a:r>
            <a:r>
              <a:rPr lang="ru-RU" dirty="0" smtClean="0">
                <a:solidFill>
                  <a:srgbClr val="0066FF"/>
                </a:solidFill>
              </a:rPr>
              <a:t> шлях, </a:t>
            </a:r>
            <a:r>
              <a:rPr lang="ru-RU" dirty="0" err="1" smtClean="0">
                <a:solidFill>
                  <a:srgbClr val="0066FF"/>
                </a:solidFill>
              </a:rPr>
              <a:t>що</a:t>
            </a:r>
            <a:r>
              <a:rPr lang="ru-RU" dirty="0" smtClean="0">
                <a:solidFill>
                  <a:srgbClr val="0066FF"/>
                </a:solidFill>
              </a:rPr>
              <a:t> </a:t>
            </a:r>
            <a:r>
              <a:rPr lang="ru-RU" dirty="0" err="1" smtClean="0">
                <a:solidFill>
                  <a:srgbClr val="0066FF"/>
                </a:solidFill>
              </a:rPr>
              <a:t>веде</a:t>
            </a:r>
            <a:r>
              <a:rPr lang="ru-RU" dirty="0" smtClean="0">
                <a:solidFill>
                  <a:srgbClr val="0066FF"/>
                </a:solidFill>
              </a:rPr>
              <a:t> до </a:t>
            </a:r>
            <a:r>
              <a:rPr lang="ru-RU" dirty="0" err="1" smtClean="0">
                <a:solidFill>
                  <a:srgbClr val="0066FF"/>
                </a:solidFill>
              </a:rPr>
              <a:t>знань</a:t>
            </a:r>
            <a:r>
              <a:rPr lang="ru-RU" dirty="0" smtClean="0">
                <a:solidFill>
                  <a:srgbClr val="0066FF"/>
                </a:solidFill>
              </a:rPr>
              <a:t> – </a:t>
            </a:r>
            <a:r>
              <a:rPr lang="ru-RU" dirty="0" err="1" smtClean="0">
                <a:solidFill>
                  <a:srgbClr val="0066FF"/>
                </a:solidFill>
              </a:rPr>
              <a:t>це</a:t>
            </a:r>
            <a:r>
              <a:rPr lang="ru-RU" dirty="0" smtClean="0">
                <a:solidFill>
                  <a:srgbClr val="0066FF"/>
                </a:solidFill>
              </a:rPr>
              <a:t> </a:t>
            </a:r>
            <a:r>
              <a:rPr lang="ru-RU" dirty="0" err="1" smtClean="0">
                <a:solidFill>
                  <a:srgbClr val="0066FF"/>
                </a:solidFill>
              </a:rPr>
              <a:t>діяльність</a:t>
            </a:r>
            <a:endParaRPr lang="ru-RU" dirty="0" smtClean="0">
              <a:solidFill>
                <a:srgbClr val="0066FF"/>
              </a:solidFill>
            </a:endParaRPr>
          </a:p>
          <a:p>
            <a:pPr algn="r">
              <a:lnSpc>
                <a:spcPct val="150000"/>
              </a:lnSpc>
            </a:pPr>
            <a:r>
              <a:rPr lang="ru-RU" dirty="0" smtClean="0">
                <a:solidFill>
                  <a:srgbClr val="0066FF"/>
                </a:solidFill>
              </a:rPr>
              <a:t>Дж. Б. Шоу</a:t>
            </a:r>
            <a:endParaRPr lang="ru-RU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10134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D7D9D3-93F0-4E06-AA12-AC26E6CBD6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75D7D9D3-93F0-4E06-AA12-AC26E6CBD6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3EE76C-B3CA-4B99-9FA8-1E072AC21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2">
                                            <p:graphicEl>
                                              <a:dgm id="{1B3EE76C-B3CA-4B99-9FA8-1E072AC21B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260C9C5-5742-4541-90BD-809889F80D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4260C9C5-5742-4541-90BD-809889F80D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B8C951-458C-4812-ACC9-6E29EE6C40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F6B8C951-458C-4812-ACC9-6E29EE6C40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7971CC-C2D2-4A4E-BB6C-B076255222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757971CC-C2D2-4A4E-BB6C-B076255222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1C505D-0D75-4F82-BC2D-AC96B0F10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031C505D-0D75-4F82-BC2D-AC96B0F10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1424A1-55E4-4DA6-8329-435595835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481424A1-55E4-4DA6-8329-435595835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F3499FB-DD30-433E-B0C6-DB9D35F33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DF3499FB-DD30-433E-B0C6-DB9D35F33A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75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75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611560" y="1006388"/>
            <a:ext cx="7992888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4" y="5229200"/>
            <a:ext cx="107256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636177" y="2420888"/>
                <a:ext cx="6816143" cy="316835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b="0" dirty="0" smtClean="0">
                    <a:latin typeface="Times New Roman" pitchFamily="18" charset="0"/>
                    <a:cs typeface="Times New Roman" pitchFamily="18" charset="0"/>
                  </a:rPr>
                  <a:t>      1)</a:t>
                </a:r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Обчисліть значення виразу   </a:t>
                </a:r>
                <a:endParaRPr lang="uk-UA" sz="280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uk-UA" sz="2800" b="0" i="1" smtClean="0">
                        <a:latin typeface="Cambria Math"/>
                      </a:rPr>
                      <m:t>                       </m:t>
                    </m:r>
                    <m:rad>
                      <m:radPr>
                        <m:degHide m:val="on"/>
                        <m:ctrlPr>
                          <a:rPr lang="uk-UA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latin typeface="Cambria Math"/>
                          </a:rPr>
                          <m:t>2</m:t>
                        </m:r>
                        <m:r>
                          <a:rPr lang="uk-UA" sz="2800" i="1">
                            <a:latin typeface="Cambria Math"/>
                          </a:rPr>
                          <m:t>5</m:t>
                        </m:r>
                        <m:r>
                          <a:rPr lang="uk-UA" sz="2800" b="0" i="1" smtClean="0">
                            <a:latin typeface="Cambria Math"/>
                          </a:rPr>
                          <m:t>0−30х</m:t>
                        </m:r>
                      </m:e>
                    </m:rad>
                    <m:r>
                      <a:rPr lang="uk-UA" sz="2800" b="0" i="1" smtClean="0"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 якщо 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/>
                        <a:ea typeface="Cambria Math"/>
                      </a:rPr>
                      <m:t>х= </m:t>
                    </m:r>
                  </m:oMath>
                </a14:m>
                <a:r>
                  <a:rPr lang="uk-UA" sz="2800" dirty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uk-UA" sz="2800" dirty="0" smtClean="0">
                    <a:latin typeface="Times New Roman" pitchFamily="18" charset="0"/>
                    <a:cs typeface="Times New Roman" pitchFamily="18" charset="0"/>
                  </a:rPr>
                  <a:t>5; </a:t>
                </a:r>
                <a:endParaRPr lang="uk-UA" sz="2800" b="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b="0" i="0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0" smtClean="0">
                          <a:latin typeface="Cambria Math"/>
                        </a:rPr>
                        <m:t>       2)    2</m:t>
                      </m:r>
                      <m:r>
                        <a:rPr lang="uk-UA" sz="28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</a:rPr>
                                <m:t>21</m:t>
                              </m:r>
                            </m:e>
                          </m:rad>
                          <m:r>
                            <a:rPr lang="uk-UA" sz="28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  <a:ea typeface="Cambria Math"/>
                                </a:rPr>
                                <m:t>7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uk-UA" sz="2800" b="0" i="1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2800" b="0" i="1" dirty="0" smtClean="0"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77" y="2420888"/>
                <a:ext cx="6816143" cy="3168352"/>
              </a:xfrm>
              <a:prstGeom prst="rect">
                <a:avLst/>
              </a:prstGeom>
              <a:blipFill rotWithShape="1">
                <a:blip r:embed="rId4"/>
                <a:stretch>
                  <a:fillRect t="-192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кутник 3"/>
          <p:cNvSpPr/>
          <p:nvPr/>
        </p:nvSpPr>
        <p:spPr>
          <a:xfrm>
            <a:off x="2267745" y="1196752"/>
            <a:ext cx="6192688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Знайдіть  значення  виразів,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відповіді  запишіть  у  стовпчик </a:t>
            </a:r>
            <a:endParaRPr lang="uk-UA" sz="2800" i="1" dirty="0">
              <a:ln w="50800"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952852"/>
              </p:ext>
            </p:extLst>
          </p:nvPr>
        </p:nvGraphicFramePr>
        <p:xfrm>
          <a:off x="7480983" y="2780928"/>
          <a:ext cx="792088" cy="2664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</a:tblGrid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uk-UA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uk-UA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uk-UA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uk-UA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20272" y="11382"/>
            <a:ext cx="1800200" cy="731818"/>
          </a:xfrm>
          <a:prstGeom prst="flowChartMultidocumen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ІІ група</a:t>
            </a:r>
            <a:endParaRPr lang="uk-UA" sz="3200" dirty="0"/>
          </a:p>
        </p:txBody>
      </p:sp>
      <p:pic>
        <p:nvPicPr>
          <p:cNvPr id="4098" name="Picture 2" descr="C:\Users\NATALI\Documents\images (20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0" r="15758"/>
          <a:stretch/>
        </p:blipFill>
        <p:spPr bwMode="auto">
          <a:xfrm rot="5400000">
            <a:off x="6473846" y="3777659"/>
            <a:ext cx="2869980" cy="76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23990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 сполучна лінія 10"/>
          <p:cNvCxnSpPr/>
          <p:nvPr/>
        </p:nvCxnSpPr>
        <p:spPr>
          <a:xfrm>
            <a:off x="4857750" y="714375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-62280" y="612291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2014 </a:t>
            </a:r>
            <a:r>
              <a:rPr lang="ru-RU" sz="3200" dirty="0" err="1" smtClean="0"/>
              <a:t>рік</a:t>
            </a:r>
            <a:r>
              <a:rPr lang="ru-RU" sz="3200" dirty="0" smtClean="0"/>
              <a:t> – МАЙДАН, </a:t>
            </a:r>
            <a:r>
              <a:rPr lang="ru-RU" sz="3200" dirty="0" err="1" smtClean="0"/>
              <a:t>який</a:t>
            </a:r>
            <a:r>
              <a:rPr lang="ru-RU" sz="3200" dirty="0" smtClean="0"/>
              <a:t> нас </a:t>
            </a:r>
            <a:r>
              <a:rPr lang="ru-RU" sz="3200" dirty="0" err="1" smtClean="0"/>
              <a:t>змінив</a:t>
            </a:r>
            <a:endParaRPr lang="uk-UA" sz="3200" dirty="0"/>
          </a:p>
        </p:txBody>
      </p:sp>
      <p:pic>
        <p:nvPicPr>
          <p:cNvPr id="6146" name="Picture 2" descr="C:\Users\NATALI\Documents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57" y="2265112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NATALI\Documents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766" y="424774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NATALI\Documents\images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08" y="164699"/>
            <a:ext cx="250507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NATALI\Documents\images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8" y="188639"/>
            <a:ext cx="2681629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NATALI\Documents\images (8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13" y="4247741"/>
            <a:ext cx="2626277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NATALI\Documents\images (9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931" y="4247741"/>
            <a:ext cx="2616207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NATALI\Documents\images (10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203" y="2250824"/>
            <a:ext cx="2608250" cy="17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Портфоліо_Галелюка_Л_Т\Класний керівник\Стінгазета\549858_w_3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9" y="2286000"/>
            <a:ext cx="2645891" cy="172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Портфоліо_Галелюка_Л_Т\Класний керівник\Стінгазета\ангели небесної сотні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5702"/>
            <a:ext cx="2626277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137797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611560" y="1006388"/>
            <a:ext cx="7992888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4" y="5229200"/>
            <a:ext cx="107256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2"/>
              <p:cNvSpPr txBox="1"/>
              <p:nvPr/>
            </p:nvSpPr>
            <p:spPr>
              <a:xfrm>
                <a:off x="636177" y="2420888"/>
                <a:ext cx="6816143" cy="316835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b="0" dirty="0" smtClean="0">
                    <a:latin typeface="Times New Roman" pitchFamily="18" charset="0"/>
                    <a:cs typeface="Times New Roman" pitchFamily="18" charset="0"/>
                  </a:rPr>
                  <a:t>      1)</a:t>
                </a:r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Обчисліть значення виразу   </a:t>
                </a:r>
                <a:endParaRPr lang="uk-UA" sz="280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uk-UA" sz="2800" b="0" i="1" smtClean="0">
                        <a:latin typeface="Cambria Math"/>
                      </a:rPr>
                      <m:t>                              </m:t>
                    </m:r>
                    <m:rad>
                      <m:radPr>
                        <m:degHide m:val="on"/>
                        <m:ctrlPr>
                          <a:rPr lang="uk-UA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latin typeface="Cambria Math"/>
                          </a:rPr>
                          <m:t>120−28х</m:t>
                        </m:r>
                      </m:e>
                    </m:rad>
                    <m:r>
                      <a:rPr lang="uk-UA" sz="2800" b="0" i="1" smtClean="0"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r>
                  <a:rPr lang="uk-UA" sz="2800" b="0" i="1" dirty="0" smtClean="0">
                    <a:latin typeface="Times New Roman" pitchFamily="18" charset="0"/>
                    <a:cs typeface="Times New Roman" pitchFamily="18" charset="0"/>
                  </a:rPr>
                  <a:t>  якщо 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/>
                        <a:ea typeface="Cambria Math"/>
                      </a:rPr>
                      <m:t>х= </m:t>
                    </m:r>
                  </m:oMath>
                </a14:m>
                <a:r>
                  <a:rPr lang="uk-UA" sz="2800" dirty="0" smtClean="0">
                    <a:latin typeface="Times New Roman" pitchFamily="18" charset="0"/>
                    <a:cs typeface="Times New Roman" pitchFamily="18" charset="0"/>
                  </a:rPr>
                  <a:t>-10; </a:t>
                </a:r>
                <a:endParaRPr lang="uk-UA" sz="2800" b="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b="0" i="0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0" smtClean="0">
                          <a:latin typeface="Cambria Math"/>
                        </a:rPr>
                        <m:t>       2)    </m:t>
                      </m:r>
                      <m:f>
                        <m:fPr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  <m:t>5,1</m:t>
                              </m:r>
                            </m:e>
                          </m:rad>
                          <m:r>
                            <a:rPr lang="uk-UA" sz="28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uk-UA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  <m:t>0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uk-UA" sz="2800" b="0" i="1"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2800" b="0" i="1" dirty="0" smtClean="0"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77" y="2420888"/>
                <a:ext cx="6816143" cy="3168352"/>
              </a:xfrm>
              <a:prstGeom prst="rect">
                <a:avLst/>
              </a:prstGeom>
              <a:blipFill rotWithShape="0">
                <a:blip r:embed="rId4"/>
                <a:stretch>
                  <a:fillRect t="-1923" r="-178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кутник 3"/>
          <p:cNvSpPr/>
          <p:nvPr/>
        </p:nvSpPr>
        <p:spPr>
          <a:xfrm>
            <a:off x="2267745" y="1196752"/>
            <a:ext cx="6192688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Знайдіть  значення  виразів,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відповіді  запишіть  у  стовпчик </a:t>
            </a:r>
            <a:endParaRPr lang="uk-UA" sz="2800" i="1" dirty="0">
              <a:ln w="50800"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156445"/>
              </p:ext>
            </p:extLst>
          </p:nvPr>
        </p:nvGraphicFramePr>
        <p:xfrm>
          <a:off x="7480983" y="2780928"/>
          <a:ext cx="792088" cy="2664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</a:tblGrid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2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0</a:t>
                      </a: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1</a:t>
                      </a: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uk-UA" sz="26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7</a:t>
                      </a:r>
                      <a:endParaRPr lang="uk-UA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9966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76256" y="11382"/>
            <a:ext cx="2016224" cy="731818"/>
          </a:xfrm>
          <a:prstGeom prst="flowChartMultidocumen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ІІІ група</a:t>
            </a:r>
            <a:endParaRPr lang="uk-UA" sz="3200" dirty="0"/>
          </a:p>
        </p:txBody>
      </p:sp>
      <p:pic>
        <p:nvPicPr>
          <p:cNvPr id="11" name="Picture 2" descr="C:\Users\NATALI\Documents\images (20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0" r="15758"/>
          <a:stretch/>
        </p:blipFill>
        <p:spPr bwMode="auto">
          <a:xfrm rot="5400000">
            <a:off x="6449377" y="3769742"/>
            <a:ext cx="2869980" cy="76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58014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NATALI\Documents\images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14" y="1185347"/>
            <a:ext cx="263842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NATALI\Documents\1412585243_aeropo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3" y="4247598"/>
            <a:ext cx="2814818" cy="225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NATALI\Documents\images (1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274" y="476672"/>
            <a:ext cx="2699525" cy="199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NATALI\Documents\images (1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92" y="4400464"/>
            <a:ext cx="2859538" cy="214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NATALI\Documents\f3bb044ce6fb7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37" y="2580946"/>
            <a:ext cx="3279510" cy="208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NATALI\Documents\images (1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641" y="258737"/>
            <a:ext cx="3041898" cy="204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NATALI\Documents\images (1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072" y="4797151"/>
            <a:ext cx="2625467" cy="205541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NATALI\Documents\images (12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662" y="2636913"/>
            <a:ext cx="2977505" cy="198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е 1"/>
          <p:cNvSpPr txBox="1"/>
          <p:nvPr/>
        </p:nvSpPr>
        <p:spPr>
          <a:xfrm rot="19732678">
            <a:off x="-292182" y="3027828"/>
            <a:ext cx="8414804" cy="1191801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ЗАХИСНИКИ   УКРАЇНИ</a:t>
            </a:r>
            <a:endParaRPr lang="uk-UA" sz="6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6555575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Прапор Україн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992" y="236640"/>
            <a:ext cx="8420031" cy="6264696"/>
          </a:xfrm>
          <a:prstGeom prst="rect">
            <a:avLst/>
          </a:prstGeom>
          <a:noFill/>
        </p:spPr>
      </p:pic>
      <p:pic>
        <p:nvPicPr>
          <p:cNvPr id="4" name="Оксана Білозір – Молитва за Україн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42408" y="6093296"/>
            <a:ext cx="609600" cy="609600"/>
          </a:xfrm>
          <a:prstGeom prst="rect">
            <a:avLst/>
          </a:prstGeom>
        </p:spPr>
      </p:pic>
      <p:sp>
        <p:nvSpPr>
          <p:cNvPr id="8" name="Поле 1"/>
          <p:cNvSpPr txBox="1"/>
          <p:nvPr/>
        </p:nvSpPr>
        <p:spPr>
          <a:xfrm>
            <a:off x="760456" y="1772816"/>
            <a:ext cx="7983104" cy="126034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СЛАВА</a:t>
            </a:r>
            <a:r>
              <a:rPr lang="uk-UA" sz="6600" b="1" dirty="0" smtClean="0">
                <a:ln>
                  <a:noFill/>
                </a:ln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  УКРАЇНІ !</a:t>
            </a:r>
            <a:endParaRPr lang="uk-UA" sz="6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оле 1"/>
          <p:cNvSpPr txBox="1"/>
          <p:nvPr/>
        </p:nvSpPr>
        <p:spPr>
          <a:xfrm>
            <a:off x="600353" y="3645023"/>
            <a:ext cx="7983104" cy="126034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ГЕРОЯМ  СЛАВА !</a:t>
            </a:r>
            <a:endParaRPr lang="uk-UA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2522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 сполучна лінія 10"/>
          <p:cNvCxnSpPr/>
          <p:nvPr/>
        </p:nvCxnSpPr>
        <p:spPr>
          <a:xfrm>
            <a:off x="4857750" y="714375"/>
            <a:ext cx="7858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" descr="C:\Users\NATALI\Documents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3"/>
            <a:ext cx="4756183" cy="333642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Портфоліо_Галелюка_Л_Т\Новая папка_все для вчителя\images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364"/>
            <a:ext cx="2483768" cy="248376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Заголовок 2"/>
          <p:cNvSpPr txBox="1">
            <a:spLocks/>
          </p:cNvSpPr>
          <p:nvPr/>
        </p:nvSpPr>
        <p:spPr bwMode="auto">
          <a:xfrm>
            <a:off x="1774095" y="980728"/>
            <a:ext cx="64087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algn="ctr"/>
            <a:r>
              <a:rPr lang="uk-UA" sz="32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ЗУПИНКА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ФОРУМ  ЕРУДИТІВ</a:t>
            </a:r>
            <a:endParaRPr lang="uk-UA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45561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 rot="21239633">
            <a:off x="1806766" y="475693"/>
            <a:ext cx="7007696" cy="5334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Знак    кореня   від   </a:t>
            </a:r>
            <a:r>
              <a:rPr lang="uk-UA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Рене</a:t>
            </a: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Декарта</a:t>
            </a:r>
            <a:endParaRPr lang="uk-UA" b="1" spc="150" dirty="0">
              <a:ln w="11430"/>
              <a:solidFill>
                <a:srgbClr val="0033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5122" name="Object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31205"/>
            <a:ext cx="686447" cy="56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1772816"/>
            <a:ext cx="6385710" cy="46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9900FF"/>
              </a:buClr>
              <a:buSzPct val="80000"/>
              <a:buBlip>
                <a:blip r:embed="rId3"/>
              </a:buBlip>
            </a:pPr>
            <a:r>
              <a:rPr lang="uk-UA" dirty="0" smtClean="0"/>
              <a:t>Еволюція знака радикала  продовжувалась більше 500 років.</a:t>
            </a:r>
          </a:p>
          <a:p>
            <a:pPr marL="0" indent="0">
              <a:buClr>
                <a:srgbClr val="9900FF"/>
              </a:buClr>
              <a:buSzPct val="80000"/>
            </a:pPr>
            <a:endParaRPr lang="uk-UA" sz="1200" dirty="0" smtClean="0"/>
          </a:p>
          <a:p>
            <a:pPr>
              <a:buClr>
                <a:srgbClr val="9900FF"/>
              </a:buClr>
              <a:buSzPct val="80000"/>
              <a:buBlip>
                <a:blip r:embed="rId3"/>
              </a:buBlip>
            </a:pPr>
            <a:r>
              <a:rPr lang="uk-UA" dirty="0"/>
              <a:t>Починаючи з ХІІІ ст. італійські та інші європейські математики позначали корінь латинським словом </a:t>
            </a:r>
            <a:r>
              <a:rPr lang="en-US" dirty="0"/>
              <a:t>Radix </a:t>
            </a:r>
            <a:r>
              <a:rPr lang="uk-UA" dirty="0"/>
              <a:t>(корінь) або скорочено </a:t>
            </a:r>
            <a:r>
              <a:rPr lang="en-US" dirty="0"/>
              <a:t>R</a:t>
            </a:r>
            <a:r>
              <a:rPr lang="uk-UA" dirty="0" smtClean="0"/>
              <a:t>.</a:t>
            </a:r>
          </a:p>
          <a:p>
            <a:pPr>
              <a:buClr>
                <a:srgbClr val="9900FF"/>
              </a:buClr>
              <a:buSzPct val="80000"/>
              <a:buBlip>
                <a:blip r:embed="rId3"/>
              </a:buBlip>
            </a:pPr>
            <a:r>
              <a:rPr lang="uk-UA" dirty="0" smtClean="0"/>
              <a:t>В </a:t>
            </a:r>
            <a:r>
              <a:rPr lang="en-US" dirty="0"/>
              <a:t>XV</a:t>
            </a:r>
            <a:r>
              <a:rPr lang="uk-UA" dirty="0"/>
              <a:t> ст. Н</a:t>
            </a:r>
            <a:r>
              <a:rPr lang="uk-UA" dirty="0" smtClean="0"/>
              <a:t>. </a:t>
            </a:r>
            <a:r>
              <a:rPr lang="uk-UA" dirty="0" err="1" smtClean="0"/>
              <a:t>Шюке</a:t>
            </a:r>
            <a:r>
              <a:rPr lang="uk-UA" dirty="0" smtClean="0"/>
              <a:t> </a:t>
            </a:r>
            <a:r>
              <a:rPr lang="uk-UA" dirty="0"/>
              <a:t>писав </a:t>
            </a:r>
            <a:r>
              <a:rPr lang="en-US" dirty="0"/>
              <a:t>R</a:t>
            </a:r>
            <a:r>
              <a:rPr lang="uk-UA" baseline="30000" dirty="0"/>
              <a:t>2</a:t>
            </a:r>
            <a:r>
              <a:rPr lang="uk-UA" dirty="0"/>
              <a:t>12 </a:t>
            </a:r>
            <a:r>
              <a:rPr lang="uk-UA" dirty="0" smtClean="0"/>
              <a:t>замість      12</a:t>
            </a:r>
            <a:endParaRPr lang="ru-RU" dirty="0"/>
          </a:p>
          <a:p>
            <a:pPr marL="0" indent="0">
              <a:buClr>
                <a:srgbClr val="9900FF"/>
              </a:buClr>
              <a:buSzPct val="80000"/>
            </a:pPr>
            <a:endParaRPr lang="uk-UA" sz="1200" dirty="0" smtClean="0"/>
          </a:p>
          <a:p>
            <a:pPr>
              <a:buClr>
                <a:srgbClr val="9900FF"/>
              </a:buClr>
              <a:buSzPct val="80000"/>
              <a:buBlip>
                <a:blip r:embed="rId3"/>
              </a:buBlip>
            </a:pPr>
            <a:r>
              <a:rPr lang="uk-UA" dirty="0" smtClean="0"/>
              <a:t>Тільки </a:t>
            </a:r>
            <a:r>
              <a:rPr lang="uk-UA" dirty="0"/>
              <a:t>в 1637 р. </a:t>
            </a:r>
            <a:r>
              <a:rPr lang="uk-UA" dirty="0" err="1"/>
              <a:t>Рене</a:t>
            </a:r>
            <a:r>
              <a:rPr lang="uk-UA" dirty="0"/>
              <a:t> Декарт з’єднав знак кореня з горизонтальною рискою, застосувавши в своїй «Геометрії» сучасний знак </a:t>
            </a:r>
            <a:r>
              <a:rPr lang="uk-UA" dirty="0" smtClean="0"/>
              <a:t>кореня. </a:t>
            </a:r>
            <a:r>
              <a:rPr lang="uk-UA" dirty="0"/>
              <a:t>З</a:t>
            </a:r>
            <a:r>
              <a:rPr lang="uk-UA" dirty="0" smtClean="0"/>
              <a:t>нак </a:t>
            </a:r>
            <a:r>
              <a:rPr lang="uk-UA" dirty="0"/>
              <a:t>став загальновживаним лише на початку  Х</a:t>
            </a:r>
            <a:r>
              <a:rPr lang="en-US" dirty="0"/>
              <a:t>V</a:t>
            </a:r>
            <a:r>
              <a:rPr lang="uk-UA" dirty="0"/>
              <a:t>ІІІ ст.</a:t>
            </a:r>
            <a:endParaRPr lang="ru-RU" dirty="0"/>
          </a:p>
          <a:p>
            <a:endParaRPr lang="uk-UA" dirty="0" smtClean="0"/>
          </a:p>
        </p:txBody>
      </p:sp>
      <p:pic>
        <p:nvPicPr>
          <p:cNvPr id="10" name="Рисунок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404" y="0"/>
            <a:ext cx="1238690" cy="159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Users\NATALI\Documents\images (20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465" y="1988840"/>
            <a:ext cx="2372136" cy="359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562214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sz="quarter" idx="4294967295"/>
          </p:nvPr>
        </p:nvSpPr>
        <p:spPr>
          <a:xfrm>
            <a:off x="218258" y="141055"/>
            <a:ext cx="7246963" cy="715867"/>
          </a:xfrm>
          <a:prstGeom prst="rect">
            <a:avLst/>
          </a:prstGeo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uk-UA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Робота в  парах  « </a:t>
            </a: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Вправний  рахівник </a:t>
            </a:r>
            <a:r>
              <a:rPr lang="uk-UA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</p:txBody>
      </p:sp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611560" y="1006388"/>
            <a:ext cx="7992888" cy="49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4" y="5229200"/>
            <a:ext cx="107256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970126" y="2560067"/>
                <a:ext cx="7176036" cy="338437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3200" b="0" dirty="0" smtClean="0"/>
                  <a:t> </a:t>
                </a:r>
                <a14:m>
                  <m:oMath xmlns:m="http://schemas.openxmlformats.org/officeDocument/2006/math">
                    <m:r>
                      <a:rPr lang="uk-UA" sz="3200" b="0" i="0" smtClean="0">
                        <a:latin typeface="Cambria Math"/>
                      </a:rPr>
                      <m:t>               </m:t>
                    </m:r>
                    <m:rad>
                      <m:radPr>
                        <m:degHide m:val="on"/>
                        <m:ctrlPr>
                          <a:rPr lang="uk-UA" sz="3200" b="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3</m:t>
                        </m:r>
                        <m:r>
                          <a:rPr lang="uk-UA" sz="32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ad>
                      <m:radPr>
                        <m:degHide m:val="on"/>
                        <m:ctrlPr>
                          <a:rPr lang="uk-UA" sz="3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12</m:t>
                        </m:r>
                      </m:e>
                    </m:rad>
                    <m:r>
                      <a:rPr lang="uk-UA" sz="3200" b="0" i="1">
                        <a:latin typeface="Cambria Math"/>
                      </a:rPr>
                      <m:t>; </m:t>
                    </m:r>
                    <m:r>
                      <a:rPr lang="uk-UA" sz="3200" b="0" i="1" smtClean="0">
                        <a:latin typeface="Cambria Math"/>
                      </a:rPr>
                      <m:t>            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11</m:t>
                        </m:r>
                        <m:r>
                          <a:rPr lang="uk-UA" sz="3200" i="1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99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;</m:t>
                    </m:r>
                  </m:oMath>
                </a14:m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uk-UA" sz="3200" b="0" i="1" smtClean="0">
                        <a:latin typeface="Cambria Math"/>
                      </a:rPr>
                      <m:t>              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50</m:t>
                        </m:r>
                        <m:r>
                          <a:rPr lang="uk-UA" sz="3200" i="1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sz="3200" b="0" i="1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;</m:t>
                    </m:r>
                  </m:oMath>
                </a14:m>
                <a:r>
                  <a:rPr lang="uk-UA" sz="3200" dirty="0"/>
                  <a:t> </a:t>
                </a:r>
                <a14:m>
                  <m:oMath xmlns:m="http://schemas.openxmlformats.org/officeDocument/2006/math">
                    <m:r>
                      <a:rPr lang="uk-UA" sz="3200" b="0" i="0" smtClean="0">
                        <a:latin typeface="Cambria Math"/>
                      </a:rPr>
                      <m:t>             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1,44</m:t>
                        </m:r>
                      </m:e>
                    </m:rad>
                    <m:r>
                      <a:rPr lang="uk-UA" sz="3200" i="1"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0,49</m:t>
                        </m:r>
                      </m:e>
                    </m:rad>
                    <m:r>
                      <a:rPr lang="uk-UA" sz="3200" i="1">
                        <a:latin typeface="Cambria Math"/>
                      </a:rPr>
                      <m:t>;</m:t>
                    </m:r>
                  </m:oMath>
                </a14:m>
                <a:endParaRPr lang="uk-UA" sz="3200" i="1" dirty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3200" i="1" dirty="0">
                    <a:latin typeface="Cambria Math"/>
                  </a:rPr>
                  <a:t> </a:t>
                </a:r>
                <a:r>
                  <a:rPr lang="uk-UA" sz="3200" i="1" dirty="0" smtClean="0">
                    <a:latin typeface="Cambria Math"/>
                  </a:rPr>
                  <a:t>      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1,2</m:t>
                        </m:r>
                        <m:r>
                          <a:rPr lang="uk-UA" sz="3200" i="1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i="1">
                            <a:latin typeface="Cambria Math"/>
                          </a:rPr>
                          <m:t>12</m:t>
                        </m:r>
                        <m:r>
                          <a:rPr lang="uk-UA" sz="3200" b="0" i="1" smtClean="0"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uk-UA" sz="3200" b="0" i="1" smtClean="0">
                        <a:latin typeface="Cambria Math"/>
                      </a:rPr>
                      <m:t>;          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40</m:t>
                        </m:r>
                      </m:e>
                    </m:rad>
                    <m:r>
                      <a:rPr lang="uk-UA" sz="3200" i="1" smtClean="0"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3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3200" b="0" i="1" smtClean="0">
                            <a:latin typeface="Cambria Math"/>
                          </a:rPr>
                          <m:t>6</m:t>
                        </m:r>
                        <m:r>
                          <a:rPr lang="uk-UA" sz="3200" i="1">
                            <a:latin typeface="Cambria Math"/>
                          </a:rPr>
                          <m:t>2</m:t>
                        </m:r>
                        <m:r>
                          <a:rPr lang="uk-UA" sz="3200" b="0" i="1" smtClean="0">
                            <a:latin typeface="Cambria Math"/>
                          </a:rPr>
                          <m:t>,5</m:t>
                        </m:r>
                      </m:e>
                    </m:rad>
                    <m:r>
                      <a:rPr lang="uk-UA" sz="3200" b="0" i="1" smtClean="0">
                        <a:latin typeface="Cambria Math"/>
                      </a:rPr>
                      <m:t>;</m:t>
                    </m:r>
                  </m:oMath>
                </a14:m>
                <a:endParaRPr lang="uk-UA" sz="3200" b="0" i="1" dirty="0" smtClean="0"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3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uk-UA" sz="32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sz="32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uk-UA" sz="32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r>
                        <a:rPr lang="uk-UA" sz="3200" i="1"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3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3200" b="0" i="1" smtClean="0">
                              <a:latin typeface="Cambria Math"/>
                            </a:rPr>
                            <m:t>242</m:t>
                          </m:r>
                        </m:e>
                      </m:rad>
                      <m:r>
                        <a:rPr lang="uk-UA" sz="3200" i="1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uk-UA" sz="3200" i="1" dirty="0"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126" y="2560067"/>
                <a:ext cx="7176036" cy="33843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кутник 3"/>
          <p:cNvSpPr/>
          <p:nvPr/>
        </p:nvSpPr>
        <p:spPr>
          <a:xfrm>
            <a:off x="683569" y="1862279"/>
            <a:ext cx="7920879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i="1" dirty="0" smtClean="0">
                <a:ln w="50800"/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Обчисліть значення виразів зручним способом</a:t>
            </a:r>
            <a:endParaRPr lang="uk-UA" sz="2800" i="1" dirty="0">
              <a:ln w="50800"/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NATALI\Documents\shkolnye_kartinki_0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63" y="112419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852365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sz="quarter" idx="4294967295"/>
          </p:nvPr>
        </p:nvSpPr>
        <p:spPr>
          <a:xfrm>
            <a:off x="539552" y="116632"/>
            <a:ext cx="8064500" cy="503808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dirty="0" smtClean="0">
                <a:latin typeface="Comic Sans MS" pitchFamily="66" charset="0"/>
              </a:rPr>
              <a:t>                         ШПАРГАЛКА</a:t>
            </a:r>
            <a:endParaRPr lang="uk-UA" sz="2800" b="1" dirty="0" smtClean="0">
              <a:latin typeface="Comic Sans MS" pitchFamily="66" charset="0"/>
            </a:endParaRPr>
          </a:p>
        </p:txBody>
      </p:sp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250388" y="836712"/>
            <a:ext cx="864209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Портфоліо_Галелюка_Л_Т\Новая папка_все для вчителя\матем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915" y="116632"/>
            <a:ext cx="1072565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322962" y="855828"/>
                <a:ext cx="8496944" cy="5472608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uk-UA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latin typeface="Cambria Math"/>
                            </a:rPr>
                            <m:t>3</m:t>
                          </m:r>
                          <m:r>
                            <a:rPr lang="uk-UA" sz="24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</m:e>
                      </m:rad>
                      <m:rad>
                        <m:radPr>
                          <m:degHide m:val="on"/>
                          <m:ctrlPr>
                            <a:rPr lang="uk-UA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latin typeface="Cambria Math"/>
                            </a:rPr>
                            <m:t>12</m:t>
                          </m:r>
                        </m:e>
                      </m:rad>
                      <m:r>
                        <a:rPr lang="uk-UA" sz="24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∙12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36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=6</m:t>
                      </m:r>
                      <m:r>
                        <a:rPr lang="uk-UA" sz="2400" b="0" i="1">
                          <a:solidFill>
                            <a:srgbClr val="C00000"/>
                          </a:solidFill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2400" b="0" i="1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2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             </m:t>
                      </m:r>
                    </m:oMath>
                  </m:oMathPara>
                </a14:m>
                <a:endParaRPr lang="uk-UA" sz="1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i="1">
                              <a:latin typeface="Cambria Math"/>
                            </a:rPr>
                            <m:t>11</m:t>
                          </m:r>
                          <m:r>
                            <a:rPr lang="uk-UA" sz="2400" i="1">
                              <a:latin typeface="Cambria Math"/>
                              <a:ea typeface="Cambria Math"/>
                            </a:rPr>
                            <m:t>∙</m:t>
                          </m:r>
                        </m:e>
                      </m:rad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i="1">
                              <a:latin typeface="Cambria Math"/>
                            </a:rPr>
                            <m:t>99</m:t>
                          </m:r>
                        </m:e>
                      </m:rad>
                      <m:r>
                        <a:rPr lang="uk-UA" sz="24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11</m:t>
                          </m:r>
                        </m:e>
                      </m:rad>
                      <m:r>
                        <a:rPr lang="uk-UA" sz="24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9</m:t>
                          </m:r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∙11</m:t>
                          </m:r>
                        </m:e>
                      </m:rad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11</m:t>
                          </m:r>
                        </m:e>
                      </m:rad>
                      <m:r>
                        <a:rPr lang="uk-UA" sz="24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9</m:t>
                          </m:r>
                        </m:e>
                      </m:rad>
                      <m:r>
                        <a:rPr lang="uk-UA" sz="24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11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=11</m:t>
                      </m:r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∙3</m:t>
                      </m:r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33</m:t>
                      </m:r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uk-UA" sz="24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latin typeface="Cambria Math"/>
                            </a:rPr>
                            <m:t>50</m:t>
                          </m:r>
                        </m:e>
                      </m:rad>
                      <m:r>
                        <a:rPr lang="uk-UA" sz="2400" i="1" smtClean="0"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latin typeface="Cambria Math"/>
                            </a:rPr>
                            <m:t>8</m:t>
                          </m:r>
                        </m:e>
                      </m:rad>
                      <m:r>
                        <a:rPr lang="uk-UA" sz="24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50</m:t>
                          </m:r>
                          <m:r>
                            <a:rPr lang="uk-UA" sz="2400" i="1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8</m:t>
                          </m:r>
                        </m:e>
                      </m:rad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400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=20</m:t>
                      </m:r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; </m:t>
                      </m:r>
                    </m:oMath>
                  </m:oMathPara>
                </a14:m>
                <a:endParaRPr lang="uk-UA" sz="2400" i="1" dirty="0">
                  <a:solidFill>
                    <a:srgbClr val="C00000"/>
                  </a:solidFill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200" b="0" i="0" smtClean="0">
                          <a:latin typeface="Cambria Math"/>
                        </a:rPr>
                        <m:t>               </m:t>
                      </m:r>
                    </m:oMath>
                  </m:oMathPara>
                </a14:m>
                <a:endParaRPr lang="uk-UA" sz="1200" b="0" i="0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400" dirty="0" smtClean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latin typeface="Cambria Math"/>
                          </a:rPr>
                          <m:t>1,44</m:t>
                        </m:r>
                      </m:e>
                    </m:rad>
                    <m:r>
                      <a:rPr lang="uk-UA" sz="2400" i="1"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latin typeface="Cambria Math"/>
                          </a:rPr>
                          <m:t>0,49</m:t>
                        </m:r>
                      </m:e>
                    </m:rad>
                    <m:r>
                      <a:rPr lang="uk-UA" sz="2400" i="1">
                        <a:latin typeface="Cambria Math"/>
                      </a:rPr>
                      <m:t>=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1,2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∙0,7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0,84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; </m:t>
                    </m:r>
                  </m:oMath>
                </a14:m>
                <a:endParaRPr lang="uk-UA" sz="2400" i="1" dirty="0">
                  <a:solidFill>
                    <a:srgbClr val="C00000"/>
                  </a:solidFill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200" i="1" dirty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400" i="1" dirty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latin typeface="Cambria Math"/>
                          </a:rPr>
                          <m:t>1,2</m:t>
                        </m:r>
                        <m:r>
                          <a:rPr lang="uk-UA" sz="2400" i="1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latin typeface="Cambria Math"/>
                          </a:rPr>
                          <m:t>12</m:t>
                        </m:r>
                        <m:r>
                          <a:rPr lang="uk-UA" sz="2400" b="0" i="1" smtClean="0"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uk-UA" sz="24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,2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1,2</m:t>
                        </m:r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∙1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00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,2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1,2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00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</m:oMath>
                </a14:m>
                <a:endParaRPr lang="uk-UA" sz="2400" i="1" dirty="0" smtClean="0">
                  <a:solidFill>
                    <a:srgbClr val="C00000"/>
                  </a:solidFill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400" dirty="0" smtClean="0">
                    <a:solidFill>
                      <a:srgbClr val="C00000"/>
                    </a:solidFill>
                  </a:rPr>
                  <a:t>                      =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1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,2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10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120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;</m:t>
                    </m:r>
                    <m:r>
                      <a:rPr lang="uk-UA" sz="2400" b="0" i="1" smtClean="0">
                        <a:latin typeface="Cambria Math"/>
                      </a:rPr>
                      <m:t>   </m:t>
                    </m:r>
                  </m:oMath>
                </a14:m>
                <a:endParaRPr lang="uk-UA" sz="24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/>
                        </a:rPr>
                        <m:t>      </m:t>
                      </m:r>
                    </m:oMath>
                  </m:oMathPara>
                </a14:m>
                <a:endParaRPr lang="uk-UA" sz="24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400" dirty="0" smtClean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latin typeface="Cambria Math"/>
                          </a:rPr>
                          <m:t>40</m:t>
                        </m:r>
                      </m:e>
                    </m:rad>
                    <m:r>
                      <a:rPr lang="uk-UA" sz="2400" i="1" smtClean="0"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latin typeface="Cambria Math"/>
                          </a:rPr>
                          <m:t>6</m:t>
                        </m:r>
                        <m:r>
                          <a:rPr lang="uk-UA" sz="2400" i="1">
                            <a:latin typeface="Cambria Math"/>
                          </a:rPr>
                          <m:t>2</m:t>
                        </m:r>
                        <m:r>
                          <a:rPr lang="uk-UA" sz="2400" b="0" i="1" smtClean="0">
                            <a:latin typeface="Cambria Math"/>
                          </a:rPr>
                          <m:t>,5</m:t>
                        </m:r>
                      </m:e>
                    </m:rad>
                    <m:r>
                      <a:rPr lang="uk-UA" sz="2400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40</m:t>
                        </m:r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62,5</m:t>
                        </m:r>
                      </m:e>
                    </m:rad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∙10∙62,5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4</m:t>
                        </m:r>
                      </m:e>
                    </m:rad>
                    <m:r>
                      <a:rPr lang="uk-UA" sz="240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uk-UA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625</m:t>
                        </m:r>
                      </m:e>
                    </m:rad>
                    <m:r>
                      <m:rPr>
                        <m:nor/>
                      </m:rPr>
                      <a:rPr lang="uk-UA" sz="2400" dirty="0">
                        <a:solidFill>
                          <a:srgbClr val="C00000"/>
                        </a:solidFill>
                      </a:rPr>
                      <m:t>=</m:t>
                    </m:r>
                  </m:oMath>
                </a14:m>
                <a:endParaRPr lang="uk-UA" sz="2400" dirty="0" smtClean="0">
                  <a:solidFill>
                    <a:srgbClr val="C00000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400" dirty="0" smtClean="0">
                    <a:solidFill>
                      <a:srgbClr val="C00000"/>
                    </a:solidFill>
                  </a:rPr>
                  <a:t>                      =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2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25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uk-UA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5</m:t>
                    </m:r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0;</m:t>
                    </m:r>
                    <m:r>
                      <a:rPr lang="uk-UA" sz="2400" i="1">
                        <a:latin typeface="Cambria Math"/>
                      </a:rPr>
                      <m:t>         </m:t>
                    </m:r>
                  </m:oMath>
                </a14:m>
                <a:endParaRPr lang="uk-UA" sz="24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uk-UA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sz="2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uk-UA" sz="2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rad>
                      <m:r>
                        <a:rPr lang="uk-UA" sz="2400" i="1">
                          <a:latin typeface="Cambria Math"/>
                          <a:ea typeface="Cambria Math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latin typeface="Cambria Math"/>
                            </a:rPr>
                            <m:t>242</m:t>
                          </m:r>
                        </m:e>
                      </m:rad>
                      <m:r>
                        <a:rPr lang="uk-UA" sz="24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uk-UA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uk-UA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∙242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121</m:t>
                          </m:r>
                        </m:e>
                      </m:rad>
                      <m:r>
                        <a:rPr lang="uk-UA" sz="24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=11</m:t>
                      </m:r>
                      <m:r>
                        <a:rPr lang="uk-UA" sz="2400" i="1">
                          <a:solidFill>
                            <a:srgbClr val="C00000"/>
                          </a:solidFill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uk-UA" sz="2400" i="1" dirty="0">
                  <a:solidFill>
                    <a:srgbClr val="C00000"/>
                  </a:solidFill>
                  <a:latin typeface="Cambria Math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962" y="855828"/>
                <a:ext cx="8496944" cy="547260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878939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59" b="16535"/>
          <a:stretch/>
        </p:blipFill>
        <p:spPr bwMode="auto">
          <a:xfrm>
            <a:off x="1115616" y="866985"/>
            <a:ext cx="7056784" cy="557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2"/>
              <p:cNvSpPr txBox="1"/>
              <p:nvPr/>
            </p:nvSpPr>
            <p:spPr>
              <a:xfrm>
                <a:off x="2591779" y="1840611"/>
                <a:ext cx="5368311" cy="2672236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1" smtClean="0"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uk-UA" sz="28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</m:e>
                      </m:rad>
                      <m:r>
                        <a:rPr lang="uk-UA" sz="2800" b="0" i="1" smtClean="0">
                          <a:latin typeface="Cambria Math"/>
                        </a:rPr>
                        <m:t>(</m:t>
                      </m:r>
                      <m:rad>
                        <m:radPr>
                          <m:degHide m:val="on"/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latin typeface="Cambria Math"/>
                            </a:rPr>
                            <m:t>50</m:t>
                          </m:r>
                        </m:e>
                      </m:rad>
                      <m:r>
                        <a:rPr lang="uk-UA" sz="28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uk-UA" sz="2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uk-UA" sz="2800" b="0" i="1" dirty="0" smtClean="0">
                  <a:latin typeface="Arial" pitchFamily="34" charset="0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1" smtClean="0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uk-UA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0" i="1" smtClean="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uk-UA" sz="28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0" i="1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uk-UA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uk-UA" sz="2800" b="0" i="1" smtClean="0">
                          <a:latin typeface="Cambria Math"/>
                        </a:rPr>
                        <m:t>−2</m:t>
                      </m:r>
                      <m:rad>
                        <m:radPr>
                          <m:degHide m:val="on"/>
                          <m:ctrlPr>
                            <a:rPr lang="uk-UA" sz="2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6</m:t>
                          </m:r>
                        </m:e>
                      </m:rad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uk-UA" sz="2800" b="0" i="1" dirty="0" smtClean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dirty="0" smtClean="0">
                    <a:solidFill>
                      <a:schemeClr val="tx2"/>
                    </a:solidFill>
                    <a:latin typeface="Arial" pitchFamily="34" charset="0"/>
                    <a:ea typeface="Cambria Math"/>
                    <a:cs typeface="Arial" pitchFamily="34" charset="0"/>
                  </a:rPr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uk-UA" sz="28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+2)</m:t>
                    </m:r>
                  </m:oMath>
                </a14:m>
                <a:r>
                  <a:rPr lang="uk-UA" sz="2800" dirty="0">
                    <a:solidFill>
                      <a:schemeClr val="tx2"/>
                    </a:solidFill>
                    <a:latin typeface="Arial" pitchFamily="34" charset="0"/>
                    <a:ea typeface="Cambria Math"/>
                    <a:cs typeface="Arial" pitchFamily="34" charset="0"/>
                  </a:rPr>
                  <a:t> 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uk-UA" sz="28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uk-UA" sz="2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2)</m:t>
                    </m:r>
                  </m:oMath>
                </a14:m>
                <a:r>
                  <a:rPr lang="uk-UA" sz="2800" i="1" dirty="0" smtClean="0">
                    <a:solidFill>
                      <a:schemeClr val="tx2"/>
                    </a:solidFill>
                    <a:latin typeface="Arial" pitchFamily="34" charset="0"/>
                    <a:ea typeface="Cambria Math"/>
                    <a:cs typeface="Arial" pitchFamily="34" charset="0"/>
                  </a:rPr>
                  <a:t>+</a:t>
                </a:r>
                <a:r>
                  <a:rPr lang="uk-UA" sz="2800" dirty="0">
                    <a:solidFill>
                      <a:schemeClr val="tx2"/>
                    </a:solidFill>
                    <a:latin typeface="Arial" pitchFamily="34" charset="0"/>
                    <a:ea typeface="Cambria Math"/>
                    <a:cs typeface="Arial" pitchFamily="34" charset="0"/>
                  </a:rPr>
                  <a:t>(</a:t>
                </a:r>
                <a:r>
                  <a:rPr lang="uk-UA" sz="2800" dirty="0" smtClean="0">
                    <a:solidFill>
                      <a:schemeClr val="tx2"/>
                    </a:solidFill>
                    <a:latin typeface="Arial" pitchFamily="34" charset="0"/>
                    <a:ea typeface="Cambria Math"/>
                    <a:cs typeface="Arial" pitchFamily="34" charset="0"/>
                  </a:rPr>
                  <a:t>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uk-UA" sz="28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9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1779" y="1840611"/>
                <a:ext cx="5368311" cy="2672236"/>
              </a:xfrm>
              <a:prstGeom prst="rect">
                <a:avLst/>
              </a:prstGeom>
              <a:blipFill rotWithShape="1">
                <a:blip r:embed="rId3"/>
                <a:stretch>
                  <a:fillRect l="-227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256" y="4974144"/>
            <a:ext cx="1203504" cy="112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5536472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Спростити вирази:</a:t>
            </a:r>
            <a:endParaRPr lang="uk-U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203848" y="1012666"/>
            <a:ext cx="4144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Обчислити значення виразів:</a:t>
            </a:r>
            <a:endParaRPr lang="uk-UA" sz="2000" dirty="0"/>
          </a:p>
        </p:txBody>
      </p:sp>
      <p:pic>
        <p:nvPicPr>
          <p:cNvPr id="7" name="Picture 2" descr="C:\Users\NATALI\Documents\shkolnye_kartinki_0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63" y="112419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796136" y="5097891"/>
                <a:ext cx="1296144" cy="838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400" i="1" dirty="0"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/>
                              <a:cs typeface="Arial" pitchFamily="34" charset="0"/>
                            </a:rPr>
                            <m:t>𝑎</m:t>
                          </m:r>
                          <m:r>
                            <a:rPr lang="en-US" sz="2400" i="1" dirty="0">
                              <a:latin typeface="Cambria Math"/>
                              <a:cs typeface="Arial" pitchFamily="34" charset="0"/>
                            </a:rPr>
                            <m:t>+5</m:t>
                          </m:r>
                          <m:rad>
                            <m:radPr>
                              <m:degHide m:val="on"/>
                              <m:ctrlPr>
                                <a:rPr lang="uk-UA" sz="2400" i="1" dirty="0"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i="1" dirty="0">
                                  <a:latin typeface="Cambria Math"/>
                                  <a:cs typeface="Arial" pitchFamily="34" charset="0"/>
                                </a:rPr>
                                <m:t>𝑎</m:t>
                              </m:r>
                            </m:e>
                          </m:rad>
                        </m:num>
                        <m:den>
                          <m:r>
                            <a:rPr lang="en-US" sz="2400" i="1" dirty="0">
                              <a:latin typeface="Cambria Math"/>
                              <a:cs typeface="Arial" pitchFamily="34" charset="0"/>
                            </a:rPr>
                            <m:t>𝑎</m:t>
                          </m:r>
                          <m:r>
                            <a:rPr lang="en-US" sz="2400" i="1" dirty="0">
                              <a:latin typeface="Cambria Math"/>
                              <a:cs typeface="Arial" pitchFamily="34" charset="0"/>
                            </a:rPr>
                            <m:t>−25</m:t>
                          </m:r>
                        </m:den>
                      </m:f>
                    </m:oMath>
                  </m:oMathPara>
                </a14:m>
                <a:endParaRPr lang="uk-UA" sz="24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5097891"/>
                <a:ext cx="1296144" cy="83869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Объект 2"/>
          <p:cNvSpPr>
            <a:spLocks noGrp="1"/>
          </p:cNvSpPr>
          <p:nvPr>
            <p:ph sz="quarter" idx="4294967295"/>
          </p:nvPr>
        </p:nvSpPr>
        <p:spPr>
          <a:xfrm>
            <a:off x="218258" y="141055"/>
            <a:ext cx="7246963" cy="715867"/>
          </a:xfrm>
          <a:prstGeom prst="rect">
            <a:avLst/>
          </a:prstGeo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uk-UA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Робота в  парах  « </a:t>
            </a:r>
            <a:r>
              <a:rPr lang="uk-UA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Вправний  рахівник </a:t>
            </a:r>
            <a:r>
              <a:rPr lang="uk-UA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65816389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NATALI\Documents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961" y="5190848"/>
            <a:ext cx="2552700" cy="17907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ATALI\Documents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57" y="2737580"/>
            <a:ext cx="1748333" cy="205239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NATALI\Documents\images (10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230" y="212308"/>
            <a:ext cx="2466975" cy="18478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9" t="2195" r="13365" b="40240"/>
          <a:stretch/>
        </p:blipFill>
        <p:spPr bwMode="auto">
          <a:xfrm rot="1586770">
            <a:off x="4293282" y="1358062"/>
            <a:ext cx="2086875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9" t="2195" r="13365" b="40240"/>
          <a:stretch/>
        </p:blipFill>
        <p:spPr bwMode="auto">
          <a:xfrm rot="760307">
            <a:off x="4973004" y="4435987"/>
            <a:ext cx="2086875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NATALI\Documents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677633"/>
            <a:ext cx="2798838" cy="209445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3" t="2195" r="13365" b="40240"/>
          <a:stretch/>
        </p:blipFill>
        <p:spPr bwMode="auto">
          <a:xfrm rot="5553203">
            <a:off x="6434148" y="3727767"/>
            <a:ext cx="1810976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NATALI\Documents\images (8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341" y="1402576"/>
            <a:ext cx="3329596" cy="249398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17719" y="1"/>
            <a:ext cx="40081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  </a:t>
            </a:r>
            <a:r>
              <a:rPr lang="ru-RU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ru-RU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3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94520" y="5502533"/>
            <a:ext cx="1608577" cy="1130424"/>
          </a:xfrm>
        </p:spPr>
        <p:txBody>
          <a:bodyPr/>
          <a:lstStyle/>
          <a:p>
            <a:pPr algn="ctr"/>
            <a:r>
              <a:rPr lang="uk-UA" dirty="0" smtClean="0"/>
              <a:t>Перон </a:t>
            </a:r>
          </a:p>
          <a:p>
            <a:pPr algn="ctr"/>
            <a:r>
              <a:rPr lang="uk-UA" dirty="0" smtClean="0"/>
              <a:t>означень</a:t>
            </a:r>
            <a:endParaRPr lang="uk-UA" dirty="0"/>
          </a:p>
        </p:txBody>
      </p:sp>
      <p:sp>
        <p:nvSpPr>
          <p:cNvPr id="15" name="Овал 14"/>
          <p:cNvSpPr/>
          <p:nvPr/>
        </p:nvSpPr>
        <p:spPr>
          <a:xfrm>
            <a:off x="1936286" y="5061604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Овал 19"/>
          <p:cNvSpPr/>
          <p:nvPr/>
        </p:nvSpPr>
        <p:spPr>
          <a:xfrm>
            <a:off x="4277806" y="4472801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Овал 23"/>
          <p:cNvSpPr/>
          <p:nvPr/>
        </p:nvSpPr>
        <p:spPr>
          <a:xfrm>
            <a:off x="1043608" y="2338028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Овал 24"/>
          <p:cNvSpPr/>
          <p:nvPr/>
        </p:nvSpPr>
        <p:spPr>
          <a:xfrm>
            <a:off x="3665154" y="1207604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Объект 5"/>
          <p:cNvSpPr txBox="1">
            <a:spLocks/>
          </p:cNvSpPr>
          <p:nvPr/>
        </p:nvSpPr>
        <p:spPr bwMode="auto">
          <a:xfrm>
            <a:off x="3409142" y="1987849"/>
            <a:ext cx="1608577" cy="113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dirty="0" smtClean="0"/>
              <a:t>місто </a:t>
            </a:r>
          </a:p>
          <a:p>
            <a:pPr algn="ctr"/>
            <a:r>
              <a:rPr lang="uk-UA" dirty="0" smtClean="0"/>
              <a:t>Всезнайок</a:t>
            </a:r>
            <a:endParaRPr lang="uk-UA" dirty="0"/>
          </a:p>
        </p:txBody>
      </p:sp>
      <p:sp>
        <p:nvSpPr>
          <p:cNvPr id="27" name="Объект 5"/>
          <p:cNvSpPr txBox="1">
            <a:spLocks/>
          </p:cNvSpPr>
          <p:nvPr/>
        </p:nvSpPr>
        <p:spPr bwMode="auto">
          <a:xfrm>
            <a:off x="1168547" y="2766135"/>
            <a:ext cx="2062762" cy="113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dirty="0"/>
              <a:t>м</a:t>
            </a:r>
            <a:r>
              <a:rPr lang="uk-UA" dirty="0" smtClean="0"/>
              <a:t>іст </a:t>
            </a:r>
          </a:p>
          <a:p>
            <a:pPr algn="ctr"/>
            <a:r>
              <a:rPr lang="uk-UA" dirty="0" smtClean="0"/>
              <a:t>Властивостей</a:t>
            </a:r>
            <a:endParaRPr lang="uk-UA" dirty="0"/>
          </a:p>
        </p:txBody>
      </p:sp>
      <p:sp>
        <p:nvSpPr>
          <p:cNvPr id="28" name="Объект 5"/>
          <p:cNvSpPr txBox="1">
            <a:spLocks/>
          </p:cNvSpPr>
          <p:nvPr/>
        </p:nvSpPr>
        <p:spPr bwMode="auto">
          <a:xfrm>
            <a:off x="7375909" y="3116532"/>
            <a:ext cx="1608577" cy="113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dirty="0" smtClean="0"/>
              <a:t>Пантеон </a:t>
            </a:r>
          </a:p>
          <a:p>
            <a:pPr algn="ctr"/>
            <a:r>
              <a:rPr lang="uk-UA" dirty="0" smtClean="0"/>
              <a:t>історії</a:t>
            </a:r>
            <a:endParaRPr lang="uk-UA" dirty="0"/>
          </a:p>
        </p:txBody>
      </p:sp>
      <p:pic>
        <p:nvPicPr>
          <p:cNvPr id="5122" name="Picture 2" descr="C:\Users\NATALI\Documents\images (3)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03" y="3927337"/>
            <a:ext cx="1994889" cy="132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9" t="2195" r="13365" b="40240"/>
          <a:stretch/>
        </p:blipFill>
        <p:spPr bwMode="auto">
          <a:xfrm rot="20307972">
            <a:off x="1628132" y="1358062"/>
            <a:ext cx="2086875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3" t="2195" r="13365" b="40240"/>
          <a:stretch/>
        </p:blipFill>
        <p:spPr bwMode="auto">
          <a:xfrm rot="17630431">
            <a:off x="-146024" y="3014460"/>
            <a:ext cx="1614058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9" t="2195" r="13365" b="40240"/>
          <a:stretch/>
        </p:blipFill>
        <p:spPr bwMode="auto">
          <a:xfrm rot="12892449">
            <a:off x="340216" y="4361031"/>
            <a:ext cx="1596995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NATALI\Documents\images (5)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9" t="2195" r="13365" b="40240"/>
          <a:stretch/>
        </p:blipFill>
        <p:spPr bwMode="auto">
          <a:xfrm rot="3308155" flipH="1">
            <a:off x="6145883" y="2173751"/>
            <a:ext cx="723902" cy="106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6477663" y="2895875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Овал 21"/>
          <p:cNvSpPr/>
          <p:nvPr/>
        </p:nvSpPr>
        <p:spPr>
          <a:xfrm>
            <a:off x="6772020" y="4888314"/>
            <a:ext cx="758234" cy="715113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4" name="Picture 4" descr="C:\Users\NATALI\Documents\images (7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857" y="1"/>
            <a:ext cx="4093457" cy="30531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Объект 5"/>
          <p:cNvSpPr txBox="1">
            <a:spLocks/>
          </p:cNvSpPr>
          <p:nvPr/>
        </p:nvSpPr>
        <p:spPr bwMode="auto">
          <a:xfrm>
            <a:off x="7417291" y="4399531"/>
            <a:ext cx="1608577" cy="113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dirty="0" smtClean="0"/>
              <a:t>форум </a:t>
            </a:r>
          </a:p>
          <a:p>
            <a:pPr algn="ctr"/>
            <a:r>
              <a:rPr lang="uk-UA" dirty="0"/>
              <a:t>Е</a:t>
            </a:r>
            <a:r>
              <a:rPr lang="uk-UA" dirty="0" smtClean="0"/>
              <a:t>рудитів</a:t>
            </a:r>
            <a:endParaRPr lang="uk-UA" dirty="0"/>
          </a:p>
        </p:txBody>
      </p:sp>
      <p:sp>
        <p:nvSpPr>
          <p:cNvPr id="33" name="Объект 5"/>
          <p:cNvSpPr txBox="1">
            <a:spLocks/>
          </p:cNvSpPr>
          <p:nvPr/>
        </p:nvSpPr>
        <p:spPr bwMode="auto">
          <a:xfrm>
            <a:off x="4958002" y="4196714"/>
            <a:ext cx="1608577" cy="113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dirty="0" smtClean="0"/>
              <a:t>сувій </a:t>
            </a:r>
          </a:p>
          <a:p>
            <a:pPr algn="ctr"/>
            <a:r>
              <a:rPr lang="uk-UA" dirty="0" smtClean="0"/>
              <a:t>Соломона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6107045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6" grpId="0"/>
      <p:bldP spid="27" grpId="0"/>
      <p:bldP spid="28" grpId="0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217806" y="1340768"/>
            <a:ext cx="8642092" cy="45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Объект 2"/>
          <p:cNvSpPr>
            <a:spLocks noGrp="1"/>
          </p:cNvSpPr>
          <p:nvPr>
            <p:ph sz="quarter" idx="4294967295"/>
          </p:nvPr>
        </p:nvSpPr>
        <p:spPr>
          <a:xfrm>
            <a:off x="506602" y="188640"/>
            <a:ext cx="8064500" cy="503808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dirty="0" smtClean="0">
                <a:latin typeface="Comic Sans MS" pitchFamily="66" charset="0"/>
              </a:rPr>
              <a:t>                         ШПАРГАЛКА</a:t>
            </a:r>
            <a:endParaRPr lang="uk-UA" sz="2800" b="1" dirty="0" smtClean="0"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467544" y="2292288"/>
                <a:ext cx="8392354" cy="354898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uk-UA" sz="2800" b="0" i="1" smtClean="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uk-UA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latin typeface="Cambria Math"/>
                          </a:rPr>
                          <m:t>2</m:t>
                        </m:r>
                        <m:r>
                          <a:rPr lang="uk-UA" sz="28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</m:e>
                    </m:rad>
                    <m:r>
                      <a:rPr lang="uk-UA" sz="2800" b="0" i="1" smtClean="0">
                        <a:latin typeface="Cambria Math"/>
                      </a:rPr>
                      <m:t>(</m:t>
                    </m:r>
                    <m:rad>
                      <m:radPr>
                        <m:degHide m:val="on"/>
                        <m:ctrlPr>
                          <a:rPr lang="uk-UA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1" smtClean="0">
                            <a:latin typeface="Cambria Math"/>
                          </a:rPr>
                          <m:t>50</m:t>
                        </m:r>
                      </m:e>
                    </m:rad>
                    <m:r>
                      <a:rPr lang="uk-UA" sz="2800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uk-UA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uk-UA" sz="28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b="0" i="1" smtClean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uk-UA" sz="28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uk-UA" sz="2800" b="0" i="1" dirty="0" smtClean="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b="0" i="1" dirty="0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radPr>
                      <m:deg/>
                      <m:e>
                        <m:r>
                          <a:rPr lang="uk-UA" sz="2800" b="0" i="1" dirty="0" smtClean="0">
                            <a:latin typeface="Cambria Math"/>
                            <a:cs typeface="Arial" pitchFamily="34" charset="0"/>
                          </a:rPr>
                          <m:t>100</m:t>
                        </m:r>
                      </m:e>
                    </m:rad>
                    <m:r>
                      <a:rPr lang="uk-UA" sz="2800" b="0" i="1" dirty="0" smtClean="0">
                        <a:latin typeface="Cambria Math"/>
                        <a:cs typeface="Arial" pitchFamily="34" charset="0"/>
                      </a:rPr>
                      <m:t>−</m:t>
                    </m:r>
                    <m:f>
                      <m:fPr>
                        <m:ctrlPr>
                          <a:rPr lang="uk-UA" sz="2800" b="0" i="1" dirty="0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2800" b="0" i="1" dirty="0" smtClean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b="0" i="1" dirty="0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uk-UA" sz="2800" b="0" i="1" dirty="0" smtClean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b="0" i="1" dirty="0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uk-UA" sz="2800" b="0" i="1" dirty="0" smtClean="0">
                        <a:latin typeface="Cambria Math"/>
                        <a:cs typeface="Arial" pitchFamily="34" charset="0"/>
                      </a:rPr>
                      <m:t>=10−1=9;</m:t>
                    </m:r>
                  </m:oMath>
                </a14:m>
                <a:endParaRPr lang="uk-UA" sz="2800" b="0" i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0" i="1" smtClean="0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uk-UA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uk-UA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0" i="1" smtClean="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uk-UA" sz="28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uk-UA" sz="2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0" i="1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uk-UA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uk-UA" sz="2800" b="0" i="1" smtClean="0">
                          <a:latin typeface="Cambria Math"/>
                        </a:rPr>
                        <m:t>−2</m:t>
                      </m:r>
                      <m:rad>
                        <m:radPr>
                          <m:degHide m:val="on"/>
                          <m:ctrlPr>
                            <a:rPr lang="uk-UA" sz="2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6</m:t>
                          </m:r>
                        </m:e>
                      </m:rad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(</m:t>
                          </m:r>
                          <m:rad>
                            <m:radPr>
                              <m:degHide m:val="on"/>
                              <m:ctrlPr>
                                <a:rPr lang="uk-UA" sz="2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800" b="0" i="1" smtClean="0">
                                  <a:solidFill>
                                    <a:schemeClr val="tx2"/>
                                  </a:solidFill>
                                  <a:latin typeface="Cambria Math"/>
                                </a:rPr>
                                <m:t>3)</m:t>
                              </m:r>
                            </m:e>
                          </m:rad>
                        </m:e>
                        <m:sup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+2</m:t>
                      </m:r>
                      <m:rad>
                        <m:radPr>
                          <m:degHide m:val="on"/>
                          <m:ctrlP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6</m:t>
                          </m:r>
                        </m:e>
                      </m:rad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uk-UA" sz="2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uk-UA" sz="2800" i="1">
                                      <a:solidFill>
                                        <a:schemeClr val="tx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800" b="0" i="1" smtClean="0">
                                      <a:solidFill>
                                        <a:schemeClr val="tx2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uk-UA" sz="2800" i="1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−2</m:t>
                      </m:r>
                      <m:rad>
                        <m:radPr>
                          <m:degHide m:val="on"/>
                          <m:ctrlP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6</m:t>
                          </m:r>
                        </m:e>
                      </m:rad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==3+2=5</m:t>
                      </m:r>
                      <m:r>
                        <a:rPr lang="uk-UA" sz="2800" b="0" i="1" smtClean="0">
                          <a:solidFill>
                            <a:schemeClr val="tx2"/>
                          </a:solidFill>
                          <a:latin typeface="Cambria Math"/>
                          <a:ea typeface="Cambria Math"/>
                        </a:rPr>
                        <m:t>;</m:t>
                      </m:r>
                    </m:oMath>
                  </m:oMathPara>
                </a14:m>
                <a:endParaRPr lang="uk-UA" sz="2800" b="0" i="1" dirty="0" smtClean="0">
                  <a:solidFill>
                    <a:schemeClr val="tx2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1200" i="1" dirty="0">
                  <a:solidFill>
                    <a:schemeClr val="tx2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uk-UA" sz="28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+2)</m:t>
                    </m:r>
                  </m:oMath>
                </a14:m>
                <a:r>
                  <a:rPr lang="uk-UA" sz="2800" dirty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uk-UA" sz="2800" b="0" i="0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uk-UA" sz="2800" i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2)</m:t>
                    </m:r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+ </a:t>
                </a:r>
                <a:r>
                  <a:rPr lang="uk-UA" sz="2800" dirty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(</a:t>
                </a:r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2 - 2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uk-UA" sz="2800" i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800" dirty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(</a:t>
                </a:r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2 + 2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uk-UA" sz="2800" i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=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2800" dirty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</a:t>
                </a:r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uk-UA" sz="2800" b="0" i="0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  <m:rad>
                              <m:radPr>
                                <m:degHide m:val="on"/>
                                <m:ctrlPr>
                                  <a:rPr lang="uk-UA" sz="2800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uk-UA" sz="2800" i="0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uk-UA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i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5</m:t>
                            </m:r>
                          </m:e>
                        </m:rad>
                        <m:r>
                          <a:rPr lang="uk-UA" sz="2800" b="0" i="0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uk-UA" sz="2800" i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2800" b="0" i="0" smtClean="0">
                        <a:solidFill>
                          <a:schemeClr val="tx2"/>
                        </a:solidFill>
                        <a:latin typeface="Cambria Math"/>
                      </a:rPr>
                      <m:t>=9</m:t>
                    </m:r>
                    <m:r>
                      <a:rPr lang="uk-UA" sz="2800" b="0" i="0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∙2−4+4−4∙5=</m:t>
                    </m:r>
                  </m:oMath>
                </a14:m>
                <a:r>
                  <a:rPr lang="uk-UA" sz="2800" dirty="0" smtClean="0">
                    <a:solidFill>
                      <a:schemeClr val="tx2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 - 2</a:t>
                </a:r>
                <a:endParaRPr lang="uk-UA" sz="2800" dirty="0">
                  <a:solidFill>
                    <a:schemeClr val="tx2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292288"/>
                <a:ext cx="8392354" cy="3548980"/>
              </a:xfrm>
              <a:prstGeom prst="rect">
                <a:avLst/>
              </a:prstGeom>
              <a:blipFill rotWithShape="1">
                <a:blip r:embed="rId3"/>
                <a:stretch>
                  <a:fillRect l="-152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Прямая соединительная линия 3"/>
          <p:cNvCxnSpPr/>
          <p:nvPr/>
        </p:nvCxnSpPr>
        <p:spPr>
          <a:xfrm flipV="1">
            <a:off x="5868144" y="4869160"/>
            <a:ext cx="432048" cy="57606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438485" y="4869160"/>
            <a:ext cx="432048" cy="57606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339968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ATALI\Desktop\9b156f85e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/>
        </p:blipFill>
        <p:spPr bwMode="auto">
          <a:xfrm>
            <a:off x="217806" y="1340768"/>
            <a:ext cx="8642092" cy="45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Объект 2"/>
          <p:cNvSpPr>
            <a:spLocks noGrp="1"/>
          </p:cNvSpPr>
          <p:nvPr>
            <p:ph sz="quarter" idx="4294967295"/>
          </p:nvPr>
        </p:nvSpPr>
        <p:spPr>
          <a:xfrm>
            <a:off x="539552" y="116632"/>
            <a:ext cx="8064500" cy="503808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dirty="0" smtClean="0">
                <a:latin typeface="Comic Sans MS" pitchFamily="66" charset="0"/>
              </a:rPr>
              <a:t>                         ШПАРГАЛКА</a:t>
            </a:r>
            <a:endParaRPr lang="uk-UA" sz="2800" b="1" dirty="0" smtClean="0"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2"/>
              <p:cNvSpPr txBox="1"/>
              <p:nvPr/>
            </p:nvSpPr>
            <p:spPr>
              <a:xfrm>
                <a:off x="342675" y="2292288"/>
                <a:ext cx="8392354" cy="3548980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rtlCol="0" anchor="t">
                <a:no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800" b="0" i="1" dirty="0" smtClean="0">
                  <a:latin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k-UA" sz="3200" b="0" dirty="0" smtClean="0">
                    <a:cs typeface="Arial" pitchFamily="34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b="0" i="1" dirty="0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b="0" i="1" dirty="0" smtClean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−1</m:t>
                        </m:r>
                      </m:num>
                      <m:den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𝑎</m:t>
                        </m:r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−1</m:t>
                        </m:r>
                      </m:den>
                    </m:f>
                    <m:r>
                      <a:rPr lang="en-US" sz="3200" b="0" i="1" dirty="0" smtClean="0">
                        <a:latin typeface="Cambria Math"/>
                        <a:cs typeface="Arial" pitchFamily="34" charset="0"/>
                      </a:rPr>
                      <m:t>=</m:t>
                    </m:r>
                  </m:oMath>
                </a14:m>
                <a:r>
                  <a:rPr lang="uk-UA" sz="32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−1</m:t>
                        </m:r>
                      </m:num>
                      <m:den>
                        <m:sSup>
                          <m:sSupPr>
                            <m:ctrlPr>
                              <a:rPr lang="en-US" sz="3200" i="1" dirty="0" smtClean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uk-UA" sz="3200" i="1" dirty="0"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200" i="1" dirty="0">
                                    <a:latin typeface="Cambria Math"/>
                                    <a:cs typeface="Arial" pitchFamily="34" charset="0"/>
                                  </a:rPr>
                                  <m:t>𝑎</m:t>
                                </m:r>
                              </m:e>
                            </m:rad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3200" i="1" dirty="0" smtClean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sz="3200" b="0" i="1" dirty="0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3200" b="0" i="1" dirty="0" smtClean="0"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uk-UA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−1</m:t>
                        </m:r>
                      </m:num>
                      <m:den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−1</m:t>
                        </m:r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)</m:t>
                        </m:r>
                        <m:r>
                          <a:rPr lang="en-US" sz="3200" b="0" i="1" dirty="0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∙(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+</m:t>
                        </m:r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1</m:t>
                        </m:r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)</m:t>
                        </m:r>
                      </m:den>
                    </m:f>
                    <m:r>
                      <a:rPr lang="en-US" sz="3200" b="0" i="1" dirty="0" smtClean="0"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sz="3200" b="0" i="1" dirty="0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+1</m:t>
                        </m:r>
                      </m:den>
                    </m:f>
                    <m:r>
                      <a:rPr lang="uk-UA" sz="3200" b="0" i="1" dirty="0" smtClean="0">
                        <a:latin typeface="Cambria Math"/>
                        <a:cs typeface="Arial" pitchFamily="34" charset="0"/>
                      </a:rPr>
                      <m:t>;</m:t>
                    </m:r>
                  </m:oMath>
                </a14:m>
                <a:endParaRPr lang="uk-UA" sz="3200" dirty="0">
                  <a:solidFill>
                    <a:schemeClr val="tx2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sz="3200" b="0" i="1" dirty="0" smtClean="0">
                        <a:latin typeface="Cambria Math"/>
                        <a:cs typeface="Arial" pitchFamily="34" charset="0"/>
                      </a:rPr>
                      <m:t>     </m:t>
                    </m:r>
                    <m:f>
                      <m:fPr>
                        <m:ctrlPr>
                          <a:rPr lang="uk-UA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𝑎</m:t>
                        </m:r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+5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𝑎</m:t>
                        </m:r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−25</m:t>
                        </m:r>
                      </m:den>
                    </m:f>
                    <m:r>
                      <a:rPr lang="en-US" sz="3200" i="1" dirty="0">
                        <a:latin typeface="Cambria Math"/>
                        <a:cs typeface="Arial" pitchFamily="34" charset="0"/>
                      </a:rPr>
                      <m:t>=</m:t>
                    </m:r>
                  </m:oMath>
                </a14:m>
                <a:r>
                  <a:rPr lang="uk-UA" sz="32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uk-UA" sz="3200" i="1" dirty="0"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200" i="1" dirty="0">
                                    <a:latin typeface="Cambria Math"/>
                                    <a:cs typeface="Arial" pitchFamily="34" charset="0"/>
                                  </a:rPr>
                                  <m:t>𝑎</m:t>
                                </m:r>
                              </m:e>
                            </m:rad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+5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uk-UA" sz="3200" i="1" dirty="0"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200" i="1" dirty="0">
                                    <a:latin typeface="Cambria Math"/>
                                    <a:cs typeface="Arial" pitchFamily="34" charset="0"/>
                                  </a:rPr>
                                  <m:t>𝑎</m:t>
                                </m:r>
                              </m:e>
                            </m:rad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pPr>
                          <m:e>
                            <m:r>
                              <a:rPr lang="uk-UA" sz="3200" b="0" i="1" dirty="0" smtClean="0">
                                <a:latin typeface="Cambria Math"/>
                                <a:cs typeface="Arial" pitchFamily="34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3200" i="1" dirty="0"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uk-UA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ea typeface="Cambria Math"/>
                            <a:cs typeface="Arial" pitchFamily="34" charset="0"/>
                          </a:rPr>
                          <m:t>∙</m:t>
                        </m:r>
                        <m:r>
                          <a:rPr lang="en-US" sz="3200" b="0" i="1" dirty="0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en-US" sz="3200" b="0" i="1" dirty="0" smtClean="0">
                                <a:latin typeface="Cambria Math" panose="02040503050406030204" pitchFamily="18" charset="0"/>
                                <a:ea typeface="Cambria Math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dirty="0" smtClean="0"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b="0" i="1" dirty="0" smtClean="0">
                            <a:latin typeface="Cambria Math"/>
                            <a:ea typeface="Cambria Math"/>
                            <a:cs typeface="Arial" pitchFamily="34" charset="0"/>
                          </a:rPr>
                          <m:t>+5)</m:t>
                        </m:r>
                      </m:num>
                      <m:den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−</m:t>
                        </m:r>
                        <m:r>
                          <a:rPr lang="uk-UA" sz="3200" b="0" i="1" dirty="0" smtClean="0">
                            <a:latin typeface="Cambria Math"/>
                            <a:cs typeface="Arial" pitchFamily="34" charset="0"/>
                          </a:rPr>
                          <m:t>5</m:t>
                        </m:r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)</m:t>
                        </m:r>
                        <m:r>
                          <a:rPr lang="en-US" sz="3200" i="1" dirty="0">
                            <a:latin typeface="Cambria Math"/>
                            <a:ea typeface="Cambria Math"/>
                            <a:cs typeface="Arial" pitchFamily="34" charset="0"/>
                          </a:rPr>
                          <m:t>∙(</m:t>
                        </m:r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+</m:t>
                        </m:r>
                        <m:r>
                          <a:rPr lang="uk-UA" sz="3200" b="0" i="1" dirty="0" smtClean="0">
                            <a:latin typeface="Cambria Math"/>
                            <a:cs typeface="Arial" pitchFamily="34" charset="0"/>
                          </a:rPr>
                          <m:t>5</m:t>
                        </m:r>
                        <m:r>
                          <a:rPr lang="en-US" sz="3200" i="1" dirty="0">
                            <a:latin typeface="Cambria Math"/>
                            <a:cs typeface="Arial" pitchFamily="34" charset="0"/>
                          </a:rPr>
                          <m:t>)</m:t>
                        </m:r>
                      </m:den>
                    </m:f>
                    <m:r>
                      <a:rPr lang="en-US" sz="3200" i="1" dirty="0"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sz="3200" i="1" dirty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uk-UA" sz="3200" i="1" dirty="0"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 dirty="0">
                                <a:latin typeface="Cambria Math"/>
                                <a:cs typeface="Arial" pitchFamily="34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3200" b="0" i="1" dirty="0" smtClean="0">
                            <a:latin typeface="Cambria Math"/>
                            <a:cs typeface="Arial" pitchFamily="34" charset="0"/>
                          </a:rPr>
                          <m:t>−5</m:t>
                        </m:r>
                      </m:den>
                    </m:f>
                    <m:r>
                      <a:rPr lang="uk-UA" sz="3200" i="1" dirty="0">
                        <a:latin typeface="Cambria Math"/>
                        <a:cs typeface="Arial" pitchFamily="34" charset="0"/>
                      </a:rPr>
                      <m:t>;</m:t>
                    </m:r>
                  </m:oMath>
                </a14:m>
                <a:endParaRPr lang="uk-UA" sz="3200" dirty="0">
                  <a:solidFill>
                    <a:schemeClr val="tx2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4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2800" i="1" dirty="0">
                  <a:solidFill>
                    <a:schemeClr val="tx2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 sz="3200" b="0" i="1" dirty="0" smtClean="0">
                  <a:latin typeface="Cambria Math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3200" b="0" i="1">
                          <a:solidFill>
                            <a:schemeClr val="tx1"/>
                          </a:solidFill>
                          <a:effectLst/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uk-UA" sz="3200" b="0" i="1" dirty="0" smtClean="0">
                  <a:solidFill>
                    <a:schemeClr val="tx1"/>
                  </a:solidFill>
                  <a:effectLst/>
                  <a:latin typeface="Cambria Math"/>
                </a:endParaRPr>
              </a:p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b="0" i="1" dirty="0" smtClean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uk-UA" sz="3200" b="0" i="1" dirty="0" smtClean="0">
                    <a:solidFill>
                      <a:schemeClr val="tx1"/>
                    </a:solidFill>
                    <a:effectLst/>
                  </a:rPr>
                  <a:t>              </a:t>
                </a:r>
                <a:endParaRPr lang="uk-UA" sz="3200" dirty="0">
                  <a:effectLst/>
                </a:endParaRPr>
              </a:p>
              <a:p>
                <a:pPr algn="ctr"/>
                <a:r>
                  <a:rPr lang="uk-UA" sz="3200" dirty="0" smtClean="0"/>
                  <a:t>  </a:t>
                </a:r>
                <a:endParaRPr lang="uk-UA" sz="3200" b="0" i="1" dirty="0" smtClean="0">
                  <a:latin typeface="Cambria Math"/>
                </a:endParaRPr>
              </a:p>
              <a:p>
                <a:pPr algn="ctr"/>
                <a:endParaRPr lang="uk-UA" sz="3200" b="0" i="1" dirty="0" smtClean="0">
                  <a:latin typeface="Cambria Math"/>
                </a:endParaRPr>
              </a:p>
              <a:p>
                <a:pPr algn="ctr"/>
                <a:r>
                  <a:rPr lang="uk-UA" sz="3200" dirty="0" smtClean="0"/>
                  <a:t> </a:t>
                </a:r>
                <a:endParaRPr lang="uk-UA" sz="3200" dirty="0"/>
              </a:p>
            </p:txBody>
          </p:sp>
        </mc:Choice>
        <mc:Fallback xmlns="">
          <p:sp>
            <p:nvSpPr>
              <p:cNvPr id="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675" y="2292288"/>
                <a:ext cx="8392354" cy="354898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единительная линия 7"/>
          <p:cNvCxnSpPr/>
          <p:nvPr/>
        </p:nvCxnSpPr>
        <p:spPr>
          <a:xfrm flipV="1">
            <a:off x="3926784" y="3344011"/>
            <a:ext cx="1224136" cy="24700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673220" y="2924944"/>
            <a:ext cx="955400" cy="144016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292080" y="4228205"/>
            <a:ext cx="1080120" cy="16142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508104" y="4625007"/>
            <a:ext cx="1224136" cy="24700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09606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539552" y="1299375"/>
            <a:ext cx="7100590" cy="4572000"/>
          </a:xfrm>
        </p:spPr>
        <p:txBody>
          <a:bodyPr/>
          <a:lstStyle/>
          <a:p>
            <a:pPr eaLnBrk="1" hangingPunct="1"/>
            <a:endParaRPr lang="uk-UA" sz="2800" b="0" dirty="0" smtClean="0"/>
          </a:p>
          <a:p>
            <a:pPr eaLnBrk="1" hangingPunct="1"/>
            <a:r>
              <a:rPr lang="uk-UA" sz="2800" b="0" dirty="0" smtClean="0"/>
              <a:t>1. Значення слова радикал в хімії.</a:t>
            </a:r>
          </a:p>
          <a:p>
            <a:pPr eaLnBrk="1" hangingPunct="1"/>
            <a:endParaRPr lang="uk-UA" sz="2800" b="0" dirty="0" smtClean="0"/>
          </a:p>
          <a:p>
            <a:pPr eaLnBrk="1" hangingPunct="1"/>
            <a:r>
              <a:rPr lang="uk-UA" sz="2800" b="0" dirty="0"/>
              <a:t>2</a:t>
            </a:r>
            <a:r>
              <a:rPr lang="uk-UA" sz="2800" b="0" dirty="0" smtClean="0"/>
              <a:t>. Значення слова радикал в суспільстві.</a:t>
            </a:r>
          </a:p>
          <a:p>
            <a:pPr eaLnBrk="1" hangingPunct="1"/>
            <a:endParaRPr lang="uk-UA" sz="2800" b="0" dirty="0" smtClean="0"/>
          </a:p>
          <a:p>
            <a:pPr eaLnBrk="1" hangingPunct="1"/>
            <a:r>
              <a:rPr lang="uk-UA" sz="2800" b="0" dirty="0"/>
              <a:t>3</a:t>
            </a:r>
            <a:r>
              <a:rPr lang="uk-UA" sz="2800" b="0" dirty="0" smtClean="0"/>
              <a:t>. Значення слова радикал у лінгвістиці</a:t>
            </a:r>
            <a:r>
              <a:rPr lang="uk-UA" dirty="0" smtClean="0"/>
              <a:t>.</a:t>
            </a:r>
          </a:p>
          <a:p>
            <a:pPr eaLnBrk="1" hangingPunct="1"/>
            <a:endParaRPr lang="uk-UA" dirty="0"/>
          </a:p>
          <a:p>
            <a:pPr eaLnBrk="1" hangingPunct="1"/>
            <a:r>
              <a:rPr lang="uk-UA" sz="2800" b="0" dirty="0"/>
              <a:t>4</a:t>
            </a:r>
            <a:r>
              <a:rPr lang="uk-UA" sz="2800" b="0" dirty="0" smtClean="0"/>
              <a:t>.  Значення слова радикал у біології.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вал 1"/>
              <p:cNvSpPr/>
              <p:nvPr/>
            </p:nvSpPr>
            <p:spPr>
              <a:xfrm>
                <a:off x="7092280" y="4664606"/>
                <a:ext cx="1944216" cy="2230053"/>
              </a:xfrm>
              <a:prstGeom prst="ellipse">
                <a:avLst/>
              </a:prstGeom>
              <a:solidFill>
                <a:srgbClr val="CCCC00"/>
              </a:solidFill>
              <a:scene3d>
                <a:camera prst="perspectiveRelaxed"/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9600" b="1" i="1" cap="none" spc="0" dirty="0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sz="9600" b="0" i="0" cap="none" spc="0" dirty="0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/>
                              <a:latin typeface="Cambria Math"/>
                            </a:rPr>
                            <m:t>х</m:t>
                          </m:r>
                        </m:e>
                      </m:rad>
                    </m:oMath>
                  </m:oMathPara>
                </a14:m>
                <a:endParaRPr lang="ru-RU" sz="9600" b="1" cap="none" spc="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Овал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4664606"/>
                <a:ext cx="1944216" cy="2230053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D:\Портфоліо_Галелюка_Л_Т\Новая папка_все для вчителя\фізика 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0686"/>
            <a:ext cx="1619440" cy="117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602619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042792" cy="533400"/>
          </a:xfrm>
          <a:noFill/>
        </p:spPr>
        <p:txBody>
          <a:bodyPr/>
          <a:lstStyle/>
          <a:p>
            <a:pPr algn="ctr" eaLnBrk="1" hangingPunct="1"/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 Unicode MS" pitchFamily="34" charset="-128"/>
                <a:cs typeface="Arial" pitchFamily="34" charset="0"/>
              </a:rPr>
              <a:t>У хімії: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467544" y="1545403"/>
            <a:ext cx="4000500" cy="3857625"/>
          </a:xfrm>
        </p:spPr>
        <p:txBody>
          <a:bodyPr/>
          <a:lstStyle/>
          <a:p>
            <a:pPr indent="-1588" eaLnBrk="1" hangingPunct="1">
              <a:buFont typeface="Wingdings 2" pitchFamily="18" charset="2"/>
              <a:buNone/>
            </a:pPr>
            <a:r>
              <a:rPr lang="uk-UA" sz="2800" b="0" dirty="0" smtClean="0"/>
              <a:t>Радикал – це стійка група атомів у молекулі, яка у процесі хімічного перетворення переходить без зміни з однієї сполуки в іншу.</a:t>
            </a:r>
          </a:p>
        </p:txBody>
      </p:sp>
      <p:pic>
        <p:nvPicPr>
          <p:cNvPr id="1028" name="Picture 4" descr="C:\Users\Учень\Desktop\клас 8\Квадратні корені\На презентацію\12677.gi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224" y="3474216"/>
            <a:ext cx="3396096" cy="254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Учень\Desktop\клас 8\Квадратні корені\На презентацію\12747993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3456384" cy="267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49958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solidFill>
                  <a:schemeClr val="accent1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суспільстві: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5328592" cy="4572000"/>
          </a:xfrm>
        </p:spPr>
        <p:txBody>
          <a:bodyPr/>
          <a:lstStyle/>
          <a:p>
            <a:pPr eaLnBrk="1" hangingPunct="1"/>
            <a:r>
              <a:rPr lang="uk-UA" sz="2800" b="0" u="sng" dirty="0" smtClean="0"/>
              <a:t>Радикал </a:t>
            </a:r>
            <a:r>
              <a:rPr lang="uk-UA" sz="2800" b="0" dirty="0" smtClean="0"/>
              <a:t>- прихильник радикалізму, тобто безкомпромісний виразник будь-яких поглядів, як правило - пов'язаних з глибокими перетвореннями в суспільному устрої.</a:t>
            </a:r>
          </a:p>
          <a:p>
            <a:pPr eaLnBrk="1" hangingPunct="1"/>
            <a:endParaRPr lang="en-US" sz="2800" b="0" dirty="0" smtClean="0"/>
          </a:p>
          <a:p>
            <a:pPr eaLnBrk="1" hangingPunct="1"/>
            <a:r>
              <a:rPr lang="uk-UA" sz="2800" b="0" u="sng" dirty="0" smtClean="0"/>
              <a:t>Радикал</a:t>
            </a:r>
            <a:r>
              <a:rPr lang="uk-UA" sz="2800" b="0" dirty="0" smtClean="0"/>
              <a:t> - член якої-небудь Радикальної партії.</a:t>
            </a:r>
            <a:r>
              <a:rPr lang="ru-RU" sz="2800" b="0" dirty="0" smtClean="0"/>
              <a:t> </a:t>
            </a:r>
            <a:endParaRPr lang="uk-UA" sz="2800" b="0" dirty="0" smtClean="0"/>
          </a:p>
          <a:p>
            <a:pPr eaLnBrk="1" hangingPunct="1"/>
            <a:endParaRPr lang="uk-UA" sz="2400" dirty="0" smtClean="0"/>
          </a:p>
          <a:p>
            <a:pPr eaLnBrk="1" hangingPunct="1"/>
            <a:endParaRPr lang="uk-UA" sz="2500" dirty="0" smtClean="0"/>
          </a:p>
        </p:txBody>
      </p:sp>
      <p:pic>
        <p:nvPicPr>
          <p:cNvPr id="4" name="Picture 2" descr="http://blog.leonidv.com.ua/wp-content/uploads/CivilSociet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584" y="3140968"/>
            <a:ext cx="2304256" cy="2754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Блок-схема: перфолента 4"/>
          <p:cNvSpPr/>
          <p:nvPr/>
        </p:nvSpPr>
        <p:spPr>
          <a:xfrm rot="20710431">
            <a:off x="6155884" y="672650"/>
            <a:ext cx="2159656" cy="1800200"/>
          </a:xfrm>
          <a:prstGeom prst="flowChartPunchedTap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144565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>
          <a:xfrm>
            <a:off x="4788024" y="25121"/>
            <a:ext cx="3528392" cy="758825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 лінгвістиці:</a:t>
            </a:r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4499992" y="1916832"/>
            <a:ext cx="4357687" cy="3833813"/>
          </a:xfrm>
        </p:spPr>
        <p:txBody>
          <a:bodyPr/>
          <a:lstStyle/>
          <a:p>
            <a:pPr indent="-1588" eaLnBrk="1" hangingPunct="1">
              <a:buFont typeface="Wingdings 2" pitchFamily="18" charset="2"/>
              <a:buNone/>
            </a:pPr>
            <a:r>
              <a:rPr lang="uk-UA" sz="2800" b="0" u="sng" dirty="0" smtClean="0">
                <a:latin typeface="Arial" pitchFamily="34" charset="0"/>
                <a:cs typeface="Arial" pitchFamily="34" charset="0"/>
              </a:rPr>
              <a:t>Радикал</a:t>
            </a:r>
            <a:r>
              <a:rPr lang="uk-UA" sz="2800" b="0" dirty="0" smtClean="0">
                <a:latin typeface="Arial" pitchFamily="34" charset="0"/>
                <a:cs typeface="Arial" pitchFamily="34" charset="0"/>
              </a:rPr>
              <a:t> - ієрогліфічний ключ (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ієрогліф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який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є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складовою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частиною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іншого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ієрогліфа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і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який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часто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дозволяє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пояснити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його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значення</a:t>
            </a:r>
            <a:r>
              <a:rPr lang="uk-UA" sz="2800" b="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2800" b="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Picture 4" descr="keys1_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"/>
          <a:stretch/>
        </p:blipFill>
        <p:spPr bwMode="auto">
          <a:xfrm>
            <a:off x="206713" y="1268760"/>
            <a:ext cx="4154799" cy="464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6527430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155014" y="1108364"/>
            <a:ext cx="5344941" cy="3039008"/>
          </a:xfrm>
        </p:spPr>
        <p:txBody>
          <a:bodyPr/>
          <a:lstStyle/>
          <a:p>
            <a:pPr indent="-1588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uk-UA" sz="2800" b="0" dirty="0" smtClean="0">
                <a:latin typeface="Arial" pitchFamily="34" charset="0"/>
                <a:cs typeface="Arial" pitchFamily="34" charset="0"/>
              </a:rPr>
              <a:t>Це розгалужена підземна частина рослини або гриба, орган, який забезпечує закріплення (укорінення) у ґрунті, підживлення водою та іншими речовинами, а в окремих випадках, для вегетативного розмноження.</a:t>
            </a:r>
            <a:r>
              <a:rPr lang="uk-UA" sz="25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500" b="0" dirty="0" smtClean="0">
                <a:latin typeface="Arial" pitchFamily="34" charset="0"/>
                <a:cs typeface="Arial" pitchFamily="34" charset="0"/>
              </a:rPr>
            </a:br>
            <a:endParaRPr lang="uk-UA" sz="2500" b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940152" y="152400"/>
            <a:ext cx="3203848" cy="533400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біології:</a:t>
            </a:r>
          </a:p>
        </p:txBody>
      </p:sp>
      <p:pic>
        <p:nvPicPr>
          <p:cNvPr id="7" name="Picture 4" descr="http://school.xvatit.com/images/0/01/%D0%9C%D0%B0%D0%BB._200._%D0%92%D0%B7%D0%B0%D1%94%D0%BC%D0%BE%D0%B2%D0%B8%D0%B3%D1%96%D0%B4%D0%BD%D0%B5_%D1%81%D0%BF%D1%96%D0%B2%D0%B6%D0%B8%D1%82%D1%82%D1%8F_%D1%80%D0%BE%D1%81%D0%BB%D0%B8%D0%BD_%D1%96_%D0%B3%D1%80%D0%B8%D0%B1%D1%96%D0%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5007915" cy="267843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oniko.ua/images/products_watermark/model/1416_j010bcopy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" t="15913" r="3495" b="16509"/>
          <a:stretch/>
        </p:blipFill>
        <p:spPr bwMode="auto">
          <a:xfrm>
            <a:off x="5825836" y="4226380"/>
            <a:ext cx="3088139" cy="219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://lib.mdpu.org.ua/e-book/anatomiya/ANATOM1.files/image51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08364"/>
            <a:ext cx="3003524" cy="289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039780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4570276" y="1052736"/>
            <a:ext cx="4355976" cy="393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algn="ctr"/>
            <a:r>
              <a:rPr lang="uk-UA" sz="32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ЗУПИНКА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b="1" dirty="0" smtClean="0">
                <a:ln w="11430">
                  <a:solidFill>
                    <a:srgbClr val="FF33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СУВІЙ   </a:t>
            </a:r>
          </a:p>
          <a:p>
            <a:pPr algn="ctr"/>
            <a:r>
              <a:rPr lang="uk-UA" b="1" dirty="0" smtClean="0">
                <a:ln w="11430">
                  <a:solidFill>
                    <a:srgbClr val="FF33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СОЛОМОНА</a:t>
            </a:r>
            <a:endParaRPr lang="uk-UA" b="1" dirty="0">
              <a:ln w="11430">
                <a:solidFill>
                  <a:srgbClr val="FF3300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ramond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12092" y="481989"/>
            <a:ext cx="4963963" cy="5616624"/>
            <a:chOff x="-2456303" y="578266"/>
            <a:chExt cx="5063321" cy="5572471"/>
          </a:xfrm>
          <a:blipFill>
            <a:blip r:embed="rId3"/>
            <a:tile tx="0" ty="0" sx="100000" sy="100000" flip="none" algn="tl"/>
          </a:blipFill>
        </p:grpSpPr>
        <p:sp>
          <p:nvSpPr>
            <p:cNvPr id="5" name="Вертикальный свиток 4"/>
            <p:cNvSpPr/>
            <p:nvPr/>
          </p:nvSpPr>
          <p:spPr>
            <a:xfrm rot="20322096">
              <a:off x="-2456303" y="578266"/>
              <a:ext cx="5063321" cy="5470320"/>
            </a:xfrm>
            <a:prstGeom prst="verticalScroll">
              <a:avLst>
                <a:gd name="adj" fmla="val 16864"/>
              </a:avLst>
            </a:prstGeom>
            <a:grpFill/>
            <a:ln>
              <a:solidFill>
                <a:srgbClr val="FFEC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3" descr="C:\Users\NATALI\Documents\images (11)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62981">
              <a:off x="-1694954" y="1144551"/>
              <a:ext cx="3762209" cy="5006186"/>
            </a:xfrm>
            <a:prstGeom prst="rect">
              <a:avLst/>
            </a:prstGeom>
            <a:grpFill/>
            <a:ln>
              <a:solidFill>
                <a:srgbClr val="FFECB7"/>
              </a:solidFill>
            </a:ln>
            <a:effectLst>
              <a:softEdge rad="317500"/>
            </a:effectLst>
            <a:extLst/>
          </p:spPr>
        </p:pic>
      </p:grpSp>
      <p:pic>
        <p:nvPicPr>
          <p:cNvPr id="4098" name="Picture 2" descr="C:\Users\NATALI\Documents\images (2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890" y="4797152"/>
            <a:ext cx="2358900" cy="110806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NATALI\Documents\images (2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693" y="0"/>
            <a:ext cx="2291524" cy="122413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79483" y="882987"/>
            <a:ext cx="4148502" cy="4251714"/>
            <a:chOff x="1336" y="10344"/>
            <a:chExt cx="4782" cy="436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336" y="12104"/>
              <a:ext cx="4782" cy="260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>
                <a:solidFill>
                  <a:srgbClr val="808000"/>
                </a:solidFill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1336" y="10344"/>
              <a:ext cx="4782" cy="1760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>
                <a:solidFill>
                  <a:srgbClr val="808000"/>
                </a:solidFill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275" y="11172"/>
              <a:ext cx="1024" cy="479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rgbClr val="808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685" y="12454"/>
              <a:ext cx="1472" cy="1216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uk-UA" sz="1100" b="0" i="0" u="none" strike="noStrike" cap="none" normalizeH="0" baseline="0" smtClean="0">
                <a:ln>
                  <a:noFill/>
                </a:ln>
                <a:solidFill>
                  <a:srgbClr val="808000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uk-UA" sz="1100" b="0" i="0" u="none" strike="noStrike" cap="none" normalizeH="0" baseline="0" smtClean="0">
                <a:ln>
                  <a:noFill/>
                </a:ln>
                <a:solidFill>
                  <a:srgbClr val="808000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rgbClr val="808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198" y="12454"/>
              <a:ext cx="1414" cy="1232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smtClean="0">
                  <a:ln>
                    <a:noFill/>
                  </a:ln>
                  <a:solidFill>
                    <a:srgbClr val="808000"/>
                  </a:solidFill>
                  <a:effectLst/>
                  <a:latin typeface="Calibri" pitchFamily="34" charset="0"/>
                  <a:cs typeface="Arial" pitchFamily="34" charset="0"/>
                </a:rPr>
                <a:t>     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rgbClr val="808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613" y="1689128"/>
            <a:ext cx="888345" cy="42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4762376" y="2204864"/>
            <a:ext cx="4202112" cy="4176464"/>
            <a:chOff x="1336" y="10344"/>
            <a:chExt cx="4782" cy="436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1336" y="12104"/>
              <a:ext cx="4782" cy="260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>
              <a:off x="1336" y="10344"/>
              <a:ext cx="4782" cy="1760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3275" y="11172"/>
              <a:ext cx="1024" cy="479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1685" y="12454"/>
              <a:ext cx="1472" cy="1216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4198" y="12454"/>
              <a:ext cx="1414" cy="1232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   </a:t>
              </a:r>
              <a:endParaRPr kumimoji="0" 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31" y="3272744"/>
            <a:ext cx="1226913" cy="51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337" y="3232464"/>
            <a:ext cx="1226679" cy="110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940" y="4456388"/>
            <a:ext cx="977728" cy="71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671" y="4492161"/>
            <a:ext cx="923489" cy="6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696262" y="3031514"/>
            <a:ext cx="570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77667" y="5707400"/>
            <a:ext cx="2606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/>
              <a:t>Відповідь: 24. 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238182" y="5226785"/>
            <a:ext cx="3685101" cy="1573905"/>
            <a:chOff x="2843808" y="882987"/>
            <a:chExt cx="3738592" cy="3002710"/>
          </a:xfrm>
        </p:grpSpPr>
        <p:pic>
          <p:nvPicPr>
            <p:cNvPr id="35" name="Picture 2" descr="C:\Users\NATALI\Documents\images (24).jpg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81" b="26232"/>
            <a:stretch/>
          </p:blipFill>
          <p:spPr bwMode="auto">
            <a:xfrm>
              <a:off x="3275857" y="882987"/>
              <a:ext cx="3168351" cy="995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" descr="C:\Users\NATALI\Documents\images (25)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556792"/>
              <a:ext cx="3738592" cy="232890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" name="Picture 1" descr="J0287641"/>
          <p:cNvPicPr preferRelativeResize="0">
            <a:picLocks noChangeArrowheads="1" noChangeShapeType="1"/>
          </p:cNvPicPr>
          <p:nvPr/>
        </p:nvPicPr>
        <p:blipFill>
          <a:blip r:embed="rId9">
            <a:clrChange>
              <a:clrFrom>
                <a:srgbClr val="FFFAF4"/>
              </a:clrFrom>
              <a:clrTo>
                <a:srgbClr val="FFF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3" y="-69419"/>
            <a:ext cx="1385135" cy="133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2" name="Picture 4" descr="C:\Users\NATALI\Documents\images (2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056" y="188640"/>
            <a:ext cx="2067122" cy="11042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199777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J0287641"/>
          <p:cNvPicPr preferRelativeResize="0">
            <a:picLocks noChangeArrowheads="1" noChangeShapeType="1"/>
          </p:cNvPicPr>
          <p:nvPr/>
        </p:nvPicPr>
        <p:blipFill>
          <a:blip r:embed="rId3">
            <a:clrChange>
              <a:clrFrom>
                <a:srgbClr val="FFFAF4"/>
              </a:clrFrom>
              <a:clrTo>
                <a:srgbClr val="FFF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07"/>
            <a:ext cx="19431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 b="-67"/>
          <a:stretch>
            <a:fillRect/>
          </a:stretch>
        </p:blipFill>
        <p:spPr bwMode="auto">
          <a:xfrm>
            <a:off x="179511" y="1700808"/>
            <a:ext cx="8296887" cy="42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Заголовок 2"/>
          <p:cNvSpPr txBox="1">
            <a:spLocks/>
          </p:cNvSpPr>
          <p:nvPr/>
        </p:nvSpPr>
        <p:spPr bwMode="auto">
          <a:xfrm>
            <a:off x="827584" y="697593"/>
            <a:ext cx="6228184" cy="119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algn="ctr"/>
            <a:r>
              <a:rPr lang="uk-UA" sz="24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ЗУПИНКА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СУВІЙ   СОЛОМОНА</a:t>
            </a:r>
            <a:endParaRPr lang="uk-UA" sz="24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0" name="Picture 4" descr="C:\Users\NATALI\Documents\images (2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48" y="105095"/>
            <a:ext cx="2067122" cy="11042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867419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788" y="188640"/>
            <a:ext cx="8460432" cy="18002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Garamond" pitchFamily="18" charset="0"/>
              </a:rPr>
              <a:t>ЗУПИНКА</a:t>
            </a:r>
          </a:p>
          <a:p>
            <a:pPr algn="ctr"/>
            <a:r>
              <a:rPr lang="uk-UA" sz="4400" cap="all" dirty="0" smtClean="0">
                <a:ln w="0"/>
                <a:gradFill flip="none" rotWithShape="1">
                  <a:gsLst>
                    <a:gs pos="0">
                      <a:srgbClr val="FF9900">
                        <a:shade val="30000"/>
                        <a:satMod val="115000"/>
                      </a:srgbClr>
                    </a:gs>
                    <a:gs pos="50000">
                      <a:srgbClr val="FF9900">
                        <a:shade val="67500"/>
                        <a:satMod val="115000"/>
                      </a:srgbClr>
                    </a:gs>
                    <a:gs pos="100000">
                      <a:srgbClr val="FF990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latin typeface="Garamond" pitchFamily="18" charset="0"/>
              </a:rPr>
              <a:t>« ПЕРОН  ОЗНАЧЕНЬ»</a:t>
            </a:r>
            <a:endParaRPr lang="uk-UA" sz="4400" cap="all" dirty="0">
              <a:ln w="0"/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effectLst>
                <a:reflection blurRad="12700" stA="50000" endPos="50000" dist="5000" dir="5400000" sy="-100000" rotWithShape="0"/>
              </a:effectLst>
              <a:latin typeface="Garamond" pitchFamily="18" charset="0"/>
            </a:endParaRPr>
          </a:p>
        </p:txBody>
      </p:sp>
      <p:pic>
        <p:nvPicPr>
          <p:cNvPr id="4" name="Picture 6" descr="C:\Users\NATALI\Document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6827420" cy="446449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839875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J0287641"/>
          <p:cNvPicPr preferRelativeResize="0">
            <a:picLocks noChangeArrowheads="1" noChangeShapeType="1"/>
          </p:cNvPicPr>
          <p:nvPr/>
        </p:nvPicPr>
        <p:blipFill>
          <a:blip r:embed="rId3">
            <a:clrChange>
              <a:clrFrom>
                <a:srgbClr val="FFFAF4"/>
              </a:clrFrom>
              <a:clrTo>
                <a:srgbClr val="FFF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07"/>
            <a:ext cx="19431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 b="-67"/>
          <a:stretch>
            <a:fillRect/>
          </a:stretch>
        </p:blipFill>
        <p:spPr bwMode="auto">
          <a:xfrm>
            <a:off x="179511" y="1700808"/>
            <a:ext cx="8296887" cy="42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Заголовок 2"/>
          <p:cNvSpPr txBox="1">
            <a:spLocks/>
          </p:cNvSpPr>
          <p:nvPr/>
        </p:nvSpPr>
        <p:spPr bwMode="auto">
          <a:xfrm>
            <a:off x="827584" y="697593"/>
            <a:ext cx="6228184" cy="119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Impact" pitchFamily="34" charset="0"/>
              </a:defRPr>
            </a:lvl9pPr>
          </a:lstStyle>
          <a:p>
            <a:pPr algn="ctr"/>
            <a:r>
              <a:rPr lang="uk-UA" sz="24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ЗУПИНКА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</a:b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</a:rPr>
              <a:t>СУВІЙ   СОЛОМОНА</a:t>
            </a:r>
            <a:endParaRPr lang="uk-UA" sz="24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23564" y="6231043"/>
            <a:ext cx="2820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/>
              <a:t>Відповідь: </a:t>
            </a:r>
            <a:r>
              <a:rPr lang="uk-UA" sz="2400" i="1" dirty="0"/>
              <a:t> </a:t>
            </a:r>
            <a:r>
              <a:rPr lang="uk-UA" sz="2400" i="1" dirty="0" smtClean="0"/>
              <a:t>а</a:t>
            </a:r>
            <a:r>
              <a:rPr lang="uk-UA" sz="2400" i="1" baseline="30000" dirty="0" smtClean="0"/>
              <a:t>2</a:t>
            </a:r>
            <a:r>
              <a:rPr lang="uk-UA" sz="2400" i="1" dirty="0" smtClean="0"/>
              <a:t>-16</a:t>
            </a:r>
            <a:r>
              <a:rPr lang="en-US" sz="2400" i="1" dirty="0" smtClean="0"/>
              <a:t>b</a:t>
            </a:r>
            <a:r>
              <a:rPr lang="uk-UA" sz="2400" i="1" baseline="30000" dirty="0" smtClean="0"/>
              <a:t>2</a:t>
            </a:r>
            <a:endParaRPr lang="uk-UA" sz="24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1835696" y="5265093"/>
            <a:ext cx="4824536" cy="1573905"/>
            <a:chOff x="2843808" y="882987"/>
            <a:chExt cx="3738592" cy="3002710"/>
          </a:xfrm>
        </p:grpSpPr>
        <p:pic>
          <p:nvPicPr>
            <p:cNvPr id="18" name="Picture 2" descr="C:\Users\NATALI\Documents\images (24).jpg"/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81" b="26232"/>
            <a:stretch/>
          </p:blipFill>
          <p:spPr bwMode="auto">
            <a:xfrm>
              <a:off x="3275857" y="882987"/>
              <a:ext cx="3168351" cy="995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NATALI\Documents\images (25)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556792"/>
              <a:ext cx="3738592" cy="2328905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4" descr="C:\Users\NATALI\Documents\images (2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48" y="105095"/>
            <a:ext cx="2067122" cy="11042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4208" y="242088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</a:rPr>
              <a:t>х</a:t>
            </a:r>
            <a:endParaRPr lang="uk-UA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0564" y="2420888"/>
            <a:ext cx="577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</a:rPr>
              <a:t>х</a:t>
            </a:r>
            <a:endParaRPr lang="uk-UA" sz="2800" dirty="0">
              <a:solidFill>
                <a:srgbClr val="FF0000"/>
              </a:solidFill>
            </a:endParaRPr>
          </a:p>
        </p:txBody>
      </p:sp>
      <p:sp>
        <p:nvSpPr>
          <p:cNvPr id="4" name="Надпись 2"/>
          <p:cNvSpPr txBox="1">
            <a:spLocks noChangeArrowheads="1"/>
          </p:cNvSpPr>
          <p:nvPr/>
        </p:nvSpPr>
        <p:spPr bwMode="auto">
          <a:xfrm>
            <a:off x="7512295" y="5080427"/>
            <a:ext cx="731391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а²-4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57212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152400"/>
            <a:ext cx="7884368" cy="533400"/>
          </a:xfrm>
          <a:solidFill>
            <a:srgbClr val="00B050"/>
          </a:solidFill>
        </p:spPr>
        <p:txBody>
          <a:bodyPr/>
          <a:lstStyle/>
          <a:p>
            <a:pPr algn="ctr"/>
            <a:r>
              <a:rPr lang="uk-UA" sz="3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Арифметичний квадратний корінь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562600" y="3200400"/>
            <a:ext cx="2286000" cy="2667000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38100">
            <a:solidFill>
              <a:srgbClr val="FF9966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  <a:ex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143000" y="3200400"/>
            <a:ext cx="2286000" cy="2667000"/>
          </a:xfrm>
          <a:prstGeom prst="roundRect">
            <a:avLst>
              <a:gd name="adj" fmla="val 16667"/>
            </a:avLst>
          </a:prstGeom>
          <a:solidFill>
            <a:srgbClr val="CCCC00"/>
          </a:solidFill>
          <a:ln w="38100">
            <a:solidFill>
              <a:srgbClr val="CCCC00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116013" y="3400425"/>
            <a:ext cx="2160587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800" dirty="0"/>
              <a:t> Що надихало і спонукало до роботи?</a:t>
            </a:r>
          </a:p>
          <a:p>
            <a:endParaRPr lang="en-US" sz="2800" dirty="0"/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3222625" y="31035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uk-UA"/>
          </a:p>
        </p:txBody>
      </p:sp>
      <p:sp>
        <p:nvSpPr>
          <p:cNvPr id="43017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1003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4875213" y="31035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uk-UA"/>
          </a:p>
        </p:txBody>
      </p:sp>
      <p:grpSp>
        <p:nvGrpSpPr>
          <p:cNvPr id="43019" name="Group 11"/>
          <p:cNvGrpSpPr>
            <a:grpSpLocks/>
          </p:cNvGrpSpPr>
          <p:nvPr/>
        </p:nvGrpSpPr>
        <p:grpSpPr bwMode="auto">
          <a:xfrm>
            <a:off x="3048000" y="1476375"/>
            <a:ext cx="2998788" cy="1601788"/>
            <a:chOff x="1997" y="1314"/>
            <a:chExt cx="1889" cy="1009"/>
          </a:xfrm>
        </p:grpSpPr>
        <p:grpSp>
          <p:nvGrpSpPr>
            <p:cNvPr id="43020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</p:grpSp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5651500" y="3357563"/>
            <a:ext cx="2160588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800" dirty="0"/>
              <a:t>Чи вдалося зробити крок до досягнення мети?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765746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43013" grpId="0" animBg="1"/>
      <p:bldP spid="43014" grpId="0"/>
      <p:bldP spid="43016" grpId="0" animBg="1"/>
      <p:bldP spid="43018" grpId="0" animBg="1"/>
      <p:bldP spid="430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9723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Вправа    </a:t>
            </a:r>
            <a:r>
              <a:rPr lang="uk-UA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«Незакінчене </a:t>
            </a:r>
            <a:r>
              <a:rPr lang="uk-UA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речення</a:t>
            </a:r>
            <a:r>
              <a:rPr lang="uk-UA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br>
              <a:rPr lang="uk-UA" b="1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uk-UA" b="1" spc="5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8219256" cy="5257800"/>
          </a:xfrm>
        </p:spPr>
        <p:txBody>
          <a:bodyPr/>
          <a:lstStyle/>
          <a:p>
            <a:r>
              <a:rPr lang="uk-UA" sz="2800" b="0" dirty="0" smtClean="0">
                <a:latin typeface="Arial" pitchFamily="34" charset="0"/>
                <a:cs typeface="Arial" pitchFamily="34" charset="0"/>
              </a:rPr>
              <a:t>Учитель </a:t>
            </a:r>
            <a:r>
              <a:rPr lang="uk-UA" sz="2800" b="0" dirty="0">
                <a:latin typeface="Arial" pitchFamily="34" charset="0"/>
                <a:cs typeface="Arial" pitchFamily="34" charset="0"/>
              </a:rPr>
              <a:t>починає речення, а учні продовжують:</a:t>
            </a:r>
          </a:p>
          <a:p>
            <a:endParaRPr lang="uk-UA" sz="2800" b="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2800" b="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uk-UA" sz="2800" b="0" dirty="0">
                <a:latin typeface="Arial" pitchFamily="34" charset="0"/>
                <a:cs typeface="Arial" pitchFamily="34" charset="0"/>
              </a:rPr>
              <a:t>уроці</a:t>
            </a:r>
          </a:p>
          <a:p>
            <a:r>
              <a:rPr lang="uk-UA" sz="2800" b="0" dirty="0">
                <a:latin typeface="Arial" pitchFamily="34" charset="0"/>
                <a:cs typeface="Arial" pitchFamily="34" charset="0"/>
              </a:rPr>
              <a:t>-	найбільший мій успіх – це…</a:t>
            </a:r>
          </a:p>
          <a:p>
            <a:r>
              <a:rPr lang="uk-UA" sz="2800" b="0" dirty="0">
                <a:latin typeface="Arial" pitchFamily="34" charset="0"/>
                <a:cs typeface="Arial" pitchFamily="34" charset="0"/>
              </a:rPr>
              <a:t>-	найбільші труднощі я відчув…</a:t>
            </a:r>
          </a:p>
          <a:p>
            <a:r>
              <a:rPr lang="uk-UA" sz="2800" b="0" dirty="0">
                <a:latin typeface="Arial" pitchFamily="34" charset="0"/>
                <a:cs typeface="Arial" pitchFamily="34" charset="0"/>
              </a:rPr>
              <a:t>-	я не вмів, а тепер умію…</a:t>
            </a:r>
          </a:p>
          <a:p>
            <a:r>
              <a:rPr lang="uk-UA" sz="2800" b="0" dirty="0">
                <a:latin typeface="Arial" pitchFamily="34" charset="0"/>
                <a:cs typeface="Arial" pitchFamily="34" charset="0"/>
              </a:rPr>
              <a:t>-	я не знав, а тепер знаю…</a:t>
            </a:r>
          </a:p>
          <a:p>
            <a:endParaRPr lang="uk-UA" sz="2800" b="0" dirty="0">
              <a:latin typeface="Arial" pitchFamily="34" charset="0"/>
              <a:cs typeface="Arial" pitchFamily="34" charset="0"/>
            </a:endParaRPr>
          </a:p>
          <a:p>
            <a:r>
              <a:rPr lang="uk-UA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Домашнє завдання.</a:t>
            </a:r>
          </a:p>
          <a:p>
            <a:r>
              <a:rPr lang="uk-UA" sz="2800" b="0" dirty="0">
                <a:latin typeface="Arial" pitchFamily="34" charset="0"/>
                <a:cs typeface="Arial" pitchFamily="34" charset="0"/>
              </a:rPr>
              <a:t>Повторити </a:t>
            </a:r>
            <a:r>
              <a:rPr lang="uk-UA" sz="2800" b="0" dirty="0" smtClean="0">
                <a:latin typeface="Arial" pitchFamily="34" charset="0"/>
                <a:cs typeface="Arial" pitchFamily="34" charset="0"/>
              </a:rPr>
              <a:t>  §14 </a:t>
            </a:r>
            <a:r>
              <a:rPr lang="uk-UA" sz="2800" b="0" dirty="0">
                <a:latin typeface="Arial" pitchFamily="34" charset="0"/>
                <a:cs typeface="Arial" pitchFamily="34" charset="0"/>
              </a:rPr>
              <a:t>та § </a:t>
            </a:r>
            <a:r>
              <a:rPr lang="uk-UA" sz="2800" b="0" dirty="0" smtClean="0">
                <a:latin typeface="Arial" pitchFamily="34" charset="0"/>
                <a:cs typeface="Arial" pitchFamily="34" charset="0"/>
              </a:rPr>
              <a:t>16,  №</a:t>
            </a:r>
            <a:endParaRPr lang="uk-UA" sz="2800" b="0" dirty="0">
              <a:latin typeface="Arial" pitchFamily="34" charset="0"/>
              <a:cs typeface="Arial" pitchFamily="34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928860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6804248" cy="18002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Garamond" pitchFamily="18" charset="0"/>
              </a:rPr>
              <a:t>ЗУПИНКА</a:t>
            </a:r>
          </a:p>
          <a:p>
            <a:pPr algn="ctr"/>
            <a:r>
              <a:rPr lang="uk-UA" sz="4400" cap="all" dirty="0" smtClean="0">
                <a:ln w="0"/>
                <a:gradFill flip="none" rotWithShape="1">
                  <a:gsLst>
                    <a:gs pos="0">
                      <a:srgbClr val="FF9900">
                        <a:shade val="30000"/>
                        <a:satMod val="115000"/>
                      </a:srgbClr>
                    </a:gs>
                    <a:gs pos="50000">
                      <a:srgbClr val="FF9900">
                        <a:shade val="67500"/>
                        <a:satMod val="115000"/>
                      </a:srgbClr>
                    </a:gs>
                    <a:gs pos="100000">
                      <a:srgbClr val="FF99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latin typeface="Garamond" pitchFamily="18" charset="0"/>
              </a:rPr>
              <a:t>« ПЕРОН  ОЗНАЧЕНЬ»</a:t>
            </a:r>
            <a:endParaRPr lang="uk-UA" sz="4400" cap="all" dirty="0">
              <a:ln w="0"/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reflection blurRad="12700" stA="50000" endPos="50000" dist="5000" dir="5400000" sy="-100000" rotWithShape="0"/>
              </a:effectLst>
              <a:latin typeface="Garamond" pitchFamily="18" charset="0"/>
            </a:endParaRPr>
          </a:p>
        </p:txBody>
      </p:sp>
      <p:pic>
        <p:nvPicPr>
          <p:cNvPr id="4" name="Picture 6" descr="C:\Users\NATALI\Document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687" y="5085184"/>
            <a:ext cx="2376264" cy="15538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 txBox="1">
            <a:spLocks/>
          </p:cNvSpPr>
          <p:nvPr/>
        </p:nvSpPr>
        <p:spPr bwMode="auto">
          <a:xfrm>
            <a:off x="395536" y="1916831"/>
            <a:ext cx="8496944" cy="3945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200000"/>
              <a:defRPr sz="1400"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ru-RU" sz="2400" b="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Якщо</a:t>
            </a:r>
            <a:r>
              <a:rPr lang="ru-RU" sz="24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а ≥ 0  </a:t>
            </a:r>
            <a:r>
              <a:rPr lang="ru-RU" sz="2400" i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вираз</a:t>
            </a:r>
            <a:r>
              <a:rPr lang="ru-RU" sz="240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√a </a:t>
            </a:r>
            <a:r>
              <a:rPr lang="ru-RU" sz="2400" i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має</a:t>
            </a:r>
            <a:r>
              <a:rPr lang="ru-RU" sz="240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i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зміст</a:t>
            </a:r>
            <a:r>
              <a:rPr lang="ru-RU" sz="240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</a:t>
            </a:r>
            <a:r>
              <a:rPr lang="ru-RU" sz="240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ри </a:t>
            </a:r>
            <a:r>
              <a:rPr lang="ru-RU" sz="240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будь – </a:t>
            </a:r>
            <a:r>
              <a:rPr lang="ru-RU" sz="2400" i="1" dirty="0" err="1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якому</a:t>
            </a:r>
            <a:r>
              <a:rPr lang="ru-RU" sz="240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а.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√1 = ± 1;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√4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= ±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2; √81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= ±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9; √256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= ±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16;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Якщо</a:t>
            </a:r>
            <a:r>
              <a:rPr lang="ru-RU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а &lt; 0  </a:t>
            </a:r>
            <a:r>
              <a:rPr lang="ru-RU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вираз</a:t>
            </a:r>
            <a:r>
              <a:rPr lang="ru-RU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√a не </a:t>
            </a:r>
            <a:r>
              <a:rPr lang="ru-RU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має</a:t>
            </a:r>
            <a:r>
              <a:rPr lang="ru-RU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змісту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1800" dirty="0">
                <a:latin typeface="Arial" pitchFamily="34" charset="0"/>
                <a:cs typeface="Arial" pitchFamily="34" charset="0"/>
              </a:rPr>
              <a:t>Приклад:</a:t>
            </a:r>
          </a:p>
          <a:p>
            <a:pPr algn="ctr"/>
            <a:r>
              <a:rPr lang="ru-RU" sz="2400" b="0" dirty="0">
                <a:latin typeface="Arial" pitchFamily="34" charset="0"/>
                <a:cs typeface="Arial" pitchFamily="34" charset="0"/>
              </a:rPr>
              <a:t>√-25 </a:t>
            </a:r>
            <a:r>
              <a:rPr lang="ru-RU" sz="24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latin typeface="Arial" pitchFamily="34" charset="0"/>
                <a:cs typeface="Arial" pitchFamily="34" charset="0"/>
              </a:rPr>
              <a:t>неможливо</a:t>
            </a:r>
            <a:r>
              <a:rPr lang="ru-RU" sz="2400" b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latin typeface="Arial" pitchFamily="34" charset="0"/>
                <a:cs typeface="Arial" pitchFamily="34" charset="0"/>
              </a:rPr>
              <a:t>добути</a:t>
            </a:r>
            <a:r>
              <a:rPr lang="ru-RU" sz="2400" b="0" dirty="0">
                <a:latin typeface="Arial" pitchFamily="34" charset="0"/>
                <a:cs typeface="Arial" pitchFamily="34" charset="0"/>
              </a:rPr>
              <a:t>, тому </a:t>
            </a:r>
            <a:r>
              <a:rPr lang="ru-RU" sz="2400" b="0" dirty="0" err="1">
                <a:latin typeface="Arial" pitchFamily="34" charset="0"/>
                <a:cs typeface="Arial" pitchFamily="34" charset="0"/>
              </a:rPr>
              <a:t>що</a:t>
            </a:r>
            <a:r>
              <a:rPr lang="ru-RU" sz="2400" b="0" dirty="0">
                <a:latin typeface="Arial" pitchFamily="34" charset="0"/>
                <a:cs typeface="Arial" pitchFamily="34" charset="0"/>
              </a:rPr>
              <a:t> 5</a:t>
            </a:r>
            <a:r>
              <a:rPr lang="ru-RU" sz="2400" b="0" baseline="30000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0" dirty="0">
                <a:latin typeface="Arial" pitchFamily="34" charset="0"/>
                <a:cs typeface="Arial" pitchFamily="34" charset="0"/>
              </a:rPr>
              <a:t> ≠ -25 і (-5)</a:t>
            </a:r>
            <a:r>
              <a:rPr lang="ru-RU" sz="2400" b="0" baseline="30000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0" dirty="0">
                <a:latin typeface="Arial" pitchFamily="34" charset="0"/>
                <a:cs typeface="Arial" pitchFamily="34" charset="0"/>
              </a:rPr>
              <a:t> ≠ -25.</a:t>
            </a:r>
          </a:p>
          <a:p>
            <a:endParaRPr lang="ru-RU" sz="2400" b="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0" i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Вірною</a:t>
            </a:r>
            <a:r>
              <a:rPr lang="ru-RU" sz="2400" b="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є </a:t>
            </a:r>
            <a:r>
              <a:rPr lang="ru-RU" sz="2400" b="0" i="1" dirty="0" err="1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тотожність</a:t>
            </a:r>
            <a:r>
              <a:rPr lang="ru-RU" sz="2400" b="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√a</a:t>
            </a:r>
            <a:r>
              <a:rPr lang="ru-RU" sz="2400" b="0" i="1" baseline="300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0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= |а|.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Приклад: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     (√5)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= √25 = 5;     √(-5)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= √25 = 5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80340277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42318" y="188640"/>
            <a:ext cx="5122069" cy="533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Встановити </a:t>
            </a:r>
            <a:r>
              <a:rPr lang="uk-UA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відповідність</a:t>
            </a:r>
            <a:endParaRPr lang="en-US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403350" y="981075"/>
            <a:ext cx="3024188" cy="719138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1403350" y="17732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grpSp>
        <p:nvGrpSpPr>
          <p:cNvPr id="55343" name="Group 47"/>
          <p:cNvGrpSpPr>
            <a:grpSpLocks/>
          </p:cNvGrpSpPr>
          <p:nvPr/>
        </p:nvGrpSpPr>
        <p:grpSpPr bwMode="auto">
          <a:xfrm rot="212552">
            <a:off x="263525" y="981075"/>
            <a:ext cx="819150" cy="5033963"/>
            <a:chOff x="166" y="618"/>
            <a:chExt cx="516" cy="3171"/>
          </a:xfrm>
        </p:grpSpPr>
        <p:grpSp>
          <p:nvGrpSpPr>
            <p:cNvPr id="55338" name="Group 42"/>
            <p:cNvGrpSpPr>
              <a:grpSpLocks/>
            </p:cNvGrpSpPr>
            <p:nvPr/>
          </p:nvGrpSpPr>
          <p:grpSpPr bwMode="auto">
            <a:xfrm rot="-5521745">
              <a:off x="243" y="3300"/>
              <a:ext cx="333" cy="49"/>
              <a:chOff x="2003" y="3439"/>
              <a:chExt cx="468" cy="244"/>
            </a:xfrm>
          </p:grpSpPr>
          <p:sp>
            <p:nvSpPr>
              <p:cNvPr id="55339" name="Oval 43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0" name="Rectangle 44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1" name="Oval 45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2" name="Oval 46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55333" name="Group 37"/>
            <p:cNvGrpSpPr>
              <a:grpSpLocks/>
            </p:cNvGrpSpPr>
            <p:nvPr/>
          </p:nvGrpSpPr>
          <p:grpSpPr bwMode="auto">
            <a:xfrm rot="-5521745">
              <a:off x="243" y="2756"/>
              <a:ext cx="333" cy="49"/>
              <a:chOff x="2003" y="3439"/>
              <a:chExt cx="468" cy="244"/>
            </a:xfrm>
          </p:grpSpPr>
          <p:sp>
            <p:nvSpPr>
              <p:cNvPr id="55334" name="Oval 3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5" name="Rectangle 3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6" name="Oval 4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7" name="Oval 4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04" name="Rectangle 8"/>
            <p:cNvSpPr>
              <a:spLocks noChangeArrowheads="1"/>
            </p:cNvSpPr>
            <p:nvPr/>
          </p:nvSpPr>
          <p:spPr bwMode="gray">
            <a:xfrm rot="-2102409">
              <a:off x="295" y="2341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05" name="Group 9"/>
            <p:cNvGrpSpPr>
              <a:grpSpLocks/>
            </p:cNvGrpSpPr>
            <p:nvPr/>
          </p:nvGrpSpPr>
          <p:grpSpPr bwMode="auto">
            <a:xfrm rot="-5521745">
              <a:off x="198" y="2211"/>
              <a:ext cx="333" cy="49"/>
              <a:chOff x="2003" y="3439"/>
              <a:chExt cx="468" cy="244"/>
            </a:xfrm>
          </p:grpSpPr>
          <p:sp>
            <p:nvSpPr>
              <p:cNvPr id="55306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7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8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9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10" name="Rectangle 14"/>
            <p:cNvSpPr>
              <a:spLocks noChangeArrowheads="1"/>
            </p:cNvSpPr>
            <p:nvPr/>
          </p:nvSpPr>
          <p:spPr bwMode="gray">
            <a:xfrm rot="-2102409">
              <a:off x="249" y="175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11" name="Group 15"/>
            <p:cNvGrpSpPr>
              <a:grpSpLocks/>
            </p:cNvGrpSpPr>
            <p:nvPr/>
          </p:nvGrpSpPr>
          <p:grpSpPr bwMode="auto">
            <a:xfrm rot="-5521745">
              <a:off x="153" y="1622"/>
              <a:ext cx="333" cy="49"/>
              <a:chOff x="2003" y="3439"/>
              <a:chExt cx="468" cy="244"/>
            </a:xfrm>
          </p:grpSpPr>
          <p:sp>
            <p:nvSpPr>
              <p:cNvPr id="55312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3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4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5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16" name="Rectangle 20"/>
            <p:cNvSpPr>
              <a:spLocks noChangeArrowheads="1"/>
            </p:cNvSpPr>
            <p:nvPr/>
          </p:nvSpPr>
          <p:spPr bwMode="gray">
            <a:xfrm rot="-2102409">
              <a:off x="204" y="116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17" name="Group 21"/>
            <p:cNvGrpSpPr>
              <a:grpSpLocks/>
            </p:cNvGrpSpPr>
            <p:nvPr/>
          </p:nvGrpSpPr>
          <p:grpSpPr bwMode="auto">
            <a:xfrm rot="-5521745">
              <a:off x="53" y="968"/>
              <a:ext cx="435" cy="49"/>
              <a:chOff x="2003" y="3439"/>
              <a:chExt cx="468" cy="244"/>
            </a:xfrm>
          </p:grpSpPr>
          <p:sp>
            <p:nvSpPr>
              <p:cNvPr id="55318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9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20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21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22" name="Rectangle 26"/>
            <p:cNvSpPr>
              <a:spLocks noChangeArrowheads="1"/>
            </p:cNvSpPr>
            <p:nvPr/>
          </p:nvSpPr>
          <p:spPr bwMode="gray">
            <a:xfrm rot="-2102409">
              <a:off x="166" y="618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31" name="Rectangle 35"/>
            <p:cNvSpPr>
              <a:spLocks noChangeArrowheads="1"/>
            </p:cNvSpPr>
            <p:nvPr/>
          </p:nvSpPr>
          <p:spPr bwMode="gray">
            <a:xfrm rot="-2102409">
              <a:off x="295" y="2886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32" name="Rectangle 36"/>
            <p:cNvSpPr>
              <a:spLocks noChangeArrowheads="1"/>
            </p:cNvSpPr>
            <p:nvPr/>
          </p:nvSpPr>
          <p:spPr bwMode="gray">
            <a:xfrm rot="-2102409">
              <a:off x="340" y="3430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</p:grpSp>
      <p:sp>
        <p:nvSpPr>
          <p:cNvPr id="55344" name="AutoShape 48"/>
          <p:cNvSpPr>
            <a:spLocks noChangeArrowheads="1"/>
          </p:cNvSpPr>
          <p:nvPr/>
        </p:nvSpPr>
        <p:spPr bwMode="auto">
          <a:xfrm>
            <a:off x="1403350" y="26368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5" name="AutoShape 49"/>
          <p:cNvSpPr>
            <a:spLocks noChangeArrowheads="1"/>
          </p:cNvSpPr>
          <p:nvPr/>
        </p:nvSpPr>
        <p:spPr bwMode="auto">
          <a:xfrm>
            <a:off x="1403350" y="35004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6" name="AutoShape 50"/>
          <p:cNvSpPr>
            <a:spLocks noChangeArrowheads="1"/>
          </p:cNvSpPr>
          <p:nvPr/>
        </p:nvSpPr>
        <p:spPr bwMode="auto">
          <a:xfrm>
            <a:off x="1403350" y="4365625"/>
            <a:ext cx="3013075" cy="792163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7" name="AutoShape 51"/>
          <p:cNvSpPr>
            <a:spLocks noChangeArrowheads="1"/>
          </p:cNvSpPr>
          <p:nvPr/>
        </p:nvSpPr>
        <p:spPr bwMode="auto">
          <a:xfrm>
            <a:off x="1403350" y="5300663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8" name="Rectangle 52"/>
          <p:cNvSpPr>
            <a:spLocks noChangeArrowheads="1"/>
          </p:cNvSpPr>
          <p:nvPr/>
        </p:nvSpPr>
        <p:spPr bwMode="auto">
          <a:xfrm>
            <a:off x="1403350" y="1052513"/>
            <a:ext cx="29527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/>
              <a:t>1. Що називають квадратним коренем числа а?</a:t>
            </a:r>
          </a:p>
        </p:txBody>
      </p:sp>
      <p:sp>
        <p:nvSpPr>
          <p:cNvPr id="55349" name="Rectangle 53"/>
          <p:cNvSpPr>
            <a:spLocks noChangeArrowheads="1"/>
          </p:cNvSpPr>
          <p:nvPr/>
        </p:nvSpPr>
        <p:spPr bwMode="auto">
          <a:xfrm>
            <a:off x="1476375" y="1648252"/>
            <a:ext cx="29527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uk-UA" sz="1600" dirty="0"/>
          </a:p>
          <a:p>
            <a:r>
              <a:rPr lang="uk-UA" sz="1600" dirty="0" smtClean="0"/>
              <a:t>2</a:t>
            </a:r>
            <a:r>
              <a:rPr lang="uk-UA" sz="1600" dirty="0"/>
              <a:t>. Чи існує квадратний корінь з від’ємного числа?</a:t>
            </a:r>
          </a:p>
        </p:txBody>
      </p:sp>
      <p:sp>
        <p:nvSpPr>
          <p:cNvPr id="55350" name="Rectangle 54"/>
          <p:cNvSpPr>
            <a:spLocks noChangeArrowheads="1"/>
          </p:cNvSpPr>
          <p:nvPr/>
        </p:nvSpPr>
        <p:spPr bwMode="auto">
          <a:xfrm>
            <a:off x="1523205" y="2637937"/>
            <a:ext cx="27733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sz="1400" dirty="0"/>
              <a:t>3. Як називають операцію </a:t>
            </a:r>
          </a:p>
          <a:p>
            <a:r>
              <a:rPr lang="uk-UA" sz="1400" dirty="0"/>
              <a:t>обчислення арифметичного</a:t>
            </a:r>
          </a:p>
          <a:p>
            <a:r>
              <a:rPr lang="uk-UA" sz="1400" dirty="0"/>
              <a:t> значення квадратного кореня?</a:t>
            </a:r>
          </a:p>
        </p:txBody>
      </p:sp>
      <p:sp>
        <p:nvSpPr>
          <p:cNvPr id="55351" name="Rectangle 55"/>
          <p:cNvSpPr>
            <a:spLocks noChangeArrowheads="1"/>
          </p:cNvSpPr>
          <p:nvPr/>
        </p:nvSpPr>
        <p:spPr bwMode="auto">
          <a:xfrm>
            <a:off x="1403350" y="3451225"/>
            <a:ext cx="2952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/>
              <a:t>4. Що називають арифметичним квадратним коренем із числа а?</a:t>
            </a:r>
          </a:p>
        </p:txBody>
      </p:sp>
      <p:sp>
        <p:nvSpPr>
          <p:cNvPr id="55352" name="Rectangle 56"/>
          <p:cNvSpPr>
            <a:spLocks noChangeArrowheads="1"/>
          </p:cNvSpPr>
          <p:nvPr/>
        </p:nvSpPr>
        <p:spPr bwMode="auto">
          <a:xfrm>
            <a:off x="1403350" y="4440238"/>
            <a:ext cx="295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dirty="0"/>
              <a:t>5. Скільки коренів має рівняння </a:t>
            </a:r>
            <a:r>
              <a:rPr lang="uk-UA" dirty="0" smtClean="0"/>
              <a:t>х² </a:t>
            </a:r>
            <a:r>
              <a:rPr lang="uk-UA" dirty="0"/>
              <a:t>= а?</a:t>
            </a:r>
          </a:p>
        </p:txBody>
      </p:sp>
      <p:sp>
        <p:nvSpPr>
          <p:cNvPr id="55353" name="Rectangle 57"/>
          <p:cNvSpPr>
            <a:spLocks noChangeArrowheads="1"/>
          </p:cNvSpPr>
          <p:nvPr/>
        </p:nvSpPr>
        <p:spPr bwMode="auto">
          <a:xfrm>
            <a:off x="1476375" y="5300663"/>
            <a:ext cx="28797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/>
              <a:t>6. Скільки значень має квадратний корінь з додатного числа а?</a:t>
            </a:r>
          </a:p>
        </p:txBody>
      </p:sp>
      <p:grpSp>
        <p:nvGrpSpPr>
          <p:cNvPr id="55355" name="Group 59"/>
          <p:cNvGrpSpPr>
            <a:grpSpLocks/>
          </p:cNvGrpSpPr>
          <p:nvPr/>
        </p:nvGrpSpPr>
        <p:grpSpPr bwMode="auto">
          <a:xfrm rot="11001860">
            <a:off x="7956550" y="1052513"/>
            <a:ext cx="819150" cy="5033962"/>
            <a:chOff x="166" y="618"/>
            <a:chExt cx="516" cy="3171"/>
          </a:xfrm>
        </p:grpSpPr>
        <p:grpSp>
          <p:nvGrpSpPr>
            <p:cNvPr id="55356" name="Group 60"/>
            <p:cNvGrpSpPr>
              <a:grpSpLocks/>
            </p:cNvGrpSpPr>
            <p:nvPr/>
          </p:nvGrpSpPr>
          <p:grpSpPr bwMode="auto">
            <a:xfrm rot="-5521745">
              <a:off x="243" y="3300"/>
              <a:ext cx="333" cy="49"/>
              <a:chOff x="2003" y="3439"/>
              <a:chExt cx="468" cy="244"/>
            </a:xfrm>
          </p:grpSpPr>
          <p:sp>
            <p:nvSpPr>
              <p:cNvPr id="55357" name="Oval 61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58" name="Rectangle 62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59" name="Oval 63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0" name="Oval 64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55361" name="Group 65"/>
            <p:cNvGrpSpPr>
              <a:grpSpLocks/>
            </p:cNvGrpSpPr>
            <p:nvPr/>
          </p:nvGrpSpPr>
          <p:grpSpPr bwMode="auto">
            <a:xfrm rot="-5521745">
              <a:off x="243" y="2756"/>
              <a:ext cx="333" cy="49"/>
              <a:chOff x="2003" y="3439"/>
              <a:chExt cx="468" cy="244"/>
            </a:xfrm>
          </p:grpSpPr>
          <p:sp>
            <p:nvSpPr>
              <p:cNvPr id="55362" name="Oval 6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3" name="Rectangle 6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4" name="Oval 6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5" name="Oval 6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66" name="Rectangle 70"/>
            <p:cNvSpPr>
              <a:spLocks noChangeArrowheads="1"/>
            </p:cNvSpPr>
            <p:nvPr/>
          </p:nvSpPr>
          <p:spPr bwMode="gray">
            <a:xfrm rot="-2102409">
              <a:off x="295" y="2341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67" name="Group 71"/>
            <p:cNvGrpSpPr>
              <a:grpSpLocks/>
            </p:cNvGrpSpPr>
            <p:nvPr/>
          </p:nvGrpSpPr>
          <p:grpSpPr bwMode="auto">
            <a:xfrm rot="-5521745">
              <a:off x="198" y="2211"/>
              <a:ext cx="333" cy="49"/>
              <a:chOff x="2003" y="3439"/>
              <a:chExt cx="468" cy="244"/>
            </a:xfrm>
          </p:grpSpPr>
          <p:sp>
            <p:nvSpPr>
              <p:cNvPr id="55368" name="Oval 7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9" name="Rectangle 7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0" name="Oval 7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1" name="Oval 7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72" name="Rectangle 76"/>
            <p:cNvSpPr>
              <a:spLocks noChangeArrowheads="1"/>
            </p:cNvSpPr>
            <p:nvPr/>
          </p:nvSpPr>
          <p:spPr bwMode="gray">
            <a:xfrm rot="-2102409">
              <a:off x="249" y="175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73" name="Group 77"/>
            <p:cNvGrpSpPr>
              <a:grpSpLocks/>
            </p:cNvGrpSpPr>
            <p:nvPr/>
          </p:nvGrpSpPr>
          <p:grpSpPr bwMode="auto">
            <a:xfrm rot="-5521745">
              <a:off x="153" y="1622"/>
              <a:ext cx="333" cy="49"/>
              <a:chOff x="2003" y="3439"/>
              <a:chExt cx="468" cy="244"/>
            </a:xfrm>
          </p:grpSpPr>
          <p:sp>
            <p:nvSpPr>
              <p:cNvPr id="55374" name="Oval 7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5" name="Rectangle 7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6" name="Oval 8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7" name="Oval 8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78" name="Rectangle 82"/>
            <p:cNvSpPr>
              <a:spLocks noChangeArrowheads="1"/>
            </p:cNvSpPr>
            <p:nvPr/>
          </p:nvSpPr>
          <p:spPr bwMode="gray">
            <a:xfrm rot="-2102409">
              <a:off x="204" y="116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79" name="Group 83"/>
            <p:cNvGrpSpPr>
              <a:grpSpLocks/>
            </p:cNvGrpSpPr>
            <p:nvPr/>
          </p:nvGrpSpPr>
          <p:grpSpPr bwMode="auto">
            <a:xfrm rot="-5521745">
              <a:off x="53" y="968"/>
              <a:ext cx="435" cy="49"/>
              <a:chOff x="2003" y="3439"/>
              <a:chExt cx="468" cy="244"/>
            </a:xfrm>
          </p:grpSpPr>
          <p:sp>
            <p:nvSpPr>
              <p:cNvPr id="55380" name="Oval 84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1" name="Rectangle 85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2" name="Oval 86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3" name="Oval 87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84" name="Rectangle 88"/>
            <p:cNvSpPr>
              <a:spLocks noChangeArrowheads="1"/>
            </p:cNvSpPr>
            <p:nvPr/>
          </p:nvSpPr>
          <p:spPr bwMode="gray">
            <a:xfrm rot="-2102409">
              <a:off x="166" y="618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85" name="Rectangle 89"/>
            <p:cNvSpPr>
              <a:spLocks noChangeArrowheads="1"/>
            </p:cNvSpPr>
            <p:nvPr/>
          </p:nvSpPr>
          <p:spPr bwMode="gray">
            <a:xfrm rot="-2102409">
              <a:off x="295" y="2886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86" name="Rectangle 90"/>
            <p:cNvSpPr>
              <a:spLocks noChangeArrowheads="1"/>
            </p:cNvSpPr>
            <p:nvPr/>
          </p:nvSpPr>
          <p:spPr bwMode="gray">
            <a:xfrm rot="-2102409">
              <a:off x="340" y="3430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</p:grpSp>
      <p:sp>
        <p:nvSpPr>
          <p:cNvPr id="55419" name="AutoShape 123"/>
          <p:cNvSpPr>
            <a:spLocks noChangeArrowheads="1"/>
          </p:cNvSpPr>
          <p:nvPr/>
        </p:nvSpPr>
        <p:spPr bwMode="auto">
          <a:xfrm>
            <a:off x="5003800" y="908050"/>
            <a:ext cx="3013075" cy="792163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0" name="AutoShape 124"/>
          <p:cNvSpPr>
            <a:spLocks noChangeArrowheads="1"/>
          </p:cNvSpPr>
          <p:nvPr/>
        </p:nvSpPr>
        <p:spPr bwMode="auto">
          <a:xfrm>
            <a:off x="5003800" y="1773238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1" name="AutoShape 125"/>
          <p:cNvSpPr>
            <a:spLocks noChangeArrowheads="1"/>
          </p:cNvSpPr>
          <p:nvPr/>
        </p:nvSpPr>
        <p:spPr bwMode="auto">
          <a:xfrm>
            <a:off x="5003800" y="2636838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2" name="AutoShape 126"/>
          <p:cNvSpPr>
            <a:spLocks noChangeArrowheads="1"/>
          </p:cNvSpPr>
          <p:nvPr/>
        </p:nvSpPr>
        <p:spPr bwMode="auto">
          <a:xfrm>
            <a:off x="5003800" y="35734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3" name="AutoShape 127"/>
          <p:cNvSpPr>
            <a:spLocks noChangeArrowheads="1"/>
          </p:cNvSpPr>
          <p:nvPr/>
        </p:nvSpPr>
        <p:spPr bwMode="auto">
          <a:xfrm>
            <a:off x="5003800" y="44370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4" name="AutoShape 128"/>
          <p:cNvSpPr>
            <a:spLocks noChangeArrowheads="1"/>
          </p:cNvSpPr>
          <p:nvPr/>
        </p:nvSpPr>
        <p:spPr bwMode="auto">
          <a:xfrm>
            <a:off x="5003800" y="53006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graphicFrame>
        <p:nvGraphicFramePr>
          <p:cNvPr id="55426" name="Object 130"/>
          <p:cNvGraphicFramePr>
            <a:graphicFrameLocks noChangeAspect="1"/>
          </p:cNvGraphicFramePr>
          <p:nvPr/>
        </p:nvGraphicFramePr>
        <p:xfrm>
          <a:off x="6156325" y="2779713"/>
          <a:ext cx="5762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Формула" r:id="rId3" imgW="279279" imgH="253890" progId="Equation.3">
                  <p:embed/>
                </p:oleObj>
              </mc:Choice>
              <mc:Fallback>
                <p:oleObj name="Формула" r:id="rId3" imgW="279279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779713"/>
                        <a:ext cx="576263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425" name="Object 129"/>
          <p:cNvGraphicFramePr>
            <a:graphicFrameLocks noChangeAspect="1"/>
          </p:cNvGraphicFramePr>
          <p:nvPr/>
        </p:nvGraphicFramePr>
        <p:xfrm>
          <a:off x="6732588" y="2781300"/>
          <a:ext cx="5762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Формула" r:id="rId5" imgW="279279" imgH="253890" progId="Equation.3">
                  <p:embed/>
                </p:oleObj>
              </mc:Choice>
              <mc:Fallback>
                <p:oleObj name="Формула" r:id="rId5" imgW="279279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2781300"/>
                        <a:ext cx="576262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427" name="Rectangle 131"/>
          <p:cNvSpPr>
            <a:spLocks noChangeArrowheads="1"/>
          </p:cNvSpPr>
          <p:nvPr/>
        </p:nvSpPr>
        <p:spPr bwMode="auto">
          <a:xfrm>
            <a:off x="5292725" y="2852738"/>
            <a:ext cx="18716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>
                <a:cs typeface="Times New Roman" pitchFamily="18" charset="0"/>
              </a:rPr>
              <a:t>а) два</a:t>
            </a:r>
            <a:r>
              <a:rPr lang="uk-UA"/>
              <a:t> </a:t>
            </a:r>
            <a:r>
              <a:rPr lang="uk-UA" sz="1400">
                <a:cs typeface="Times New Roman" pitchFamily="18" charset="0"/>
              </a:rPr>
              <a:t> - </a:t>
            </a:r>
            <a:endParaRPr lang="uk-UA"/>
          </a:p>
        </p:txBody>
      </p:sp>
      <p:sp>
        <p:nvSpPr>
          <p:cNvPr id="55428" name="Rectangle 132"/>
          <p:cNvSpPr>
            <a:spLocks noChangeArrowheads="1"/>
          </p:cNvSpPr>
          <p:nvPr/>
        </p:nvSpPr>
        <p:spPr bwMode="auto">
          <a:xfrm>
            <a:off x="4181475" y="3429000"/>
            <a:ext cx="34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sz="1400">
                <a:cs typeface="Times New Roman" pitchFamily="18" charset="0"/>
              </a:rPr>
              <a:t> - </a:t>
            </a:r>
            <a:endParaRPr lang="uk-UA"/>
          </a:p>
        </p:txBody>
      </p:sp>
      <p:sp>
        <p:nvSpPr>
          <p:cNvPr id="55429" name="Rectangle 133"/>
          <p:cNvSpPr>
            <a:spLocks noChangeArrowheads="1"/>
          </p:cNvSpPr>
          <p:nvPr/>
        </p:nvSpPr>
        <p:spPr bwMode="auto">
          <a:xfrm>
            <a:off x="5017943" y="3760815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uk-UA" dirty="0"/>
              <a:t>б) </a:t>
            </a:r>
            <a:r>
              <a:rPr lang="uk-UA" dirty="0" smtClean="0"/>
              <a:t>два:     </a:t>
            </a:r>
            <a:r>
              <a:rPr lang="uk-UA" i="1" dirty="0"/>
              <a:t>а, -а</a:t>
            </a:r>
            <a:r>
              <a:rPr lang="uk-UA" dirty="0"/>
              <a:t>  </a:t>
            </a:r>
          </a:p>
        </p:txBody>
      </p:sp>
      <p:sp>
        <p:nvSpPr>
          <p:cNvPr id="55430" name="Rectangle 134"/>
          <p:cNvSpPr>
            <a:spLocks noChangeArrowheads="1"/>
          </p:cNvSpPr>
          <p:nvPr/>
        </p:nvSpPr>
        <p:spPr bwMode="auto">
          <a:xfrm>
            <a:off x="5076825" y="1878806"/>
            <a:ext cx="2940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uk-UA" sz="1600" dirty="0"/>
              <a:t>в)  невід’ємне число, </a:t>
            </a:r>
          </a:p>
          <a:p>
            <a:r>
              <a:rPr lang="uk-UA" sz="1600" dirty="0"/>
              <a:t>квадрат якого дорівнює а</a:t>
            </a:r>
          </a:p>
        </p:txBody>
      </p:sp>
      <p:sp>
        <p:nvSpPr>
          <p:cNvPr id="55431" name="Rectangle 135"/>
          <p:cNvSpPr>
            <a:spLocks noChangeArrowheads="1"/>
          </p:cNvSpPr>
          <p:nvPr/>
        </p:nvSpPr>
        <p:spPr bwMode="auto">
          <a:xfrm>
            <a:off x="5076825" y="927100"/>
            <a:ext cx="28797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 dirty="0"/>
              <a:t>г)  добування квадратного кореня із числа</a:t>
            </a:r>
          </a:p>
        </p:txBody>
      </p:sp>
      <p:sp>
        <p:nvSpPr>
          <p:cNvPr id="55432" name="Rectangle 136"/>
          <p:cNvSpPr>
            <a:spLocks noChangeArrowheads="1"/>
          </p:cNvSpPr>
          <p:nvPr/>
        </p:nvSpPr>
        <p:spPr bwMode="auto">
          <a:xfrm>
            <a:off x="5219700" y="4686300"/>
            <a:ext cx="2232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/>
              <a:t>д)  ні</a:t>
            </a:r>
          </a:p>
        </p:txBody>
      </p:sp>
      <p:sp>
        <p:nvSpPr>
          <p:cNvPr id="55433" name="Rectangle 137"/>
          <p:cNvSpPr>
            <a:spLocks noChangeArrowheads="1"/>
          </p:cNvSpPr>
          <p:nvPr/>
        </p:nvSpPr>
        <p:spPr bwMode="auto">
          <a:xfrm>
            <a:off x="5003800" y="5373688"/>
            <a:ext cx="300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/>
              <a:t>е) називають число,</a:t>
            </a:r>
          </a:p>
          <a:p>
            <a:r>
              <a:rPr lang="uk-UA"/>
              <a:t> квадрат якого дорівнює  а</a:t>
            </a:r>
          </a:p>
        </p:txBody>
      </p:sp>
      <p:sp>
        <p:nvSpPr>
          <p:cNvPr id="55434" name="Text Box 138"/>
          <p:cNvSpPr txBox="1">
            <a:spLocks noChangeArrowheads="1"/>
          </p:cNvSpPr>
          <p:nvPr/>
        </p:nvSpPr>
        <p:spPr bwMode="auto">
          <a:xfrm>
            <a:off x="5508104" y="6381750"/>
            <a:ext cx="3096146" cy="307777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400" dirty="0"/>
              <a:t>Вчитель математики </a:t>
            </a:r>
            <a:r>
              <a:rPr lang="uk-UA" sz="1400" dirty="0" err="1" smtClean="0"/>
              <a:t>Галелюка</a:t>
            </a:r>
            <a:r>
              <a:rPr lang="uk-UA" sz="1400" dirty="0" smtClean="0"/>
              <a:t> Л.Т.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55146713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Встановити відповідність</a:t>
            </a:r>
            <a:endParaRPr lang="en-US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403350" y="981075"/>
            <a:ext cx="3024188" cy="719138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1403350" y="17732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grpSp>
        <p:nvGrpSpPr>
          <p:cNvPr id="55343" name="Group 47"/>
          <p:cNvGrpSpPr>
            <a:grpSpLocks/>
          </p:cNvGrpSpPr>
          <p:nvPr/>
        </p:nvGrpSpPr>
        <p:grpSpPr bwMode="auto">
          <a:xfrm rot="212552">
            <a:off x="263525" y="981075"/>
            <a:ext cx="819150" cy="5033963"/>
            <a:chOff x="166" y="618"/>
            <a:chExt cx="516" cy="3171"/>
          </a:xfrm>
        </p:grpSpPr>
        <p:grpSp>
          <p:nvGrpSpPr>
            <p:cNvPr id="55338" name="Group 42"/>
            <p:cNvGrpSpPr>
              <a:grpSpLocks/>
            </p:cNvGrpSpPr>
            <p:nvPr/>
          </p:nvGrpSpPr>
          <p:grpSpPr bwMode="auto">
            <a:xfrm rot="-5521745">
              <a:off x="243" y="3300"/>
              <a:ext cx="333" cy="49"/>
              <a:chOff x="2003" y="3439"/>
              <a:chExt cx="468" cy="244"/>
            </a:xfrm>
          </p:grpSpPr>
          <p:sp>
            <p:nvSpPr>
              <p:cNvPr id="55339" name="Oval 43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0" name="Rectangle 44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1" name="Oval 45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42" name="Oval 46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55333" name="Group 37"/>
            <p:cNvGrpSpPr>
              <a:grpSpLocks/>
            </p:cNvGrpSpPr>
            <p:nvPr/>
          </p:nvGrpSpPr>
          <p:grpSpPr bwMode="auto">
            <a:xfrm rot="-5521745">
              <a:off x="243" y="2756"/>
              <a:ext cx="333" cy="49"/>
              <a:chOff x="2003" y="3439"/>
              <a:chExt cx="468" cy="244"/>
            </a:xfrm>
          </p:grpSpPr>
          <p:sp>
            <p:nvSpPr>
              <p:cNvPr id="55334" name="Oval 3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5" name="Rectangle 3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6" name="Oval 4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37" name="Oval 4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04" name="Rectangle 8"/>
            <p:cNvSpPr>
              <a:spLocks noChangeArrowheads="1"/>
            </p:cNvSpPr>
            <p:nvPr/>
          </p:nvSpPr>
          <p:spPr bwMode="gray">
            <a:xfrm rot="-2102409">
              <a:off x="295" y="2341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05" name="Group 9"/>
            <p:cNvGrpSpPr>
              <a:grpSpLocks/>
            </p:cNvGrpSpPr>
            <p:nvPr/>
          </p:nvGrpSpPr>
          <p:grpSpPr bwMode="auto">
            <a:xfrm rot="-5521745">
              <a:off x="198" y="2211"/>
              <a:ext cx="333" cy="49"/>
              <a:chOff x="2003" y="3439"/>
              <a:chExt cx="468" cy="244"/>
            </a:xfrm>
          </p:grpSpPr>
          <p:sp>
            <p:nvSpPr>
              <p:cNvPr id="55306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7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8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09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10" name="Rectangle 14"/>
            <p:cNvSpPr>
              <a:spLocks noChangeArrowheads="1"/>
            </p:cNvSpPr>
            <p:nvPr/>
          </p:nvSpPr>
          <p:spPr bwMode="gray">
            <a:xfrm rot="-2102409">
              <a:off x="249" y="175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11" name="Group 15"/>
            <p:cNvGrpSpPr>
              <a:grpSpLocks/>
            </p:cNvGrpSpPr>
            <p:nvPr/>
          </p:nvGrpSpPr>
          <p:grpSpPr bwMode="auto">
            <a:xfrm rot="-5521745">
              <a:off x="153" y="1622"/>
              <a:ext cx="333" cy="49"/>
              <a:chOff x="2003" y="3439"/>
              <a:chExt cx="468" cy="244"/>
            </a:xfrm>
          </p:grpSpPr>
          <p:sp>
            <p:nvSpPr>
              <p:cNvPr id="55312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3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4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5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16" name="Rectangle 20"/>
            <p:cNvSpPr>
              <a:spLocks noChangeArrowheads="1"/>
            </p:cNvSpPr>
            <p:nvPr/>
          </p:nvSpPr>
          <p:spPr bwMode="gray">
            <a:xfrm rot="-2102409">
              <a:off x="204" y="116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17" name="Group 21"/>
            <p:cNvGrpSpPr>
              <a:grpSpLocks/>
            </p:cNvGrpSpPr>
            <p:nvPr/>
          </p:nvGrpSpPr>
          <p:grpSpPr bwMode="auto">
            <a:xfrm rot="-5521745">
              <a:off x="53" y="968"/>
              <a:ext cx="435" cy="49"/>
              <a:chOff x="2003" y="3439"/>
              <a:chExt cx="468" cy="244"/>
            </a:xfrm>
          </p:grpSpPr>
          <p:sp>
            <p:nvSpPr>
              <p:cNvPr id="55318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19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20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21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22" name="Rectangle 26"/>
            <p:cNvSpPr>
              <a:spLocks noChangeArrowheads="1"/>
            </p:cNvSpPr>
            <p:nvPr/>
          </p:nvSpPr>
          <p:spPr bwMode="gray">
            <a:xfrm rot="-2102409">
              <a:off x="166" y="618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31" name="Rectangle 35"/>
            <p:cNvSpPr>
              <a:spLocks noChangeArrowheads="1"/>
            </p:cNvSpPr>
            <p:nvPr/>
          </p:nvSpPr>
          <p:spPr bwMode="gray">
            <a:xfrm rot="-2102409">
              <a:off x="295" y="2886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32" name="Rectangle 36"/>
            <p:cNvSpPr>
              <a:spLocks noChangeArrowheads="1"/>
            </p:cNvSpPr>
            <p:nvPr/>
          </p:nvSpPr>
          <p:spPr bwMode="gray">
            <a:xfrm rot="-2102409">
              <a:off x="340" y="3430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</p:grpSp>
      <p:sp>
        <p:nvSpPr>
          <p:cNvPr id="55344" name="AutoShape 48"/>
          <p:cNvSpPr>
            <a:spLocks noChangeArrowheads="1"/>
          </p:cNvSpPr>
          <p:nvPr/>
        </p:nvSpPr>
        <p:spPr bwMode="auto">
          <a:xfrm>
            <a:off x="1403350" y="26368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5" name="AutoShape 49"/>
          <p:cNvSpPr>
            <a:spLocks noChangeArrowheads="1"/>
          </p:cNvSpPr>
          <p:nvPr/>
        </p:nvSpPr>
        <p:spPr bwMode="auto">
          <a:xfrm>
            <a:off x="1403350" y="3500438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6" name="AutoShape 50"/>
          <p:cNvSpPr>
            <a:spLocks noChangeArrowheads="1"/>
          </p:cNvSpPr>
          <p:nvPr/>
        </p:nvSpPr>
        <p:spPr bwMode="auto">
          <a:xfrm>
            <a:off x="1403350" y="4365625"/>
            <a:ext cx="3013075" cy="792163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7" name="AutoShape 51"/>
          <p:cNvSpPr>
            <a:spLocks noChangeArrowheads="1"/>
          </p:cNvSpPr>
          <p:nvPr/>
        </p:nvSpPr>
        <p:spPr bwMode="auto">
          <a:xfrm>
            <a:off x="1403350" y="5300663"/>
            <a:ext cx="3013075" cy="792162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uk-UA"/>
          </a:p>
        </p:txBody>
      </p:sp>
      <p:sp>
        <p:nvSpPr>
          <p:cNvPr id="55348" name="Rectangle 52"/>
          <p:cNvSpPr>
            <a:spLocks noChangeArrowheads="1"/>
          </p:cNvSpPr>
          <p:nvPr/>
        </p:nvSpPr>
        <p:spPr bwMode="auto">
          <a:xfrm>
            <a:off x="1403350" y="1052513"/>
            <a:ext cx="29527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 dirty="0"/>
              <a:t>1. Що називають квадратним коренем числа а?</a:t>
            </a:r>
          </a:p>
        </p:txBody>
      </p:sp>
      <p:sp>
        <p:nvSpPr>
          <p:cNvPr id="55349" name="Rectangle 53"/>
          <p:cNvSpPr>
            <a:spLocks noChangeArrowheads="1"/>
          </p:cNvSpPr>
          <p:nvPr/>
        </p:nvSpPr>
        <p:spPr bwMode="auto">
          <a:xfrm>
            <a:off x="1476375" y="1648252"/>
            <a:ext cx="29527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uk-UA" sz="1600" dirty="0"/>
          </a:p>
          <a:p>
            <a:r>
              <a:rPr lang="uk-UA" sz="1600" dirty="0" smtClean="0"/>
              <a:t>2</a:t>
            </a:r>
            <a:r>
              <a:rPr lang="uk-UA" sz="1600" dirty="0"/>
              <a:t>. Чи існує квадратний корінь з від’ємного числа?</a:t>
            </a:r>
          </a:p>
        </p:txBody>
      </p:sp>
      <p:sp>
        <p:nvSpPr>
          <p:cNvPr id="55350" name="Rectangle 54"/>
          <p:cNvSpPr>
            <a:spLocks noChangeArrowheads="1"/>
          </p:cNvSpPr>
          <p:nvPr/>
        </p:nvSpPr>
        <p:spPr bwMode="auto">
          <a:xfrm>
            <a:off x="1523205" y="2637937"/>
            <a:ext cx="27733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sz="1400" dirty="0"/>
              <a:t>3. Як називають операцію </a:t>
            </a:r>
          </a:p>
          <a:p>
            <a:r>
              <a:rPr lang="uk-UA" sz="1400" dirty="0"/>
              <a:t>обчислення арифметичного</a:t>
            </a:r>
          </a:p>
          <a:p>
            <a:r>
              <a:rPr lang="uk-UA" sz="1400" dirty="0"/>
              <a:t> значення квадратного кореня?</a:t>
            </a:r>
          </a:p>
        </p:txBody>
      </p:sp>
      <p:sp>
        <p:nvSpPr>
          <p:cNvPr id="55351" name="Rectangle 55"/>
          <p:cNvSpPr>
            <a:spLocks noChangeArrowheads="1"/>
          </p:cNvSpPr>
          <p:nvPr/>
        </p:nvSpPr>
        <p:spPr bwMode="auto">
          <a:xfrm>
            <a:off x="1403350" y="3451225"/>
            <a:ext cx="2952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/>
              <a:t>4. Що називають арифметичним квадратним коренем із числа а?</a:t>
            </a:r>
          </a:p>
        </p:txBody>
      </p:sp>
      <p:sp>
        <p:nvSpPr>
          <p:cNvPr id="55352" name="Rectangle 56"/>
          <p:cNvSpPr>
            <a:spLocks noChangeArrowheads="1"/>
          </p:cNvSpPr>
          <p:nvPr/>
        </p:nvSpPr>
        <p:spPr bwMode="auto">
          <a:xfrm>
            <a:off x="1403350" y="4440238"/>
            <a:ext cx="295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dirty="0"/>
              <a:t>5. Скільки коренів має рівняння </a:t>
            </a:r>
            <a:r>
              <a:rPr lang="uk-UA" dirty="0" smtClean="0"/>
              <a:t>х² </a:t>
            </a:r>
            <a:r>
              <a:rPr lang="uk-UA" dirty="0"/>
              <a:t>= </a:t>
            </a:r>
            <a:r>
              <a:rPr lang="uk-UA" dirty="0" smtClean="0"/>
              <a:t>а² ?</a:t>
            </a:r>
            <a:endParaRPr lang="uk-UA" dirty="0"/>
          </a:p>
        </p:txBody>
      </p:sp>
      <p:sp>
        <p:nvSpPr>
          <p:cNvPr id="55353" name="Rectangle 57"/>
          <p:cNvSpPr>
            <a:spLocks noChangeArrowheads="1"/>
          </p:cNvSpPr>
          <p:nvPr/>
        </p:nvSpPr>
        <p:spPr bwMode="auto">
          <a:xfrm>
            <a:off x="1476375" y="5300663"/>
            <a:ext cx="28797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/>
              <a:t>6. Скільки значень має квадратний корінь з додатного числа а?</a:t>
            </a:r>
          </a:p>
        </p:txBody>
      </p:sp>
      <p:grpSp>
        <p:nvGrpSpPr>
          <p:cNvPr id="55355" name="Group 59"/>
          <p:cNvGrpSpPr>
            <a:grpSpLocks/>
          </p:cNvGrpSpPr>
          <p:nvPr/>
        </p:nvGrpSpPr>
        <p:grpSpPr bwMode="auto">
          <a:xfrm rot="11001860">
            <a:off x="7956550" y="1052513"/>
            <a:ext cx="819150" cy="5033962"/>
            <a:chOff x="166" y="618"/>
            <a:chExt cx="516" cy="3171"/>
          </a:xfrm>
        </p:grpSpPr>
        <p:grpSp>
          <p:nvGrpSpPr>
            <p:cNvPr id="55356" name="Group 60"/>
            <p:cNvGrpSpPr>
              <a:grpSpLocks/>
            </p:cNvGrpSpPr>
            <p:nvPr/>
          </p:nvGrpSpPr>
          <p:grpSpPr bwMode="auto">
            <a:xfrm rot="-5521745">
              <a:off x="243" y="3300"/>
              <a:ext cx="333" cy="49"/>
              <a:chOff x="2003" y="3439"/>
              <a:chExt cx="468" cy="244"/>
            </a:xfrm>
          </p:grpSpPr>
          <p:sp>
            <p:nvSpPr>
              <p:cNvPr id="55357" name="Oval 61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58" name="Rectangle 62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59" name="Oval 63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0" name="Oval 64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55361" name="Group 65"/>
            <p:cNvGrpSpPr>
              <a:grpSpLocks/>
            </p:cNvGrpSpPr>
            <p:nvPr/>
          </p:nvGrpSpPr>
          <p:grpSpPr bwMode="auto">
            <a:xfrm rot="-5521745">
              <a:off x="243" y="2756"/>
              <a:ext cx="333" cy="49"/>
              <a:chOff x="2003" y="3439"/>
              <a:chExt cx="468" cy="244"/>
            </a:xfrm>
          </p:grpSpPr>
          <p:sp>
            <p:nvSpPr>
              <p:cNvPr id="55362" name="Oval 6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3" name="Rectangle 6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4" name="Oval 6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5" name="Oval 6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66" name="Rectangle 70"/>
            <p:cNvSpPr>
              <a:spLocks noChangeArrowheads="1"/>
            </p:cNvSpPr>
            <p:nvPr/>
          </p:nvSpPr>
          <p:spPr bwMode="gray">
            <a:xfrm rot="-2102409">
              <a:off x="295" y="2341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67" name="Group 71"/>
            <p:cNvGrpSpPr>
              <a:grpSpLocks/>
            </p:cNvGrpSpPr>
            <p:nvPr/>
          </p:nvGrpSpPr>
          <p:grpSpPr bwMode="auto">
            <a:xfrm rot="-5521745">
              <a:off x="198" y="2211"/>
              <a:ext cx="333" cy="49"/>
              <a:chOff x="2003" y="3439"/>
              <a:chExt cx="468" cy="244"/>
            </a:xfrm>
          </p:grpSpPr>
          <p:sp>
            <p:nvSpPr>
              <p:cNvPr id="55368" name="Oval 7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69" name="Rectangle 7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0" name="Oval 7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1" name="Oval 7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72" name="Rectangle 76"/>
            <p:cNvSpPr>
              <a:spLocks noChangeArrowheads="1"/>
            </p:cNvSpPr>
            <p:nvPr/>
          </p:nvSpPr>
          <p:spPr bwMode="gray">
            <a:xfrm rot="-2102409">
              <a:off x="249" y="175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73" name="Group 77"/>
            <p:cNvGrpSpPr>
              <a:grpSpLocks/>
            </p:cNvGrpSpPr>
            <p:nvPr/>
          </p:nvGrpSpPr>
          <p:grpSpPr bwMode="auto">
            <a:xfrm rot="-5521745">
              <a:off x="153" y="1622"/>
              <a:ext cx="333" cy="49"/>
              <a:chOff x="2003" y="3439"/>
              <a:chExt cx="468" cy="244"/>
            </a:xfrm>
          </p:grpSpPr>
          <p:sp>
            <p:nvSpPr>
              <p:cNvPr id="55374" name="Oval 7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5" name="Rectangle 7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6" name="Oval 80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77" name="Oval 81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78" name="Rectangle 82"/>
            <p:cNvSpPr>
              <a:spLocks noChangeArrowheads="1"/>
            </p:cNvSpPr>
            <p:nvPr/>
          </p:nvSpPr>
          <p:spPr bwMode="gray">
            <a:xfrm rot="-2102409">
              <a:off x="204" y="1162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grpSp>
          <p:nvGrpSpPr>
            <p:cNvPr id="55379" name="Group 83"/>
            <p:cNvGrpSpPr>
              <a:grpSpLocks/>
            </p:cNvGrpSpPr>
            <p:nvPr/>
          </p:nvGrpSpPr>
          <p:grpSpPr bwMode="auto">
            <a:xfrm rot="-5521745">
              <a:off x="53" y="968"/>
              <a:ext cx="435" cy="49"/>
              <a:chOff x="2003" y="3439"/>
              <a:chExt cx="468" cy="244"/>
            </a:xfrm>
          </p:grpSpPr>
          <p:sp>
            <p:nvSpPr>
              <p:cNvPr id="55380" name="Oval 84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1" name="Rectangle 85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2" name="Oval 86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55383" name="Oval 87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sp>
          <p:nvSpPr>
            <p:cNvPr id="55384" name="Rectangle 88"/>
            <p:cNvSpPr>
              <a:spLocks noChangeArrowheads="1"/>
            </p:cNvSpPr>
            <p:nvPr/>
          </p:nvSpPr>
          <p:spPr bwMode="gray">
            <a:xfrm rot="-2102409">
              <a:off x="166" y="618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85" name="Rectangle 89"/>
            <p:cNvSpPr>
              <a:spLocks noChangeArrowheads="1"/>
            </p:cNvSpPr>
            <p:nvPr/>
          </p:nvSpPr>
          <p:spPr bwMode="gray">
            <a:xfrm rot="-2102409">
              <a:off x="295" y="2886"/>
              <a:ext cx="342" cy="358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  <p:sp>
          <p:nvSpPr>
            <p:cNvPr id="55386" name="Rectangle 90"/>
            <p:cNvSpPr>
              <a:spLocks noChangeArrowheads="1"/>
            </p:cNvSpPr>
            <p:nvPr/>
          </p:nvSpPr>
          <p:spPr bwMode="gray">
            <a:xfrm rot="-2102409">
              <a:off x="340" y="3430"/>
              <a:ext cx="342" cy="35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uk-UA"/>
            </a:p>
          </p:txBody>
        </p:sp>
      </p:grpSp>
      <p:sp>
        <p:nvSpPr>
          <p:cNvPr id="55419" name="AutoShape 123"/>
          <p:cNvSpPr>
            <a:spLocks noChangeArrowheads="1"/>
          </p:cNvSpPr>
          <p:nvPr/>
        </p:nvSpPr>
        <p:spPr bwMode="auto">
          <a:xfrm>
            <a:off x="5003800" y="908050"/>
            <a:ext cx="3013075" cy="792163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0" name="AutoShape 124"/>
          <p:cNvSpPr>
            <a:spLocks noChangeArrowheads="1"/>
          </p:cNvSpPr>
          <p:nvPr/>
        </p:nvSpPr>
        <p:spPr bwMode="auto">
          <a:xfrm>
            <a:off x="5003800" y="1773238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1" name="AutoShape 125"/>
          <p:cNvSpPr>
            <a:spLocks noChangeArrowheads="1"/>
          </p:cNvSpPr>
          <p:nvPr/>
        </p:nvSpPr>
        <p:spPr bwMode="auto">
          <a:xfrm>
            <a:off x="5003800" y="2636838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2" name="AutoShape 126"/>
          <p:cNvSpPr>
            <a:spLocks noChangeArrowheads="1"/>
          </p:cNvSpPr>
          <p:nvPr/>
        </p:nvSpPr>
        <p:spPr bwMode="auto">
          <a:xfrm>
            <a:off x="5003800" y="35734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3" name="AutoShape 127"/>
          <p:cNvSpPr>
            <a:spLocks noChangeArrowheads="1"/>
          </p:cNvSpPr>
          <p:nvPr/>
        </p:nvSpPr>
        <p:spPr bwMode="auto">
          <a:xfrm>
            <a:off x="5003800" y="44370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55424" name="AutoShape 128"/>
          <p:cNvSpPr>
            <a:spLocks noChangeArrowheads="1"/>
          </p:cNvSpPr>
          <p:nvPr/>
        </p:nvSpPr>
        <p:spPr bwMode="auto">
          <a:xfrm>
            <a:off x="5003800" y="5300663"/>
            <a:ext cx="3013075" cy="79216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/>
          </a:p>
        </p:txBody>
      </p:sp>
      <p:graphicFrame>
        <p:nvGraphicFramePr>
          <p:cNvPr id="55426" name="Object 1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348436"/>
              </p:ext>
            </p:extLst>
          </p:nvPr>
        </p:nvGraphicFramePr>
        <p:xfrm>
          <a:off x="6335712" y="2756446"/>
          <a:ext cx="5762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Формула" r:id="rId3" imgW="279279" imgH="253890" progId="Equation.3">
                  <p:embed/>
                </p:oleObj>
              </mc:Choice>
              <mc:Fallback>
                <p:oleObj name="Формула" r:id="rId3" imgW="279279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712" y="2756446"/>
                        <a:ext cx="576263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425" name="Objec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92140"/>
              </p:ext>
            </p:extLst>
          </p:nvPr>
        </p:nvGraphicFramePr>
        <p:xfrm>
          <a:off x="7056177" y="2756446"/>
          <a:ext cx="5762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Формула" r:id="rId5" imgW="279279" imgH="253890" progId="Equation.3">
                  <p:embed/>
                </p:oleObj>
              </mc:Choice>
              <mc:Fallback>
                <p:oleObj name="Формула" r:id="rId5" imgW="279279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177" y="2756446"/>
                        <a:ext cx="576262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427" name="Rectangle 131"/>
          <p:cNvSpPr>
            <a:spLocks noChangeArrowheads="1"/>
          </p:cNvSpPr>
          <p:nvPr/>
        </p:nvSpPr>
        <p:spPr bwMode="auto">
          <a:xfrm>
            <a:off x="5098351" y="2839643"/>
            <a:ext cx="2303611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uk-UA" dirty="0">
                <a:cs typeface="Times New Roman" pitchFamily="18" charset="0"/>
              </a:rPr>
              <a:t>а) </a:t>
            </a:r>
            <a:r>
              <a:rPr lang="uk-UA" dirty="0" smtClean="0">
                <a:cs typeface="Times New Roman" pitchFamily="18" charset="0"/>
              </a:rPr>
              <a:t>два:</a:t>
            </a:r>
            <a:r>
              <a:rPr lang="uk-UA" dirty="0" smtClean="0"/>
              <a:t>     </a:t>
            </a:r>
            <a:r>
              <a:rPr lang="uk-UA" sz="1400" dirty="0" smtClean="0">
                <a:cs typeface="Times New Roman" pitchFamily="18" charset="0"/>
              </a:rPr>
              <a:t>--   </a:t>
            </a:r>
            <a:endParaRPr lang="uk-UA" dirty="0"/>
          </a:p>
        </p:txBody>
      </p:sp>
      <p:sp>
        <p:nvSpPr>
          <p:cNvPr id="55428" name="Rectangle 132"/>
          <p:cNvSpPr>
            <a:spLocks noChangeArrowheads="1"/>
          </p:cNvSpPr>
          <p:nvPr/>
        </p:nvSpPr>
        <p:spPr bwMode="auto">
          <a:xfrm>
            <a:off x="4181475" y="3429000"/>
            <a:ext cx="3413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sz="1400">
                <a:cs typeface="Times New Roman" pitchFamily="18" charset="0"/>
              </a:rPr>
              <a:t> - </a:t>
            </a:r>
            <a:endParaRPr lang="uk-UA"/>
          </a:p>
        </p:txBody>
      </p:sp>
      <p:sp>
        <p:nvSpPr>
          <p:cNvPr id="55429" name="Rectangle 133"/>
          <p:cNvSpPr>
            <a:spLocks noChangeArrowheads="1"/>
          </p:cNvSpPr>
          <p:nvPr/>
        </p:nvSpPr>
        <p:spPr bwMode="auto">
          <a:xfrm>
            <a:off x="5017943" y="3760815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uk-UA" dirty="0"/>
              <a:t>б) </a:t>
            </a:r>
            <a:r>
              <a:rPr lang="uk-UA" dirty="0" smtClean="0"/>
              <a:t>два:     </a:t>
            </a:r>
            <a:r>
              <a:rPr lang="uk-UA" i="1" dirty="0"/>
              <a:t>а, -а</a:t>
            </a:r>
            <a:r>
              <a:rPr lang="uk-UA" dirty="0"/>
              <a:t>  </a:t>
            </a:r>
          </a:p>
        </p:txBody>
      </p:sp>
      <p:sp>
        <p:nvSpPr>
          <p:cNvPr id="55430" name="Rectangle 134"/>
          <p:cNvSpPr>
            <a:spLocks noChangeArrowheads="1"/>
          </p:cNvSpPr>
          <p:nvPr/>
        </p:nvSpPr>
        <p:spPr bwMode="auto">
          <a:xfrm>
            <a:off x="5076825" y="1878806"/>
            <a:ext cx="2940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uk-UA" sz="1600" dirty="0"/>
              <a:t>в)  невід’ємне число, </a:t>
            </a:r>
          </a:p>
          <a:p>
            <a:r>
              <a:rPr lang="uk-UA" sz="1600" dirty="0"/>
              <a:t>квадрат якого дорівнює а</a:t>
            </a:r>
          </a:p>
        </p:txBody>
      </p:sp>
      <p:sp>
        <p:nvSpPr>
          <p:cNvPr id="55431" name="Rectangle 135"/>
          <p:cNvSpPr>
            <a:spLocks noChangeArrowheads="1"/>
          </p:cNvSpPr>
          <p:nvPr/>
        </p:nvSpPr>
        <p:spPr bwMode="auto">
          <a:xfrm>
            <a:off x="5076825" y="927100"/>
            <a:ext cx="28797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1600" dirty="0"/>
              <a:t>г)  добування квадратного кореня із числа</a:t>
            </a:r>
          </a:p>
        </p:txBody>
      </p:sp>
      <p:sp>
        <p:nvSpPr>
          <p:cNvPr id="55432" name="Rectangle 136"/>
          <p:cNvSpPr>
            <a:spLocks noChangeArrowheads="1"/>
          </p:cNvSpPr>
          <p:nvPr/>
        </p:nvSpPr>
        <p:spPr bwMode="auto">
          <a:xfrm>
            <a:off x="5219700" y="4686300"/>
            <a:ext cx="2232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/>
              <a:t>д)  ні</a:t>
            </a:r>
          </a:p>
        </p:txBody>
      </p:sp>
      <p:sp>
        <p:nvSpPr>
          <p:cNvPr id="55433" name="Rectangle 137"/>
          <p:cNvSpPr>
            <a:spLocks noChangeArrowheads="1"/>
          </p:cNvSpPr>
          <p:nvPr/>
        </p:nvSpPr>
        <p:spPr bwMode="auto">
          <a:xfrm>
            <a:off x="5003800" y="5373688"/>
            <a:ext cx="300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/>
              <a:t>е) називають число,</a:t>
            </a:r>
          </a:p>
          <a:p>
            <a:r>
              <a:rPr lang="uk-UA"/>
              <a:t> квадрат якого дорівнює  а</a:t>
            </a:r>
          </a:p>
        </p:txBody>
      </p:sp>
      <p:sp>
        <p:nvSpPr>
          <p:cNvPr id="55434" name="Text Box 138"/>
          <p:cNvSpPr txBox="1">
            <a:spLocks noChangeArrowheads="1"/>
          </p:cNvSpPr>
          <p:nvPr/>
        </p:nvSpPr>
        <p:spPr bwMode="auto">
          <a:xfrm>
            <a:off x="5508104" y="6381750"/>
            <a:ext cx="3096146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400" dirty="0"/>
              <a:t>Вчитель математики </a:t>
            </a:r>
            <a:r>
              <a:rPr lang="uk-UA" sz="1400" dirty="0" err="1" smtClean="0"/>
              <a:t>Галелюка</a:t>
            </a:r>
            <a:r>
              <a:rPr lang="uk-UA" sz="1400" dirty="0" smtClean="0"/>
              <a:t> Л.Т.</a:t>
            </a:r>
            <a:endParaRPr lang="ru-RU" sz="1400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583422" y="1497566"/>
            <a:ext cx="1420378" cy="401274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4411735" y="2006380"/>
            <a:ext cx="606208" cy="272068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endCxn id="55419" idx="1"/>
          </p:cNvCxnSpPr>
          <p:nvPr/>
        </p:nvCxnSpPr>
        <p:spPr>
          <a:xfrm flipV="1">
            <a:off x="4411735" y="1304132"/>
            <a:ext cx="592065" cy="185661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flipV="1">
            <a:off x="4429125" y="2340037"/>
            <a:ext cx="588818" cy="165721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>
            <a:endCxn id="55421" idx="1"/>
          </p:cNvCxnSpPr>
          <p:nvPr/>
        </p:nvCxnSpPr>
        <p:spPr>
          <a:xfrm flipV="1">
            <a:off x="4416425" y="3032919"/>
            <a:ext cx="587375" cy="281609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/>
          <p:nvPr/>
        </p:nvCxnSpPr>
        <p:spPr>
          <a:xfrm flipV="1">
            <a:off x="4430568" y="4004452"/>
            <a:ext cx="789132" cy="87898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109055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000" smtClean="0"/>
              <a:t>В З А Є М О П Е Р Е В І Р К А</a:t>
            </a:r>
            <a:endParaRPr lang="en-US" sz="200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1628775"/>
            <a:ext cx="1296988" cy="2943225"/>
            <a:chOff x="720" y="1296"/>
            <a:chExt cx="1367" cy="2542"/>
          </a:xfrm>
        </p:grpSpPr>
        <p:sp>
          <p:nvSpPr>
            <p:cNvPr id="8275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76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77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78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79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80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grpSp>
          <p:nvGrpSpPr>
            <p:cNvPr id="8281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8284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uk-UA"/>
              </a:p>
            </p:txBody>
          </p:sp>
          <p:sp>
            <p:nvSpPr>
              <p:cNvPr id="8285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86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87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88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</p:grpSp>
        <p:sp>
          <p:nvSpPr>
            <p:cNvPr id="8282" name="Text Box 16"/>
            <p:cNvSpPr txBox="1">
              <a:spLocks noChangeArrowheads="1"/>
            </p:cNvSpPr>
            <p:nvPr/>
          </p:nvSpPr>
          <p:spPr bwMode="gray">
            <a:xfrm>
              <a:off x="1202" y="1354"/>
              <a:ext cx="373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8283" name="Text Box 17"/>
            <p:cNvSpPr txBox="1">
              <a:spLocks noChangeArrowheads="1"/>
            </p:cNvSpPr>
            <p:nvPr/>
          </p:nvSpPr>
          <p:spPr bwMode="gray">
            <a:xfrm>
              <a:off x="769" y="1776"/>
              <a:ext cx="129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763713" y="1628775"/>
            <a:ext cx="1223962" cy="2879725"/>
            <a:chOff x="2208" y="1296"/>
            <a:chExt cx="1365" cy="2542"/>
          </a:xfrm>
        </p:grpSpPr>
        <p:sp>
          <p:nvSpPr>
            <p:cNvPr id="8262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63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64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65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66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uk-UA"/>
            </a:p>
          </p:txBody>
        </p:sp>
        <p:sp>
          <p:nvSpPr>
            <p:cNvPr id="8267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68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69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70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71" name="Text Box 28"/>
            <p:cNvSpPr txBox="1">
              <a:spLocks noChangeArrowheads="1"/>
            </p:cNvSpPr>
            <p:nvPr/>
          </p:nvSpPr>
          <p:spPr bwMode="gray">
            <a:xfrm>
              <a:off x="2681" y="1353"/>
              <a:ext cx="39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8272" name="Text Box 29"/>
            <p:cNvSpPr txBox="1">
              <a:spLocks noChangeArrowheads="1"/>
            </p:cNvSpPr>
            <p:nvPr/>
          </p:nvSpPr>
          <p:spPr bwMode="gray">
            <a:xfrm>
              <a:off x="2257" y="1777"/>
              <a:ext cx="1293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  <p:sp>
          <p:nvSpPr>
            <p:cNvPr id="8273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74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3132138" y="1628775"/>
            <a:ext cx="1295400" cy="2990850"/>
            <a:chOff x="3692" y="1296"/>
            <a:chExt cx="1367" cy="2542"/>
          </a:xfrm>
        </p:grpSpPr>
        <p:sp>
          <p:nvSpPr>
            <p:cNvPr id="8248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49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50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51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grpSp>
          <p:nvGrpSpPr>
            <p:cNvPr id="8252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8257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uk-UA"/>
              </a:p>
            </p:txBody>
          </p:sp>
          <p:sp>
            <p:nvSpPr>
              <p:cNvPr id="8258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59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60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61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</p:grpSp>
        <p:sp>
          <p:nvSpPr>
            <p:cNvPr id="8253" name="Text Box 43"/>
            <p:cNvSpPr txBox="1">
              <a:spLocks noChangeArrowheads="1"/>
            </p:cNvSpPr>
            <p:nvPr/>
          </p:nvSpPr>
          <p:spPr bwMode="gray">
            <a:xfrm>
              <a:off x="4178" y="1354"/>
              <a:ext cx="373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8254" name="Text Box 44"/>
            <p:cNvSpPr txBox="1">
              <a:spLocks noChangeArrowheads="1"/>
            </p:cNvSpPr>
            <p:nvPr/>
          </p:nvSpPr>
          <p:spPr bwMode="gray">
            <a:xfrm>
              <a:off x="3746" y="1776"/>
              <a:ext cx="129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  <p:sp>
          <p:nvSpPr>
            <p:cNvPr id="8255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56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7" name="Group 77"/>
          <p:cNvGrpSpPr>
            <a:grpSpLocks/>
          </p:cNvGrpSpPr>
          <p:nvPr/>
        </p:nvGrpSpPr>
        <p:grpSpPr bwMode="auto">
          <a:xfrm>
            <a:off x="4572000" y="1628775"/>
            <a:ext cx="1296988" cy="2943225"/>
            <a:chOff x="720" y="1296"/>
            <a:chExt cx="1367" cy="2542"/>
          </a:xfrm>
        </p:grpSpPr>
        <p:sp>
          <p:nvSpPr>
            <p:cNvPr id="8234" name="AutoShape 78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5" name="AutoShape 79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6" name="AutoShape 80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7" name="AutoShape 81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8" name="AutoShape 82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9" name="AutoShape 83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grpSp>
          <p:nvGrpSpPr>
            <p:cNvPr id="8240" name="Group 84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8243" name="Oval 8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uk-UA"/>
              </a:p>
            </p:txBody>
          </p:sp>
          <p:sp>
            <p:nvSpPr>
              <p:cNvPr id="8244" name="Oval 8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45" name="Oval 8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46" name="Oval 8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47" name="Oval 8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</p:grpSp>
        <p:sp>
          <p:nvSpPr>
            <p:cNvPr id="8241" name="Text Box 90"/>
            <p:cNvSpPr txBox="1">
              <a:spLocks noChangeArrowheads="1"/>
            </p:cNvSpPr>
            <p:nvPr/>
          </p:nvSpPr>
          <p:spPr bwMode="gray">
            <a:xfrm>
              <a:off x="1202" y="1354"/>
              <a:ext cx="373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2400">
                  <a:solidFill>
                    <a:srgbClr val="000000"/>
                  </a:solidFill>
                </a:rPr>
                <a:t>4</a:t>
              </a:r>
              <a:endParaRPr lang="en-US"/>
            </a:p>
          </p:txBody>
        </p:sp>
        <p:sp>
          <p:nvSpPr>
            <p:cNvPr id="8242" name="Text Box 91"/>
            <p:cNvSpPr txBox="1">
              <a:spLocks noChangeArrowheads="1"/>
            </p:cNvSpPr>
            <p:nvPr/>
          </p:nvSpPr>
          <p:spPr bwMode="gray">
            <a:xfrm>
              <a:off x="769" y="1776"/>
              <a:ext cx="1296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</p:grpSp>
      <p:grpSp>
        <p:nvGrpSpPr>
          <p:cNvPr id="9" name="Group 92"/>
          <p:cNvGrpSpPr>
            <a:grpSpLocks/>
          </p:cNvGrpSpPr>
          <p:nvPr/>
        </p:nvGrpSpPr>
        <p:grpSpPr bwMode="auto">
          <a:xfrm>
            <a:off x="6084888" y="1628775"/>
            <a:ext cx="1223962" cy="2879725"/>
            <a:chOff x="2208" y="1296"/>
            <a:chExt cx="1365" cy="2542"/>
          </a:xfrm>
        </p:grpSpPr>
        <p:sp>
          <p:nvSpPr>
            <p:cNvPr id="8221" name="AutoShape 93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22" name="AutoShape 94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23" name="AutoShape 95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24" name="AutoShape 96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25" name="Oval 97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uk-UA"/>
            </a:p>
          </p:txBody>
        </p:sp>
        <p:sp>
          <p:nvSpPr>
            <p:cNvPr id="8226" name="Oval 98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27" name="Oval 99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28" name="Oval 100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29" name="Oval 101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uk-UA"/>
            </a:p>
          </p:txBody>
        </p:sp>
        <p:sp>
          <p:nvSpPr>
            <p:cNvPr id="8230" name="Text Box 102"/>
            <p:cNvSpPr txBox="1">
              <a:spLocks noChangeArrowheads="1"/>
            </p:cNvSpPr>
            <p:nvPr/>
          </p:nvSpPr>
          <p:spPr bwMode="gray">
            <a:xfrm>
              <a:off x="2681" y="1353"/>
              <a:ext cx="395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2400">
                  <a:solidFill>
                    <a:srgbClr val="000000"/>
                  </a:solidFill>
                </a:rPr>
                <a:t>5</a:t>
              </a:r>
              <a:endParaRPr lang="en-US"/>
            </a:p>
          </p:txBody>
        </p:sp>
        <p:sp>
          <p:nvSpPr>
            <p:cNvPr id="8231" name="Text Box 103"/>
            <p:cNvSpPr txBox="1">
              <a:spLocks noChangeArrowheads="1"/>
            </p:cNvSpPr>
            <p:nvPr/>
          </p:nvSpPr>
          <p:spPr bwMode="gray">
            <a:xfrm>
              <a:off x="2258" y="1777"/>
              <a:ext cx="1292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  <p:sp>
          <p:nvSpPr>
            <p:cNvPr id="8232" name="AutoShape 104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33" name="AutoShape 105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grpSp>
        <p:nvGrpSpPr>
          <p:cNvPr id="10" name="Group 106"/>
          <p:cNvGrpSpPr>
            <a:grpSpLocks/>
          </p:cNvGrpSpPr>
          <p:nvPr/>
        </p:nvGrpSpPr>
        <p:grpSpPr bwMode="auto">
          <a:xfrm>
            <a:off x="7451725" y="1628775"/>
            <a:ext cx="1223963" cy="2990850"/>
            <a:chOff x="3692" y="1296"/>
            <a:chExt cx="1367" cy="2542"/>
          </a:xfrm>
        </p:grpSpPr>
        <p:sp>
          <p:nvSpPr>
            <p:cNvPr id="8207" name="AutoShape 107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08" name="AutoShape 108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09" name="AutoShape 109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10" name="AutoShape 110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grpSp>
          <p:nvGrpSpPr>
            <p:cNvPr id="8211" name="Group 111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8216" name="Oval 112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uk-UA"/>
              </a:p>
            </p:txBody>
          </p:sp>
          <p:sp>
            <p:nvSpPr>
              <p:cNvPr id="8217" name="Oval 113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18" name="Oval 114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19" name="Oval 115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  <p:sp>
            <p:nvSpPr>
              <p:cNvPr id="8220" name="Oval 116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uk-UA"/>
              </a:p>
            </p:txBody>
          </p:sp>
        </p:grpSp>
        <p:sp>
          <p:nvSpPr>
            <p:cNvPr id="8212" name="Text Box 117"/>
            <p:cNvSpPr txBox="1">
              <a:spLocks noChangeArrowheads="1"/>
            </p:cNvSpPr>
            <p:nvPr/>
          </p:nvSpPr>
          <p:spPr bwMode="gray">
            <a:xfrm>
              <a:off x="4167" y="1354"/>
              <a:ext cx="39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2400">
                  <a:solidFill>
                    <a:srgbClr val="000000"/>
                  </a:solidFill>
                </a:rPr>
                <a:t>6</a:t>
              </a:r>
              <a:endParaRPr lang="en-US"/>
            </a:p>
          </p:txBody>
        </p:sp>
        <p:sp>
          <p:nvSpPr>
            <p:cNvPr id="8213" name="Text Box 118"/>
            <p:cNvSpPr txBox="1">
              <a:spLocks noChangeArrowheads="1"/>
            </p:cNvSpPr>
            <p:nvPr/>
          </p:nvSpPr>
          <p:spPr bwMode="gray">
            <a:xfrm>
              <a:off x="3745" y="1776"/>
              <a:ext cx="1293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endParaRPr lang="uk-UA"/>
            </a:p>
          </p:txBody>
        </p:sp>
        <p:sp>
          <p:nvSpPr>
            <p:cNvPr id="8214" name="AutoShape 119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215" name="AutoShape 120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66681" name="Rectangle 121"/>
          <p:cNvSpPr>
            <a:spLocks noChangeArrowheads="1"/>
          </p:cNvSpPr>
          <p:nvPr/>
        </p:nvSpPr>
        <p:spPr bwMode="auto">
          <a:xfrm>
            <a:off x="611188" y="2432050"/>
            <a:ext cx="7207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uk-UA" sz="5400" b="1"/>
              <a:t>е</a:t>
            </a:r>
            <a:r>
              <a:rPr lang="ru-RU" sz="4000"/>
              <a:t> </a:t>
            </a:r>
          </a:p>
        </p:txBody>
      </p:sp>
      <p:sp>
        <p:nvSpPr>
          <p:cNvPr id="66682" name="Rectangle 122"/>
          <p:cNvSpPr>
            <a:spLocks noChangeArrowheads="1"/>
          </p:cNvSpPr>
          <p:nvPr/>
        </p:nvSpPr>
        <p:spPr bwMode="auto">
          <a:xfrm>
            <a:off x="4988033" y="2656350"/>
            <a:ext cx="490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uk-UA" sz="4000" b="1" dirty="0"/>
              <a:t>в</a:t>
            </a:r>
            <a:r>
              <a:rPr lang="ru-RU" dirty="0"/>
              <a:t> </a:t>
            </a:r>
          </a:p>
        </p:txBody>
      </p:sp>
      <p:sp>
        <p:nvSpPr>
          <p:cNvPr id="66683" name="Rectangle 123"/>
          <p:cNvSpPr>
            <a:spLocks noChangeArrowheads="1"/>
          </p:cNvSpPr>
          <p:nvPr/>
        </p:nvSpPr>
        <p:spPr bwMode="auto">
          <a:xfrm>
            <a:off x="3563938" y="2565400"/>
            <a:ext cx="5365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uk-UA" sz="4000" b="1"/>
              <a:t>г</a:t>
            </a:r>
            <a:r>
              <a:rPr lang="ru-RU" sz="4000"/>
              <a:t> </a:t>
            </a:r>
          </a:p>
        </p:txBody>
      </p:sp>
      <p:sp>
        <p:nvSpPr>
          <p:cNvPr id="66684" name="Rectangle 124"/>
          <p:cNvSpPr>
            <a:spLocks noChangeArrowheads="1"/>
          </p:cNvSpPr>
          <p:nvPr/>
        </p:nvSpPr>
        <p:spPr bwMode="auto">
          <a:xfrm>
            <a:off x="2077795" y="2618904"/>
            <a:ext cx="598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uk-UA" sz="4000" b="1" dirty="0"/>
              <a:t>д</a:t>
            </a:r>
            <a:r>
              <a:rPr lang="ru-RU" sz="4000" dirty="0"/>
              <a:t> </a:t>
            </a:r>
          </a:p>
        </p:txBody>
      </p:sp>
      <p:sp>
        <p:nvSpPr>
          <p:cNvPr id="66685" name="Rectangle 125"/>
          <p:cNvSpPr>
            <a:spLocks noChangeArrowheads="1"/>
          </p:cNvSpPr>
          <p:nvPr/>
        </p:nvSpPr>
        <p:spPr bwMode="auto">
          <a:xfrm>
            <a:off x="6372225" y="2636838"/>
            <a:ext cx="639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uk-UA" sz="4000" b="1"/>
              <a:t>б</a:t>
            </a:r>
            <a:r>
              <a:rPr lang="ru-RU" sz="4000"/>
              <a:t> </a:t>
            </a:r>
          </a:p>
        </p:txBody>
      </p:sp>
      <p:sp>
        <p:nvSpPr>
          <p:cNvPr id="66686" name="Rectangle 126"/>
          <p:cNvSpPr>
            <a:spLocks noChangeArrowheads="1"/>
          </p:cNvSpPr>
          <p:nvPr/>
        </p:nvSpPr>
        <p:spPr bwMode="auto">
          <a:xfrm>
            <a:off x="7812088" y="2565400"/>
            <a:ext cx="6080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uk-UA" sz="4000" b="1"/>
              <a:t>а</a:t>
            </a:r>
            <a:r>
              <a:rPr lang="ru-RU" sz="40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5093536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81" grpId="0"/>
      <p:bldP spid="66682" grpId="0"/>
      <p:bldP spid="66683" grpId="0"/>
      <p:bldP spid="66684" grpId="0"/>
      <p:bldP spid="66685" grpId="0"/>
      <p:bldP spid="666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sz="quarter" idx="4294967295"/>
          </p:nvPr>
        </p:nvSpPr>
        <p:spPr>
          <a:xfrm>
            <a:off x="611560" y="5733256"/>
            <a:ext cx="8352928" cy="545829"/>
          </a:xfrm>
          <a:prstGeom prst="rect">
            <a:avLst/>
          </a:prstGeo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2800" b="0" dirty="0">
                <a:solidFill>
                  <a:schemeClr val="tx2"/>
                </a:solidFill>
              </a:rPr>
              <a:t>п</a:t>
            </a:r>
            <a:r>
              <a:rPr lang="uk-UA" sz="2800" b="0" dirty="0" smtClean="0">
                <a:solidFill>
                  <a:schemeClr val="tx2"/>
                </a:solidFill>
              </a:rPr>
              <a:t>ригадаємо  властивості  квадратних коренів</a:t>
            </a:r>
            <a:endParaRPr lang="uk-UA" sz="2800" b="0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16" y="0"/>
            <a:ext cx="9145016" cy="177281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4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ЗУПИНКА</a:t>
            </a:r>
            <a: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sz="1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 </a:t>
            </a:r>
            <a:r>
              <a:rPr lang="uk-UA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/>
            </a:r>
            <a:br>
              <a:rPr lang="uk-UA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</a:br>
            <a:r>
              <a:rPr lang="uk-UA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B05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aramond" pitchFamily="18" charset="0"/>
              </a:rPr>
              <a:t>МІСТ    ВЛАСТИВОСТЕЙ</a:t>
            </a:r>
            <a:endParaRPr lang="uk-UA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B05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Garamond" pitchFamily="18" charset="0"/>
            </a:endParaRPr>
          </a:p>
        </p:txBody>
      </p:sp>
      <p:pic>
        <p:nvPicPr>
          <p:cNvPr id="10" name="Picture 4" descr="C:\Users\NATALI\Documents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7783"/>
            <a:ext cx="6912768" cy="429524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136661"/>
      </p:ext>
    </p:extLst>
  </p:cSld>
  <p:clrMapOvr>
    <a:masterClrMapping/>
  </p:clrMapOvr>
  <p:transition spd="slow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gaussian_reflection_математика">
  <a:themeElements>
    <a:clrScheme name="silly_mi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illy_mime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lly_mi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ly_mi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ly_mi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gaussian_reflection_математика</Template>
  <TotalTime>1146</TotalTime>
  <Words>940</Words>
  <Application>Microsoft Office PowerPoint</Application>
  <PresentationFormat>Экран (4:3)</PresentationFormat>
  <Paragraphs>342</Paragraphs>
  <Slides>42</Slides>
  <Notes>2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7" baseType="lpstr">
      <vt:lpstr>Arial Unicode MS</vt:lpstr>
      <vt:lpstr>Arial</vt:lpstr>
      <vt:lpstr>Arial Black</vt:lpstr>
      <vt:lpstr>Calibri</vt:lpstr>
      <vt:lpstr>Cambria Math</vt:lpstr>
      <vt:lpstr>Comic Sans MS</vt:lpstr>
      <vt:lpstr>Garamond</vt:lpstr>
      <vt:lpstr>Georgia</vt:lpstr>
      <vt:lpstr>Impact</vt:lpstr>
      <vt:lpstr>Tahoma</vt:lpstr>
      <vt:lpstr>Times New Roman</vt:lpstr>
      <vt:lpstr>Verdana</vt:lpstr>
      <vt:lpstr>Wingdings 2</vt:lpstr>
      <vt:lpstr>gaussian_reflection_математика</vt:lpstr>
      <vt:lpstr>Формула</vt:lpstr>
      <vt:lpstr>КВАДРАТНІ   КОРЕНІ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Встановити   відповідність</vt:lpstr>
      <vt:lpstr>Встановити відповідність</vt:lpstr>
      <vt:lpstr>В З А Є М О П Е Р Е В І Р К А</vt:lpstr>
      <vt:lpstr>ЗУПИНКА   МІСТ    ВЛАСТИВОСТЕЙ</vt:lpstr>
      <vt:lpstr>Презентация PowerPoint</vt:lpstr>
      <vt:lpstr>Презентация PowerPoint</vt:lpstr>
      <vt:lpstr>ЗУПИНКА   МІСТО    ВСЕЗНАЙОК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    кореня   від   Рене   Декарта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хімії:</vt:lpstr>
      <vt:lpstr>У суспільстві:</vt:lpstr>
      <vt:lpstr>У  лінгвістиці:</vt:lpstr>
      <vt:lpstr>У біології:</vt:lpstr>
      <vt:lpstr>Презентация PowerPoint</vt:lpstr>
      <vt:lpstr>Презентация PowerPoint</vt:lpstr>
      <vt:lpstr>Презентация PowerPoint</vt:lpstr>
      <vt:lpstr>Презентация PowerPoint</vt:lpstr>
      <vt:lpstr>Арифметичний квадратний корінь</vt:lpstr>
      <vt:lpstr> Вправа    «Незакінчене   речення»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КВАДРАТНІ   КОРЕНІ</dc:title>
  <dc:creator>Галелюка Любов</dc:creator>
  <cp:lastModifiedBy>MS Office 2013</cp:lastModifiedBy>
  <cp:revision>107</cp:revision>
  <dcterms:created xsi:type="dcterms:W3CDTF">2015-02-03T12:55:47Z</dcterms:created>
  <dcterms:modified xsi:type="dcterms:W3CDTF">2017-10-19T12:20:14Z</dcterms:modified>
</cp:coreProperties>
</file>