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8" r:id="rId6"/>
    <p:sldId id="262" r:id="rId7"/>
    <p:sldId id="270" r:id="rId8"/>
    <p:sldId id="271" r:id="rId9"/>
    <p:sldId id="263" r:id="rId10"/>
    <p:sldId id="272" r:id="rId11"/>
    <p:sldId id="264" r:id="rId12"/>
    <p:sldId id="265" r:id="rId13"/>
    <p:sldId id="266" r:id="rId14"/>
    <p:sldId id="273" r:id="rId15"/>
    <p:sldId id="274" r:id="rId16"/>
    <p:sldId id="275" r:id="rId17"/>
    <p:sldId id="267"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A5"/>
    <a:srgbClr val="0099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3" autoAdjust="0"/>
    <p:restoredTop sz="94660"/>
  </p:normalViewPr>
  <p:slideViewPr>
    <p:cSldViewPr>
      <p:cViewPr>
        <p:scale>
          <a:sx n="93" d="100"/>
          <a:sy n="93" d="100"/>
        </p:scale>
        <p:origin x="-408"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3B9B967-F2C2-42E9-8B04-020E59266C43}" type="datetimeFigureOut">
              <a:rPr lang="ru-RU"/>
              <a:pPr>
                <a:defRPr/>
              </a:pPr>
              <a:t>02.11.2010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8554FD-35C3-45CD-9641-2AB86D9F370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F97A2F2-F11A-4D35-B40F-D171FED1BDC2}" type="datetimeFigureOut">
              <a:rPr lang="ru-RU"/>
              <a:pPr>
                <a:defRPr/>
              </a:pPr>
              <a:t>02.11.2010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75E153-D0FB-4521-BB24-497CDDAC036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02191AD-91E9-4C09-BB2F-C2AE9D80BF8B}" type="datetimeFigureOut">
              <a:rPr lang="ru-RU"/>
              <a:pPr>
                <a:defRPr/>
              </a:pPr>
              <a:t>02.11.2010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7ACEFD-B56F-4857-88A6-98672D34DF9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7D19315-7704-4B12-B599-792F39F727BB}" type="datetimeFigureOut">
              <a:rPr lang="ru-RU"/>
              <a:pPr>
                <a:defRPr/>
              </a:pPr>
              <a:t>02.11.2010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AC00BD0-7042-42CC-AAB2-9B65C763176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FE77577-2FB4-4D9B-BB5E-6E1818925D88}" type="datetimeFigureOut">
              <a:rPr lang="ru-RU"/>
              <a:pPr>
                <a:defRPr/>
              </a:pPr>
              <a:t>02.11.2010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9D1C96-145D-44E0-8922-E9546ECBB3A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D99B801-FCE6-46D5-8665-CAA5B9C3726F}" type="datetimeFigureOut">
              <a:rPr lang="ru-RU"/>
              <a:pPr>
                <a:defRPr/>
              </a:pPr>
              <a:t>02.11.2010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7C696A1-8B0E-4EBE-A5C3-DBCD1F5D692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095E8DF-6420-4689-A9F2-9F72F3225D97}" type="datetimeFigureOut">
              <a:rPr lang="ru-RU"/>
              <a:pPr>
                <a:defRPr/>
              </a:pPr>
              <a:t>02.11.2010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BFD00B9-32B8-43D7-A937-FF2CEAE0FA6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E842770-4326-4F25-B35D-3322C565017A}" type="datetimeFigureOut">
              <a:rPr lang="ru-RU"/>
              <a:pPr>
                <a:defRPr/>
              </a:pPr>
              <a:t>02.11.2010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1C37050-2C9F-4514-BFB2-C202BC3E116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D80C49E-2787-44DC-A32A-79052579A31F}" type="datetimeFigureOut">
              <a:rPr lang="ru-RU"/>
              <a:pPr>
                <a:defRPr/>
              </a:pPr>
              <a:t>02.11.2010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1B60E0A-203A-4E61-A4D8-AB5CEC2A6BB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F9F7AAB-3666-4D2B-9C39-DBE8705D2908}" type="datetimeFigureOut">
              <a:rPr lang="ru-RU"/>
              <a:pPr>
                <a:defRPr/>
              </a:pPr>
              <a:t>02.11.2010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13E69D5-F39D-4444-8C55-6BF36D0813F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966CF5F-4BB3-4B4A-9DFE-A816723D4BD3}" type="datetimeFigureOut">
              <a:rPr lang="ru-RU"/>
              <a:pPr>
                <a:defRPr/>
              </a:pPr>
              <a:t>02.11.2010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BAF4AF-14C1-4B9D-B161-14F91E11CDF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2000" r="-32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51CEF86-20B5-4D77-8FD3-077A434DC4D1}" type="datetimeFigureOut">
              <a:rPr lang="ru-RU"/>
              <a:pPr>
                <a:defRPr/>
              </a:pPr>
              <a:t>02.11.2010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5865587-1AAD-4CD1-B7AF-B4889CA0EE5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44" y="1138466"/>
            <a:ext cx="8501122" cy="861774"/>
          </a:xfrm>
          <a:prstGeom prst="rect">
            <a:avLst/>
          </a:prstGeom>
          <a:noFill/>
          <a:ln>
            <a:noFill/>
          </a:ln>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ru-RU" sz="5000" b="1" i="1" dirty="0">
                <a:ln>
                  <a:solidFill>
                    <a:srgbClr val="C00000"/>
                  </a:solidFill>
                </a:ln>
                <a:solidFill>
                  <a:srgbClr val="CC00A5"/>
                </a:solidFill>
                <a:latin typeface="Georgia" pitchFamily="18" charset="0"/>
              </a:rPr>
              <a:t>БЕЗПЕЧНЕ ДОВКІЛЛЯ</a:t>
            </a:r>
            <a:r>
              <a:rPr lang="ru-RU" sz="5000" b="1" i="1" dirty="0">
                <a:ln/>
                <a:solidFill>
                  <a:srgbClr val="CC00A5"/>
                </a:solidFill>
                <a:latin typeface="Georgia" pitchFamily="18" charset="0"/>
              </a:rPr>
              <a:t>:</a:t>
            </a:r>
          </a:p>
        </p:txBody>
      </p:sp>
      <p:sp>
        <p:nvSpPr>
          <p:cNvPr id="7" name="Прямоугольник 6"/>
          <p:cNvSpPr/>
          <p:nvPr/>
        </p:nvSpPr>
        <p:spPr>
          <a:xfrm>
            <a:off x="785786" y="2357430"/>
            <a:ext cx="7298025" cy="78483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ru-RU" sz="4500" b="1" i="1" dirty="0">
                <a:ln>
                  <a:solidFill>
                    <a:schemeClr val="accent1"/>
                  </a:solidFill>
                </a:ln>
                <a:solidFill>
                  <a:srgbClr val="FF0066"/>
                </a:solidFill>
                <a:latin typeface="Georgia" pitchFamily="18" charset="0"/>
              </a:rPr>
              <a:t>ДОРОГА ДО ШКОЛИ</a:t>
            </a:r>
          </a:p>
        </p:txBody>
      </p:sp>
      <p:pic>
        <p:nvPicPr>
          <p:cNvPr id="2053" name="Picture 4" descr="D:\картинки\детские картинки-блестяшки анимашки\Клипарт7\post-53826-1219518941.png"/>
          <p:cNvPicPr>
            <a:picLocks noChangeAspect="1" noChangeArrowheads="1"/>
          </p:cNvPicPr>
          <p:nvPr/>
        </p:nvPicPr>
        <p:blipFill>
          <a:blip r:embed="rId2"/>
          <a:srcRect/>
          <a:stretch>
            <a:fillRect/>
          </a:stretch>
        </p:blipFill>
        <p:spPr bwMode="auto">
          <a:xfrm>
            <a:off x="5857875" y="3429000"/>
            <a:ext cx="1827213" cy="2714625"/>
          </a:xfrm>
          <a:prstGeom prst="rect">
            <a:avLst/>
          </a:prstGeom>
          <a:noFill/>
          <a:ln w="9525">
            <a:noFill/>
            <a:miter lim="800000"/>
            <a:headEnd/>
            <a:tailEnd/>
          </a:ln>
        </p:spPr>
      </p:pic>
      <p:pic>
        <p:nvPicPr>
          <p:cNvPr id="2054" name="Picture 3" descr="D:\картинки\детские картинки-блестяшки анимашки\Клипарт7\post-53826-1219245124.png"/>
          <p:cNvPicPr>
            <a:picLocks noChangeAspect="1" noChangeArrowheads="1"/>
          </p:cNvPicPr>
          <p:nvPr/>
        </p:nvPicPr>
        <p:blipFill>
          <a:blip r:embed="rId3"/>
          <a:srcRect/>
          <a:stretch>
            <a:fillRect/>
          </a:stretch>
        </p:blipFill>
        <p:spPr bwMode="auto">
          <a:xfrm>
            <a:off x="4214813" y="4184650"/>
            <a:ext cx="1574800" cy="2673350"/>
          </a:xfrm>
          <a:prstGeom prst="rect">
            <a:avLst/>
          </a:prstGeom>
          <a:noFill/>
          <a:ln w="9525">
            <a:noFill/>
            <a:miter lim="800000"/>
            <a:headEnd/>
            <a:tailEnd/>
          </a:ln>
        </p:spPr>
      </p:pic>
      <p:pic>
        <p:nvPicPr>
          <p:cNvPr id="2055" name="Picture 7" descr="L:\малюнки\247697-7bdf2d0d6c99ab43.png"/>
          <p:cNvPicPr>
            <a:picLocks noChangeAspect="1" noChangeArrowheads="1"/>
          </p:cNvPicPr>
          <p:nvPr/>
        </p:nvPicPr>
        <p:blipFill>
          <a:blip r:embed="rId4">
            <a:lum bright="-20000" contrast="10000"/>
          </a:blip>
          <a:srcRect/>
          <a:stretch>
            <a:fillRect/>
          </a:stretch>
        </p:blipFill>
        <p:spPr bwMode="auto">
          <a:xfrm>
            <a:off x="571472" y="3500438"/>
            <a:ext cx="1764105" cy="25003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600" decel="100000"/>
                                        <p:tgtEl>
                                          <p:spTgt spid="6"/>
                                        </p:tgtEl>
                                      </p:cBhvr>
                                    </p:animEffect>
                                    <p:anim calcmode="lin" valueType="num">
                                      <p:cBhvr>
                                        <p:cTn id="8" dur="1600" decel="100000" fill="hold"/>
                                        <p:tgtEl>
                                          <p:spTgt spid="6"/>
                                        </p:tgtEl>
                                        <p:attrNameLst>
                                          <p:attrName>style.rotation</p:attrName>
                                        </p:attrNameLst>
                                      </p:cBhvr>
                                      <p:tavLst>
                                        <p:tav tm="0">
                                          <p:val>
                                            <p:fltVal val="-90"/>
                                          </p:val>
                                        </p:tav>
                                        <p:tav tm="100000">
                                          <p:val>
                                            <p:fltVal val="0"/>
                                          </p:val>
                                        </p:tav>
                                      </p:tavLst>
                                    </p:anim>
                                    <p:anim calcmode="lin" valueType="num">
                                      <p:cBhvr>
                                        <p:cTn id="9" dur="1600" decel="100000" fill="hold"/>
                                        <p:tgtEl>
                                          <p:spTgt spid="6"/>
                                        </p:tgtEl>
                                        <p:attrNameLst>
                                          <p:attrName>ppt_x</p:attrName>
                                        </p:attrNameLst>
                                      </p:cBhvr>
                                      <p:tavLst>
                                        <p:tav tm="0">
                                          <p:val>
                                            <p:strVal val="#ppt_x+0.4"/>
                                          </p:val>
                                        </p:tav>
                                        <p:tav tm="100000">
                                          <p:val>
                                            <p:strVal val="#ppt_x-0.05"/>
                                          </p:val>
                                        </p:tav>
                                      </p:tavLst>
                                    </p:anim>
                                    <p:anim calcmode="lin" valueType="num">
                                      <p:cBhvr>
                                        <p:cTn id="10" dur="1600" decel="100000" fill="hold"/>
                                        <p:tgtEl>
                                          <p:spTgt spid="6"/>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600" decel="100000"/>
                                        <p:tgtEl>
                                          <p:spTgt spid="7"/>
                                        </p:tgtEl>
                                      </p:cBhvr>
                                    </p:animEffect>
                                    <p:anim calcmode="lin" valueType="num">
                                      <p:cBhvr>
                                        <p:cTn id="17" dur="1600" decel="100000" fill="hold"/>
                                        <p:tgtEl>
                                          <p:spTgt spid="7"/>
                                        </p:tgtEl>
                                        <p:attrNameLst>
                                          <p:attrName>style.rotation</p:attrName>
                                        </p:attrNameLst>
                                      </p:cBhvr>
                                      <p:tavLst>
                                        <p:tav tm="0">
                                          <p:val>
                                            <p:fltVal val="-90"/>
                                          </p:val>
                                        </p:tav>
                                        <p:tav tm="100000">
                                          <p:val>
                                            <p:fltVal val="0"/>
                                          </p:val>
                                        </p:tav>
                                      </p:tavLst>
                                    </p:anim>
                                    <p:anim calcmode="lin" valueType="num">
                                      <p:cBhvr>
                                        <p:cTn id="18" dur="1600" decel="100000" fill="hold"/>
                                        <p:tgtEl>
                                          <p:spTgt spid="7"/>
                                        </p:tgtEl>
                                        <p:attrNameLst>
                                          <p:attrName>ppt_x</p:attrName>
                                        </p:attrNameLst>
                                      </p:cBhvr>
                                      <p:tavLst>
                                        <p:tav tm="0">
                                          <p:val>
                                            <p:strVal val="#ppt_x+0.4"/>
                                          </p:val>
                                        </p:tav>
                                        <p:tav tm="100000">
                                          <p:val>
                                            <p:strVal val="#ppt_x-0.05"/>
                                          </p:val>
                                        </p:tav>
                                      </p:tavLst>
                                    </p:anim>
                                    <p:anim calcmode="lin" valueType="num">
                                      <p:cBhvr>
                                        <p:cTn id="19" dur="1600" decel="100000" fill="hold"/>
                                        <p:tgtEl>
                                          <p:spTgt spid="7"/>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childTnLst>
                          </p:cTn>
                        </p:par>
                        <p:par>
                          <p:cTn id="22" fill="hold">
                            <p:stCondLst>
                              <p:cond delay="4000"/>
                            </p:stCondLst>
                            <p:childTnLst>
                              <p:par>
                                <p:cTn id="23" presetID="29" presetClass="entr" presetSubtype="0" fill="hold" nodeType="after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p:cTn id="25" dur="1000" fill="hold"/>
                                        <p:tgtEl>
                                          <p:spTgt spid="2055"/>
                                        </p:tgtEl>
                                        <p:attrNameLst>
                                          <p:attrName>ppt_x</p:attrName>
                                        </p:attrNameLst>
                                      </p:cBhvr>
                                      <p:tavLst>
                                        <p:tav tm="0">
                                          <p:val>
                                            <p:strVal val="#ppt_x-.2"/>
                                          </p:val>
                                        </p:tav>
                                        <p:tav tm="100000">
                                          <p:val>
                                            <p:strVal val="#ppt_x"/>
                                          </p:val>
                                        </p:tav>
                                      </p:tavLst>
                                    </p:anim>
                                    <p:anim calcmode="lin" valueType="num">
                                      <p:cBhvr>
                                        <p:cTn id="26" dur="1000" fill="hold"/>
                                        <p:tgtEl>
                                          <p:spTgt spid="205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055"/>
                                        </p:tgtEl>
                                      </p:cBhvr>
                                    </p:animEffect>
                                  </p:childTnLst>
                                </p:cTn>
                              </p:par>
                            </p:childTnLst>
                          </p:cTn>
                        </p:par>
                        <p:par>
                          <p:cTn id="28" fill="hold">
                            <p:stCondLst>
                              <p:cond delay="5000"/>
                            </p:stCondLst>
                            <p:childTnLst>
                              <p:par>
                                <p:cTn id="29" presetID="37" presetClass="entr" presetSubtype="0" fill="hold" nodeType="after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2000"/>
                                        <p:tgtEl>
                                          <p:spTgt spid="2054"/>
                                        </p:tgtEl>
                                      </p:cBhvr>
                                    </p:animEffect>
                                    <p:anim calcmode="lin" valueType="num">
                                      <p:cBhvr>
                                        <p:cTn id="32" dur="2000" fill="hold"/>
                                        <p:tgtEl>
                                          <p:spTgt spid="2054"/>
                                        </p:tgtEl>
                                        <p:attrNameLst>
                                          <p:attrName>ppt_x</p:attrName>
                                        </p:attrNameLst>
                                      </p:cBhvr>
                                      <p:tavLst>
                                        <p:tav tm="0">
                                          <p:val>
                                            <p:strVal val="#ppt_x"/>
                                          </p:val>
                                        </p:tav>
                                        <p:tav tm="100000">
                                          <p:val>
                                            <p:strVal val="#ppt_x"/>
                                          </p:val>
                                        </p:tav>
                                      </p:tavLst>
                                    </p:anim>
                                    <p:anim calcmode="lin" valueType="num">
                                      <p:cBhvr>
                                        <p:cTn id="33" dur="1800" decel="100000" fill="hold"/>
                                        <p:tgtEl>
                                          <p:spTgt spid="2054"/>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054"/>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053"/>
                                        </p:tgtEl>
                                        <p:attrNameLst>
                                          <p:attrName>style.visibility</p:attrName>
                                        </p:attrNameLst>
                                      </p:cBhvr>
                                      <p:to>
                                        <p:strVal val="visible"/>
                                      </p:to>
                                    </p:set>
                                    <p:animEffect transition="in" filter="fade">
                                      <p:cBhvr>
                                        <p:cTn id="37" dur="2000"/>
                                        <p:tgtEl>
                                          <p:spTgt spid="2053"/>
                                        </p:tgtEl>
                                      </p:cBhvr>
                                    </p:animEffect>
                                    <p:anim calcmode="lin" valueType="num">
                                      <p:cBhvr>
                                        <p:cTn id="38" dur="2000" fill="hold"/>
                                        <p:tgtEl>
                                          <p:spTgt spid="2053"/>
                                        </p:tgtEl>
                                        <p:attrNameLst>
                                          <p:attrName>ppt_x</p:attrName>
                                        </p:attrNameLst>
                                      </p:cBhvr>
                                      <p:tavLst>
                                        <p:tav tm="0">
                                          <p:val>
                                            <p:strVal val="#ppt_x"/>
                                          </p:val>
                                        </p:tav>
                                        <p:tav tm="100000">
                                          <p:val>
                                            <p:strVal val="#ppt_x"/>
                                          </p:val>
                                        </p:tav>
                                      </p:tavLst>
                                    </p:anim>
                                    <p:anim calcmode="lin" valueType="num">
                                      <p:cBhvr>
                                        <p:cTn id="39" dur="1800" decel="100000" fill="hold"/>
                                        <p:tgtEl>
                                          <p:spTgt spid="2053"/>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20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ТАНЯ\РОБОТА\ОБЖ\ОБЖ __\малюнки\правила дорож. руху\30012.jpg"/>
          <p:cNvPicPr>
            <a:picLocks noGrp="1" noChangeAspect="1" noChangeArrowheads="1"/>
          </p:cNvPicPr>
          <p:nvPr>
            <p:ph idx="1"/>
          </p:nvPr>
        </p:nvPicPr>
        <p:blipFill>
          <a:blip r:embed="rId2" cstate="print">
            <a:lum bright="-10000" contrast="10000"/>
          </a:blip>
          <a:srcRect l="5635" t="561" r="4207"/>
          <a:stretch>
            <a:fillRect/>
          </a:stretch>
        </p:blipFill>
        <p:spPr>
          <a:xfrm rot="5400000">
            <a:off x="6236619" y="-450197"/>
            <a:ext cx="1814298" cy="3571900"/>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628" name="Picture 4" descr="D:\ТАНЯ\РОБОТА\ОБЖ\ОБЖ __\малюнки\правила дорож. руху\30011.jpg"/>
          <p:cNvPicPr>
            <a:picLocks noChangeAspect="1" noChangeArrowheads="1"/>
          </p:cNvPicPr>
          <p:nvPr/>
        </p:nvPicPr>
        <p:blipFill>
          <a:blip r:embed="rId3" cstate="print">
            <a:lum bright="-10000" contrast="10000"/>
          </a:blip>
          <a:srcRect l="4545" t="-114" r="2862"/>
          <a:stretch>
            <a:fillRect/>
          </a:stretch>
        </p:blipFill>
        <p:spPr bwMode="auto">
          <a:xfrm rot="5400000">
            <a:off x="6250922" y="1464326"/>
            <a:ext cx="1857129" cy="3643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Прямоугольник 6"/>
          <p:cNvSpPr>
            <a:spLocks noChangeArrowheads="1"/>
          </p:cNvSpPr>
          <p:nvPr/>
        </p:nvSpPr>
        <p:spPr bwMode="auto">
          <a:xfrm>
            <a:off x="500063" y="785813"/>
            <a:ext cx="7143750" cy="6248400"/>
          </a:xfrm>
          <a:prstGeom prst="rect">
            <a:avLst/>
          </a:prstGeom>
          <a:noFill/>
          <a:ln w="9525">
            <a:noFill/>
            <a:miter lim="800000"/>
            <a:headEnd/>
            <a:tailEnd/>
          </a:ln>
        </p:spPr>
        <p:txBody>
          <a:bodyPr>
            <a:spAutoFit/>
          </a:bodyPr>
          <a:lstStyle/>
          <a:p>
            <a:r>
              <a:rPr lang="uk-UA" sz="2800">
                <a:latin typeface="Times New Roman" pitchFamily="18" charset="0"/>
                <a:cs typeface="Times New Roman" pitchFamily="18" charset="0"/>
              </a:rPr>
              <a:t>Будь уважним і обережним, </a:t>
            </a:r>
          </a:p>
          <a:p>
            <a:r>
              <a:rPr lang="uk-UA" sz="2800">
                <a:latin typeface="Times New Roman" pitchFamily="18" charset="0"/>
                <a:cs typeface="Times New Roman" pitchFamily="18" charset="0"/>
              </a:rPr>
              <a:t>коли дорога мокра, </a:t>
            </a:r>
          </a:p>
          <a:p>
            <a:r>
              <a:rPr lang="uk-UA" sz="2800">
                <a:latin typeface="Times New Roman" pitchFamily="18" charset="0"/>
                <a:cs typeface="Times New Roman" pitchFamily="18" charset="0"/>
              </a:rPr>
              <a:t>слизька. На такій дорозі </a:t>
            </a:r>
          </a:p>
          <a:p>
            <a:r>
              <a:rPr lang="uk-UA" sz="2800">
                <a:latin typeface="Times New Roman" pitchFamily="18" charset="0"/>
                <a:cs typeface="Times New Roman" pitchFamily="18" charset="0"/>
              </a:rPr>
              <a:t>зупинити машину</a:t>
            </a:r>
          </a:p>
          <a:p>
            <a:r>
              <a:rPr lang="uk-UA" sz="2800">
                <a:latin typeface="Times New Roman" pitchFamily="18" charset="0"/>
                <a:cs typeface="Times New Roman" pitchFamily="18" charset="0"/>
              </a:rPr>
              <a:t> миттєво  не можна.</a:t>
            </a:r>
          </a:p>
          <a:p>
            <a:endParaRPr lang="uk-UA" sz="2800">
              <a:latin typeface="Times New Roman" pitchFamily="18" charset="0"/>
              <a:cs typeface="Times New Roman" pitchFamily="18" charset="0"/>
            </a:endParaRPr>
          </a:p>
          <a:p>
            <a:r>
              <a:rPr lang="uk-UA" sz="2800">
                <a:latin typeface="Times New Roman" pitchFamily="18" charset="0"/>
                <a:cs typeface="Times New Roman" pitchFamily="18" charset="0"/>
              </a:rPr>
              <a:t>Якщо на перехресті </a:t>
            </a:r>
          </a:p>
          <a:p>
            <a:r>
              <a:rPr lang="uk-UA" sz="2800">
                <a:latin typeface="Times New Roman" pitchFamily="18" charset="0"/>
                <a:cs typeface="Times New Roman" pitchFamily="18" charset="0"/>
              </a:rPr>
              <a:t>працюють і світлофор і </a:t>
            </a:r>
          </a:p>
          <a:p>
            <a:r>
              <a:rPr lang="uk-UA" sz="2800">
                <a:latin typeface="Times New Roman" pitchFamily="18" charset="0"/>
                <a:cs typeface="Times New Roman" pitchFamily="18" charset="0"/>
              </a:rPr>
              <a:t>регулювальник, пам’ятай, </a:t>
            </a:r>
          </a:p>
          <a:p>
            <a:r>
              <a:rPr lang="uk-UA" sz="2800">
                <a:latin typeface="Times New Roman" pitchFamily="18" charset="0"/>
                <a:cs typeface="Times New Roman" pitchFamily="18" charset="0"/>
              </a:rPr>
              <a:t>що сигнали регулювальника</a:t>
            </a:r>
          </a:p>
          <a:p>
            <a:r>
              <a:rPr lang="uk-UA" sz="2800">
                <a:latin typeface="Times New Roman" pitchFamily="18" charset="0"/>
                <a:cs typeface="Times New Roman" pitchFamily="18" charset="0"/>
              </a:rPr>
              <a:t> головні. Їх виконують усі </a:t>
            </a:r>
          </a:p>
          <a:p>
            <a:r>
              <a:rPr lang="uk-UA" sz="2800">
                <a:latin typeface="Times New Roman" pitchFamily="18" charset="0"/>
                <a:cs typeface="Times New Roman" pitchFamily="18" charset="0"/>
              </a:rPr>
              <a:t>учасники руху: і пішоходи, і </a:t>
            </a:r>
          </a:p>
          <a:p>
            <a:r>
              <a:rPr lang="uk-UA" sz="2800">
                <a:latin typeface="Times New Roman" pitchFamily="18" charset="0"/>
                <a:cs typeface="Times New Roman" pitchFamily="18" charset="0"/>
              </a:rPr>
              <a:t>воді</a:t>
            </a:r>
            <a:r>
              <a:rPr lang="uk-UA" sz="3200">
                <a:latin typeface="Times New Roman" pitchFamily="18" charset="0"/>
                <a:cs typeface="Times New Roman" pitchFamily="18" charset="0"/>
              </a:rPr>
              <a:t>ї.</a:t>
            </a:r>
          </a:p>
          <a:p>
            <a:endParaRPr lang="ru-RU" sz="3200">
              <a:latin typeface="Times New Roman" pitchFamily="18" charset="0"/>
              <a:cs typeface="Times New Roman" pitchFamily="18" charset="0"/>
            </a:endParaRPr>
          </a:p>
        </p:txBody>
      </p:sp>
      <p:pic>
        <p:nvPicPr>
          <p:cNvPr id="26630" name="Picture 6"/>
          <p:cNvPicPr>
            <a:picLocks noChangeAspect="1" noChangeArrowheads="1"/>
          </p:cNvPicPr>
          <p:nvPr/>
        </p:nvPicPr>
        <p:blipFill>
          <a:blip r:embed="rId4">
            <a:lum bright="-20000" contrast="20000"/>
          </a:blip>
          <a:srcRect/>
          <a:stretch>
            <a:fillRect/>
          </a:stretch>
        </p:blipFill>
        <p:spPr bwMode="auto">
          <a:xfrm>
            <a:off x="5500694" y="5000636"/>
            <a:ext cx="3323702" cy="15779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26626"/>
                                        </p:tgtEl>
                                        <p:attrNameLst>
                                          <p:attrName>style.visibility</p:attrName>
                                        </p:attrNameLst>
                                      </p:cBhvr>
                                      <p:to>
                                        <p:strVal val="visible"/>
                                      </p:to>
                                    </p:set>
                                    <p:animEffect transition="in" filter="fade">
                                      <p:cBhvr>
                                        <p:cTn id="14" dur="800" decel="100000"/>
                                        <p:tgtEl>
                                          <p:spTgt spid="26626"/>
                                        </p:tgtEl>
                                      </p:cBhvr>
                                    </p:animEffect>
                                    <p:anim calcmode="lin" valueType="num">
                                      <p:cBhvr>
                                        <p:cTn id="15" dur="800" decel="100000" fill="hold"/>
                                        <p:tgtEl>
                                          <p:spTgt spid="26626"/>
                                        </p:tgtEl>
                                        <p:attrNameLst>
                                          <p:attrName>style.rotation</p:attrName>
                                        </p:attrNameLst>
                                      </p:cBhvr>
                                      <p:tavLst>
                                        <p:tav tm="0">
                                          <p:val>
                                            <p:fltVal val="-90"/>
                                          </p:val>
                                        </p:tav>
                                        <p:tav tm="100000">
                                          <p:val>
                                            <p:fltVal val="0"/>
                                          </p:val>
                                        </p:tav>
                                      </p:tavLst>
                                    </p:anim>
                                    <p:anim calcmode="lin" valueType="num">
                                      <p:cBhvr>
                                        <p:cTn id="16" dur="800" decel="100000" fill="hold"/>
                                        <p:tgtEl>
                                          <p:spTgt spid="26626"/>
                                        </p:tgtEl>
                                        <p:attrNameLst>
                                          <p:attrName>ppt_x</p:attrName>
                                        </p:attrNameLst>
                                      </p:cBhvr>
                                      <p:tavLst>
                                        <p:tav tm="0">
                                          <p:val>
                                            <p:strVal val="#ppt_x+0.4"/>
                                          </p:val>
                                        </p:tav>
                                        <p:tav tm="100000">
                                          <p:val>
                                            <p:strVal val="#ppt_x-0.05"/>
                                          </p:val>
                                        </p:tav>
                                      </p:tavLst>
                                    </p:anim>
                                    <p:anim calcmode="lin" valueType="num">
                                      <p:cBhvr>
                                        <p:cTn id="17" dur="800" decel="100000" fill="hold"/>
                                        <p:tgtEl>
                                          <p:spTgt spid="2662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662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6626"/>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nodeType="afterEffect">
                                  <p:stCondLst>
                                    <p:cond delay="0"/>
                                  </p:stCondLst>
                                  <p:childTnLst>
                                    <p:set>
                                      <p:cBhvr>
                                        <p:cTn id="22" dur="1" fill="hold">
                                          <p:stCondLst>
                                            <p:cond delay="0"/>
                                          </p:stCondLst>
                                        </p:cTn>
                                        <p:tgtEl>
                                          <p:spTgt spid="26628"/>
                                        </p:tgtEl>
                                        <p:attrNameLst>
                                          <p:attrName>style.visibility</p:attrName>
                                        </p:attrNameLst>
                                      </p:cBhvr>
                                      <p:to>
                                        <p:strVal val="visible"/>
                                      </p:to>
                                    </p:set>
                                    <p:animEffect transition="in" filter="fade">
                                      <p:cBhvr>
                                        <p:cTn id="23" dur="800" decel="100000"/>
                                        <p:tgtEl>
                                          <p:spTgt spid="26628"/>
                                        </p:tgtEl>
                                      </p:cBhvr>
                                    </p:animEffect>
                                    <p:anim calcmode="lin" valueType="num">
                                      <p:cBhvr>
                                        <p:cTn id="24" dur="800" decel="100000" fill="hold"/>
                                        <p:tgtEl>
                                          <p:spTgt spid="26628"/>
                                        </p:tgtEl>
                                        <p:attrNameLst>
                                          <p:attrName>style.rotation</p:attrName>
                                        </p:attrNameLst>
                                      </p:cBhvr>
                                      <p:tavLst>
                                        <p:tav tm="0">
                                          <p:val>
                                            <p:fltVal val="-90"/>
                                          </p:val>
                                        </p:tav>
                                        <p:tav tm="100000">
                                          <p:val>
                                            <p:fltVal val="0"/>
                                          </p:val>
                                        </p:tav>
                                      </p:tavLst>
                                    </p:anim>
                                    <p:anim calcmode="lin" valueType="num">
                                      <p:cBhvr>
                                        <p:cTn id="25" dur="800" decel="100000" fill="hold"/>
                                        <p:tgtEl>
                                          <p:spTgt spid="26628"/>
                                        </p:tgtEl>
                                        <p:attrNameLst>
                                          <p:attrName>ppt_x</p:attrName>
                                        </p:attrNameLst>
                                      </p:cBhvr>
                                      <p:tavLst>
                                        <p:tav tm="0">
                                          <p:val>
                                            <p:strVal val="#ppt_x+0.4"/>
                                          </p:val>
                                        </p:tav>
                                        <p:tav tm="100000">
                                          <p:val>
                                            <p:strVal val="#ppt_x-0.05"/>
                                          </p:val>
                                        </p:tav>
                                      </p:tavLst>
                                    </p:anim>
                                    <p:anim calcmode="lin" valueType="num">
                                      <p:cBhvr>
                                        <p:cTn id="26" dur="800" decel="100000" fill="hold"/>
                                        <p:tgtEl>
                                          <p:spTgt spid="2662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662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6628"/>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nodeType="afterEffect">
                                  <p:stCondLst>
                                    <p:cond delay="0"/>
                                  </p:stCondLst>
                                  <p:childTnLst>
                                    <p:set>
                                      <p:cBhvr>
                                        <p:cTn id="31" dur="1" fill="hold">
                                          <p:stCondLst>
                                            <p:cond delay="0"/>
                                          </p:stCondLst>
                                        </p:cTn>
                                        <p:tgtEl>
                                          <p:spTgt spid="26630"/>
                                        </p:tgtEl>
                                        <p:attrNameLst>
                                          <p:attrName>style.visibility</p:attrName>
                                        </p:attrNameLst>
                                      </p:cBhvr>
                                      <p:to>
                                        <p:strVal val="visible"/>
                                      </p:to>
                                    </p:set>
                                    <p:animEffect transition="in" filter="fade">
                                      <p:cBhvr>
                                        <p:cTn id="32" dur="800" decel="100000"/>
                                        <p:tgtEl>
                                          <p:spTgt spid="26630"/>
                                        </p:tgtEl>
                                      </p:cBhvr>
                                    </p:animEffect>
                                    <p:anim calcmode="lin" valueType="num">
                                      <p:cBhvr>
                                        <p:cTn id="33" dur="800" decel="100000" fill="hold"/>
                                        <p:tgtEl>
                                          <p:spTgt spid="26630"/>
                                        </p:tgtEl>
                                        <p:attrNameLst>
                                          <p:attrName>style.rotation</p:attrName>
                                        </p:attrNameLst>
                                      </p:cBhvr>
                                      <p:tavLst>
                                        <p:tav tm="0">
                                          <p:val>
                                            <p:fltVal val="-90"/>
                                          </p:val>
                                        </p:tav>
                                        <p:tav tm="100000">
                                          <p:val>
                                            <p:fltVal val="0"/>
                                          </p:val>
                                        </p:tav>
                                      </p:tavLst>
                                    </p:anim>
                                    <p:anim calcmode="lin" valueType="num">
                                      <p:cBhvr>
                                        <p:cTn id="34" dur="800" decel="100000" fill="hold"/>
                                        <p:tgtEl>
                                          <p:spTgt spid="26630"/>
                                        </p:tgtEl>
                                        <p:attrNameLst>
                                          <p:attrName>ppt_x</p:attrName>
                                        </p:attrNameLst>
                                      </p:cBhvr>
                                      <p:tavLst>
                                        <p:tav tm="0">
                                          <p:val>
                                            <p:strVal val="#ppt_x+0.4"/>
                                          </p:val>
                                        </p:tav>
                                        <p:tav tm="100000">
                                          <p:val>
                                            <p:strVal val="#ppt_x-0.05"/>
                                          </p:val>
                                        </p:tav>
                                      </p:tavLst>
                                    </p:anim>
                                    <p:anim calcmode="lin" valueType="num">
                                      <p:cBhvr>
                                        <p:cTn id="35" dur="800" decel="100000" fill="hold"/>
                                        <p:tgtEl>
                                          <p:spTgt spid="2663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663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66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88"/>
            <a:ext cx="8229600" cy="5572125"/>
          </a:xfrm>
        </p:spPr>
        <p:txBody>
          <a:bodyPr rtlCol="0">
            <a:normAutofit/>
          </a:bodyPr>
          <a:lstStyle/>
          <a:p>
            <a:pPr eaLnBrk="1" fontAlgn="auto" hangingPunct="1">
              <a:spcAft>
                <a:spcPts val="0"/>
              </a:spcAft>
              <a:buFont typeface="Arial" pitchFamily="34" charset="0"/>
              <a:buNone/>
              <a:defRPr/>
            </a:pPr>
            <a:r>
              <a:rPr lang="uk-UA" dirty="0" smtClean="0"/>
              <a:t>	</a:t>
            </a:r>
          </a:p>
          <a:p>
            <a:pPr eaLnBrk="1" fontAlgn="auto" hangingPunct="1">
              <a:spcAft>
                <a:spcPts val="0"/>
              </a:spcAft>
              <a:buFont typeface="Arial" pitchFamily="34" charset="0"/>
              <a:buNone/>
              <a:defRPr/>
            </a:pPr>
            <a:r>
              <a:rPr lang="uk-UA" dirty="0" smtClean="0">
                <a:latin typeface="Times New Roman" pitchFamily="18" charset="0"/>
                <a:cs typeface="Times New Roman" pitchFamily="18" charset="0"/>
              </a:rPr>
              <a:t>Дорога до школи для багатьох починається із зупинок. Їх позначають спеціальними дорожніми знаками.</a:t>
            </a:r>
          </a:p>
          <a:p>
            <a:pPr eaLnBrk="1" fontAlgn="auto" hangingPunct="1">
              <a:spcAft>
                <a:spcPts val="0"/>
              </a:spcAft>
              <a:buFont typeface="Arial" pitchFamily="34" charset="0"/>
              <a:buNone/>
              <a:defRPr/>
            </a:pPr>
            <a:endParaRPr lang="uk-UA"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uk-UA"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endParaRPr lang="uk-UA" b="1" u="sng"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r>
              <a:rPr lang="uk-UA" b="1" dirty="0" smtClean="0">
                <a:latin typeface="Times New Roman" pitchFamily="18" charset="0"/>
                <a:cs typeface="Times New Roman" pitchFamily="18" charset="0"/>
              </a:rPr>
              <a:t>Запам’ятай!</a:t>
            </a:r>
          </a:p>
          <a:p>
            <a:pPr marL="514350" indent="-514350" algn="ctr" eaLnBrk="1" fontAlgn="auto" hangingPunct="1">
              <a:spcAft>
                <a:spcPts val="0"/>
              </a:spcAft>
              <a:buFont typeface="Arial" charset="0"/>
              <a:buNone/>
              <a:defRPr/>
            </a:pPr>
            <a:r>
              <a:rPr lang="uk-UA" dirty="0" smtClean="0">
                <a:latin typeface="Times New Roman" pitchFamily="18" charset="0"/>
                <a:cs typeface="Times New Roman" pitchFamily="18" charset="0"/>
              </a:rPr>
              <a:t>Переходити дорогу на зупинці небезпечно.</a:t>
            </a:r>
          </a:p>
          <a:p>
            <a:pPr eaLnBrk="1" fontAlgn="auto" hangingPunct="1">
              <a:spcAft>
                <a:spcPts val="0"/>
              </a:spcAft>
              <a:buFont typeface="Arial" pitchFamily="34" charset="0"/>
              <a:buNone/>
              <a:defRPr/>
            </a:pPr>
            <a:endParaRPr lang="ru-RU" dirty="0"/>
          </a:p>
        </p:txBody>
      </p:sp>
      <p:sp>
        <p:nvSpPr>
          <p:cNvPr id="4" name="Прямоугольник 3"/>
          <p:cNvSpPr/>
          <p:nvPr/>
        </p:nvSpPr>
        <p:spPr>
          <a:xfrm>
            <a:off x="0" y="0"/>
            <a:ext cx="9203144" cy="1569660"/>
          </a:xfrm>
          <a:prstGeom prst="rect">
            <a:avLst/>
          </a:prstGeom>
          <a:noFill/>
          <a:effectLst>
            <a:glow rad="63500">
              <a:schemeClr val="accent1">
                <a:satMod val="175000"/>
                <a:alpha val="40000"/>
              </a:schemeClr>
            </a:glow>
          </a:effectLst>
        </p:spPr>
        <p:txBody>
          <a:bodyPr>
            <a:spAutoFit/>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pPr algn="ctr" fontAlgn="auto">
              <a:spcBef>
                <a:spcPts val="0"/>
              </a:spcBef>
              <a:spcAft>
                <a:spcPts val="0"/>
              </a:spcAft>
              <a:defRPr/>
            </a:pPr>
            <a:r>
              <a:rPr lang="uk-UA"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Зупинка – місце підвищеної небезпеки</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pic>
        <p:nvPicPr>
          <p:cNvPr id="10244" name="Рисунок 5"/>
          <p:cNvPicPr>
            <a:picLocks noChangeAspect="1" noChangeArrowheads="1"/>
          </p:cNvPicPr>
          <p:nvPr/>
        </p:nvPicPr>
        <p:blipFill>
          <a:blip r:embed="rId2">
            <a:lum bright="-20000" contrast="20000"/>
          </a:blip>
          <a:srcRect l="33530" t="33759" b="48375"/>
          <a:stretch>
            <a:fillRect/>
          </a:stretch>
        </p:blipFill>
        <p:spPr bwMode="auto">
          <a:xfrm>
            <a:off x="4643438" y="3143248"/>
            <a:ext cx="3286118" cy="11696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318" name="Picture 6" descr="L:\пдр\1215_11.jpg"/>
          <p:cNvPicPr>
            <a:picLocks noChangeAspect="1" noChangeArrowheads="1"/>
          </p:cNvPicPr>
          <p:nvPr/>
        </p:nvPicPr>
        <p:blipFill>
          <a:blip r:embed="rId3"/>
          <a:srcRect l="1852" t="13889" r="51852" b="19445"/>
          <a:stretch>
            <a:fillRect/>
          </a:stretch>
        </p:blipFill>
        <p:spPr bwMode="auto">
          <a:xfrm>
            <a:off x="1142976" y="3500438"/>
            <a:ext cx="1785950" cy="17145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9"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par>
                          <p:cTn id="17" fill="hold">
                            <p:stCondLst>
                              <p:cond delay="2000"/>
                            </p:stCondLst>
                            <p:childTnLst>
                              <p:par>
                                <p:cTn id="18" presetID="29"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1" end="1"/>
                                            </p:txEl>
                                          </p:spTgt>
                                        </p:tgtEl>
                                      </p:cBhvr>
                                    </p:animEffect>
                                  </p:childTnLst>
                                </p:cTn>
                              </p:par>
                            </p:childTnLst>
                          </p:cTn>
                        </p:par>
                        <p:par>
                          <p:cTn id="23" fill="hold">
                            <p:stCondLst>
                              <p:cond delay="3000"/>
                            </p:stCondLst>
                            <p:childTnLst>
                              <p:par>
                                <p:cTn id="24" presetID="43" presetClass="entr" presetSubtype="0" fill="hold" nodeType="afterEffect">
                                  <p:stCondLst>
                                    <p:cond delay="0"/>
                                  </p:stCondLst>
                                  <p:childTnLst>
                                    <p:set>
                                      <p:cBhvr>
                                        <p:cTn id="25" dur="1" fill="hold">
                                          <p:stCondLst>
                                            <p:cond delay="0"/>
                                          </p:stCondLst>
                                        </p:cTn>
                                        <p:tgtEl>
                                          <p:spTgt spid="10244"/>
                                        </p:tgtEl>
                                        <p:attrNameLst>
                                          <p:attrName>style.visibility</p:attrName>
                                        </p:attrNameLst>
                                      </p:cBhvr>
                                      <p:to>
                                        <p:strVal val="visible"/>
                                      </p:to>
                                    </p:set>
                                    <p:animEffect transition="in" filter="fade">
                                      <p:cBhvr>
                                        <p:cTn id="26" dur="100"/>
                                        <p:tgtEl>
                                          <p:spTgt spid="10244"/>
                                        </p:tgtEl>
                                      </p:cBhvr>
                                    </p:animEffect>
                                    <p:anim calcmode="lin" valueType="num">
                                      <p:cBhvr>
                                        <p:cTn id="27" dur="400" fill="hold"/>
                                        <p:tgtEl>
                                          <p:spTgt spid="10244"/>
                                        </p:tgtEl>
                                        <p:attrNameLst>
                                          <p:attrName>ppt_x</p:attrName>
                                        </p:attrNameLst>
                                      </p:cBhvr>
                                      <p:tavLst>
                                        <p:tav tm="0">
                                          <p:val>
                                            <p:strVal val="#ppt_x"/>
                                          </p:val>
                                        </p:tav>
                                        <p:tav tm="100000">
                                          <p:val>
                                            <p:strVal val="#ppt_x"/>
                                          </p:val>
                                        </p:tav>
                                      </p:tavLst>
                                    </p:anim>
                                    <p:anim calcmode="lin" valueType="num">
                                      <p:cBhvr>
                                        <p:cTn id="28" dur="400" fill="hold"/>
                                        <p:tgtEl>
                                          <p:spTgt spid="10244"/>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024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024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4000"/>
                            </p:stCondLst>
                            <p:childTnLst>
                              <p:par>
                                <p:cTn id="32" presetID="43" presetClass="entr" presetSubtype="0" fill="hold" nodeType="afterEffect">
                                  <p:stCondLst>
                                    <p:cond delay="0"/>
                                  </p:stCondLst>
                                  <p:childTnLst>
                                    <p:set>
                                      <p:cBhvr>
                                        <p:cTn id="33" dur="1" fill="hold">
                                          <p:stCondLst>
                                            <p:cond delay="0"/>
                                          </p:stCondLst>
                                        </p:cTn>
                                        <p:tgtEl>
                                          <p:spTgt spid="13318"/>
                                        </p:tgtEl>
                                        <p:attrNameLst>
                                          <p:attrName>style.visibility</p:attrName>
                                        </p:attrNameLst>
                                      </p:cBhvr>
                                      <p:to>
                                        <p:strVal val="visible"/>
                                      </p:to>
                                    </p:set>
                                    <p:animEffect transition="in" filter="fade">
                                      <p:cBhvr>
                                        <p:cTn id="34" dur="100"/>
                                        <p:tgtEl>
                                          <p:spTgt spid="13318"/>
                                        </p:tgtEl>
                                      </p:cBhvr>
                                    </p:animEffect>
                                    <p:anim calcmode="lin" valueType="num">
                                      <p:cBhvr>
                                        <p:cTn id="35" dur="400" fill="hold"/>
                                        <p:tgtEl>
                                          <p:spTgt spid="13318"/>
                                        </p:tgtEl>
                                        <p:attrNameLst>
                                          <p:attrName>ppt_x</p:attrName>
                                        </p:attrNameLst>
                                      </p:cBhvr>
                                      <p:tavLst>
                                        <p:tav tm="0">
                                          <p:val>
                                            <p:strVal val="#ppt_x"/>
                                          </p:val>
                                        </p:tav>
                                        <p:tav tm="100000">
                                          <p:val>
                                            <p:strVal val="#ppt_x"/>
                                          </p:val>
                                        </p:tav>
                                      </p:tavLst>
                                    </p:anim>
                                    <p:anim calcmode="lin" valueType="num">
                                      <p:cBhvr>
                                        <p:cTn id="36" dur="400" fill="hold"/>
                                        <p:tgtEl>
                                          <p:spTgt spid="1331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33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33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9" fill="hold">
                            <p:stCondLst>
                              <p:cond delay="5000"/>
                            </p:stCondLst>
                            <p:childTnLst>
                              <p:par>
                                <p:cTn id="40" presetID="29"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par>
                          <p:cTn id="45" fill="hold">
                            <p:stCondLst>
                              <p:cond delay="6000"/>
                            </p:stCondLst>
                            <p:childTnLst>
                              <p:par>
                                <p:cTn id="46" presetID="29" presetClass="entr" presetSubtype="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idx="1"/>
          </p:nvPr>
        </p:nvSpPr>
        <p:spPr>
          <a:xfrm>
            <a:off x="457200" y="214313"/>
            <a:ext cx="8229600" cy="6215062"/>
          </a:xfrm>
        </p:spPr>
        <p:txBody>
          <a:bodyPr/>
          <a:lstStyle/>
          <a:p>
            <a:pPr marL="0" indent="0" eaLnBrk="1" hangingPunct="1">
              <a:buFont typeface="Arial" charset="0"/>
              <a:buNone/>
              <a:defRPr/>
            </a:pPr>
            <a:r>
              <a:rPr lang="uk-UA" sz="3000" dirty="0" smtClean="0">
                <a:latin typeface="Times New Roman" pitchFamily="18" charset="0"/>
                <a:cs typeface="Times New Roman" pitchFamily="18" charset="0"/>
              </a:rPr>
              <a:t>Якщо необхідно обійти автобус ззаду, то, перш ніж вийти з-за транспорту, зупинись і оглянь вулицю справа і зліва</a:t>
            </a:r>
            <a:endParaRPr lang="uk-UA" sz="3000" dirty="0" smtClean="0"/>
          </a:p>
          <a:p>
            <a:pPr eaLnBrk="1" hangingPunct="1">
              <a:defRPr/>
            </a:pPr>
            <a:endParaRPr lang="uk-UA" dirty="0" smtClean="0">
              <a:latin typeface="Times New Roman" pitchFamily="18" charset="0"/>
              <a:cs typeface="Times New Roman" pitchFamily="18" charset="0"/>
            </a:endParaRPr>
          </a:p>
          <a:p>
            <a:pPr eaLnBrk="1" hangingPunct="1">
              <a:defRPr/>
            </a:pPr>
            <a:endParaRPr lang="uk-UA" dirty="0" smtClean="0">
              <a:latin typeface="Times New Roman" pitchFamily="18" charset="0"/>
              <a:cs typeface="Times New Roman" pitchFamily="18" charset="0"/>
            </a:endParaRPr>
          </a:p>
          <a:p>
            <a:pPr marL="0" indent="0" eaLnBrk="1" hangingPunct="1">
              <a:buFont typeface="Arial" charset="0"/>
              <a:buNone/>
              <a:defRPr/>
            </a:pPr>
            <a:endParaRPr lang="uk-UA" sz="2800" dirty="0" smtClean="0">
              <a:latin typeface="Times New Roman" pitchFamily="18" charset="0"/>
              <a:cs typeface="Times New Roman" pitchFamily="18" charset="0"/>
            </a:endParaRPr>
          </a:p>
          <a:p>
            <a:pPr marL="0" indent="0" eaLnBrk="1" hangingPunct="1">
              <a:buFont typeface="Arial" charset="0"/>
              <a:buNone/>
              <a:defRPr/>
            </a:pPr>
            <a:r>
              <a:rPr lang="uk-UA" sz="2800" dirty="0" smtClean="0">
                <a:latin typeface="Times New Roman" pitchFamily="18" charset="0"/>
                <a:cs typeface="Times New Roman" pitchFamily="18" charset="0"/>
              </a:rPr>
              <a:t>Якщо необхідно обійти автобус спереду, відступи п’ять великих кроків, </a:t>
            </a:r>
          </a:p>
          <a:p>
            <a:pPr marL="0" indent="0" eaLnBrk="1" hangingPunct="1">
              <a:buFont typeface="Arial" charset="0"/>
              <a:buNone/>
              <a:defRPr/>
            </a:pPr>
            <a:r>
              <a:rPr lang="uk-UA" sz="2800" dirty="0" smtClean="0">
                <a:latin typeface="Times New Roman" pitchFamily="18" charset="0"/>
                <a:cs typeface="Times New Roman" pitchFamily="18" charset="0"/>
              </a:rPr>
              <a:t>перш ніж вийти з-за </a:t>
            </a:r>
          </a:p>
          <a:p>
            <a:pPr marL="0" indent="0" eaLnBrk="1" hangingPunct="1">
              <a:buFont typeface="Arial" charset="0"/>
              <a:buNone/>
              <a:defRPr/>
            </a:pPr>
            <a:r>
              <a:rPr lang="uk-UA" sz="2800" dirty="0" smtClean="0">
                <a:latin typeface="Times New Roman" pitchFamily="18" charset="0"/>
                <a:cs typeface="Times New Roman" pitchFamily="18" charset="0"/>
              </a:rPr>
              <a:t>автобуса, зупинись і </a:t>
            </a:r>
          </a:p>
          <a:p>
            <a:pPr marL="0" indent="0" eaLnBrk="1" hangingPunct="1">
              <a:buFont typeface="Arial" charset="0"/>
              <a:buNone/>
              <a:defRPr/>
            </a:pPr>
            <a:r>
              <a:rPr lang="uk-UA" sz="2800" dirty="0" smtClean="0">
                <a:latin typeface="Times New Roman" pitchFamily="18" charset="0"/>
                <a:cs typeface="Times New Roman" pitchFamily="18" charset="0"/>
              </a:rPr>
              <a:t>оглянь вулицю зліва </a:t>
            </a:r>
          </a:p>
          <a:p>
            <a:pPr marL="0" indent="0" eaLnBrk="1" hangingPunct="1">
              <a:buFont typeface="Arial" charset="0"/>
              <a:buNone/>
              <a:defRPr/>
            </a:pPr>
            <a:r>
              <a:rPr lang="uk-UA" sz="2800" dirty="0" smtClean="0">
                <a:latin typeface="Times New Roman" pitchFamily="18" charset="0"/>
                <a:cs typeface="Times New Roman" pitchFamily="18" charset="0"/>
              </a:rPr>
              <a:t>і справа</a:t>
            </a:r>
            <a:r>
              <a:rPr lang="uk-UA" dirty="0" smtClean="0">
                <a:latin typeface="Times New Roman" pitchFamily="18" charset="0"/>
                <a:cs typeface="Times New Roman" pitchFamily="18" charset="0"/>
              </a:rPr>
              <a:t>.</a:t>
            </a:r>
          </a:p>
          <a:p>
            <a:pPr eaLnBrk="1" hangingPunct="1">
              <a:defRPr/>
            </a:pPr>
            <a:endParaRPr lang="ru-RU" dirty="0" smtClean="0"/>
          </a:p>
        </p:txBody>
      </p:sp>
      <p:pic>
        <p:nvPicPr>
          <p:cNvPr id="11267" name="Рисунок 3"/>
          <p:cNvPicPr>
            <a:picLocks noChangeAspect="1" noChangeArrowheads="1"/>
          </p:cNvPicPr>
          <p:nvPr/>
        </p:nvPicPr>
        <p:blipFill>
          <a:blip r:embed="rId2">
            <a:lum bright="-20000" contrast="30000"/>
          </a:blip>
          <a:srcRect/>
          <a:stretch>
            <a:fillRect/>
          </a:stretch>
        </p:blipFill>
        <p:spPr bwMode="auto">
          <a:xfrm>
            <a:off x="4500563" y="1285875"/>
            <a:ext cx="3929062"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8" name="Рисунок 4"/>
          <p:cNvPicPr>
            <a:picLocks noChangeAspect="1" noChangeArrowheads="1"/>
          </p:cNvPicPr>
          <p:nvPr/>
        </p:nvPicPr>
        <p:blipFill>
          <a:blip r:embed="rId3">
            <a:lum bright="-20000" contrast="20000"/>
          </a:blip>
          <a:srcRect/>
          <a:stretch>
            <a:fillRect/>
          </a:stretch>
        </p:blipFill>
        <p:spPr bwMode="auto">
          <a:xfrm>
            <a:off x="4500563" y="4071938"/>
            <a:ext cx="38576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1000"/>
                                        <p:tgtEl>
                                          <p:spTgt spid="11266">
                                            <p:txEl>
                                              <p:pRg st="0" end="0"/>
                                            </p:txEl>
                                          </p:spTgt>
                                        </p:tgtEl>
                                      </p:cBhvr>
                                    </p:animEffect>
                                    <p:anim calcmode="lin" valueType="num">
                                      <p:cBhvr>
                                        <p:cTn id="8" dur="10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6">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1" presetClass="entr" presetSubtype="4" fill="hold" nodeType="after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wheel(4)">
                                      <p:cBhvr>
                                        <p:cTn id="14" dur="2000"/>
                                        <p:tgtEl>
                                          <p:spTgt spid="11267"/>
                                        </p:tgtEl>
                                      </p:cBhvr>
                                    </p:animEffect>
                                  </p:childTnLst>
                                </p:cTn>
                              </p:par>
                            </p:childTnLst>
                          </p:cTn>
                        </p:par>
                        <p:par>
                          <p:cTn id="15" fill="hold">
                            <p:stCondLst>
                              <p:cond delay="3000"/>
                            </p:stCondLst>
                            <p:childTnLst>
                              <p:par>
                                <p:cTn id="16" presetID="21" presetClass="entr" presetSubtype="4" fill="hold" nodeType="after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wheel(4)">
                                      <p:cBhvr>
                                        <p:cTn id="18" dur="2000"/>
                                        <p:tgtEl>
                                          <p:spTgt spid="11268"/>
                                        </p:tgtEl>
                                      </p:cBhvr>
                                    </p:animEffect>
                                  </p:childTnLst>
                                </p:cTn>
                              </p:par>
                            </p:childTnLst>
                          </p:cTn>
                        </p:par>
                        <p:par>
                          <p:cTn id="19" fill="hold">
                            <p:stCondLst>
                              <p:cond delay="5000"/>
                            </p:stCondLst>
                            <p:childTnLst>
                              <p:par>
                                <p:cTn id="20" presetID="37" presetClass="entr" presetSubtype="0" fill="hold" grpId="0" nodeType="afterEffect">
                                  <p:stCondLst>
                                    <p:cond delay="0"/>
                                  </p:stCondLst>
                                  <p:childTnLst>
                                    <p:set>
                                      <p:cBhvr>
                                        <p:cTn id="21" dur="1" fill="hold">
                                          <p:stCondLst>
                                            <p:cond delay="0"/>
                                          </p:stCondLst>
                                        </p:cTn>
                                        <p:tgtEl>
                                          <p:spTgt spid="11266">
                                            <p:txEl>
                                              <p:pRg st="4" end="4"/>
                                            </p:txEl>
                                          </p:spTgt>
                                        </p:tgtEl>
                                        <p:attrNameLst>
                                          <p:attrName>style.visibility</p:attrName>
                                        </p:attrNameLst>
                                      </p:cBhvr>
                                      <p:to>
                                        <p:strVal val="visible"/>
                                      </p:to>
                                    </p:set>
                                    <p:animEffect transition="in" filter="fade">
                                      <p:cBhvr>
                                        <p:cTn id="22" dur="1000"/>
                                        <p:tgtEl>
                                          <p:spTgt spid="11266">
                                            <p:txEl>
                                              <p:pRg st="4" end="4"/>
                                            </p:txEl>
                                          </p:spTgt>
                                        </p:tgtEl>
                                      </p:cBhvr>
                                    </p:animEffect>
                                    <p:anim calcmode="lin" valueType="num">
                                      <p:cBhvr>
                                        <p:cTn id="23" dur="10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11266">
                                            <p:txEl>
                                              <p:pRg st="4" end="4"/>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1266">
                                            <p:txEl>
                                              <p:pRg st="4" end="4"/>
                                            </p:txEl>
                                          </p:spTgt>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1266">
                                            <p:txEl>
                                              <p:pRg st="5" end="5"/>
                                            </p:txEl>
                                          </p:spTgt>
                                        </p:tgtEl>
                                        <p:attrNameLst>
                                          <p:attrName>style.visibility</p:attrName>
                                        </p:attrNameLst>
                                      </p:cBhvr>
                                      <p:to>
                                        <p:strVal val="visible"/>
                                      </p:to>
                                    </p:set>
                                    <p:animEffect transition="in" filter="fade">
                                      <p:cBhvr>
                                        <p:cTn id="28" dur="1000"/>
                                        <p:tgtEl>
                                          <p:spTgt spid="11266">
                                            <p:txEl>
                                              <p:pRg st="5" end="5"/>
                                            </p:txEl>
                                          </p:spTgt>
                                        </p:tgtEl>
                                      </p:cBhvr>
                                    </p:animEffect>
                                    <p:anim calcmode="lin" valueType="num">
                                      <p:cBhvr>
                                        <p:cTn id="29" dur="10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1266">
                                            <p:txEl>
                                              <p:pRg st="5" end="5"/>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266">
                                            <p:txEl>
                                              <p:pRg st="5" end="5"/>
                                            </p:txEl>
                                          </p:spTgt>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266">
                                            <p:txEl>
                                              <p:pRg st="6" end="6"/>
                                            </p:txEl>
                                          </p:spTgt>
                                        </p:tgtEl>
                                        <p:attrNameLst>
                                          <p:attrName>style.visibility</p:attrName>
                                        </p:attrNameLst>
                                      </p:cBhvr>
                                      <p:to>
                                        <p:strVal val="visible"/>
                                      </p:to>
                                    </p:set>
                                    <p:animEffect transition="in" filter="fade">
                                      <p:cBhvr>
                                        <p:cTn id="34" dur="1000"/>
                                        <p:tgtEl>
                                          <p:spTgt spid="11266">
                                            <p:txEl>
                                              <p:pRg st="6" end="6"/>
                                            </p:txEl>
                                          </p:spTgt>
                                        </p:tgtEl>
                                      </p:cBhvr>
                                    </p:animEffect>
                                    <p:anim calcmode="lin" valueType="num">
                                      <p:cBhvr>
                                        <p:cTn id="35" dur="10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11266">
                                            <p:txEl>
                                              <p:pRg st="6" end="6"/>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266">
                                            <p:txEl>
                                              <p:pRg st="6" end="6"/>
                                            </p:txEl>
                                          </p:spTgt>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11266">
                                            <p:txEl>
                                              <p:pRg st="7" end="7"/>
                                            </p:txEl>
                                          </p:spTgt>
                                        </p:tgtEl>
                                        <p:attrNameLst>
                                          <p:attrName>style.visibility</p:attrName>
                                        </p:attrNameLst>
                                      </p:cBhvr>
                                      <p:to>
                                        <p:strVal val="visible"/>
                                      </p:to>
                                    </p:set>
                                    <p:animEffect transition="in" filter="fade">
                                      <p:cBhvr>
                                        <p:cTn id="40" dur="1000"/>
                                        <p:tgtEl>
                                          <p:spTgt spid="11266">
                                            <p:txEl>
                                              <p:pRg st="7" end="7"/>
                                            </p:txEl>
                                          </p:spTgt>
                                        </p:tgtEl>
                                      </p:cBhvr>
                                    </p:animEffect>
                                    <p:anim calcmode="lin" valueType="num">
                                      <p:cBhvr>
                                        <p:cTn id="41" dur="1000" fill="hold"/>
                                        <p:tgtEl>
                                          <p:spTgt spid="11266">
                                            <p:txEl>
                                              <p:pRg st="7" end="7"/>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11266">
                                            <p:txEl>
                                              <p:pRg st="7" end="7"/>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266">
                                            <p:txEl>
                                              <p:pRg st="7" end="7"/>
                                            </p:tx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266">
                                            <p:txEl>
                                              <p:pRg st="8" end="8"/>
                                            </p:txEl>
                                          </p:spTgt>
                                        </p:tgtEl>
                                        <p:attrNameLst>
                                          <p:attrName>style.visibility</p:attrName>
                                        </p:attrNameLst>
                                      </p:cBhvr>
                                      <p:to>
                                        <p:strVal val="visible"/>
                                      </p:to>
                                    </p:set>
                                    <p:animEffect transition="in" filter="fade">
                                      <p:cBhvr>
                                        <p:cTn id="46" dur="1000"/>
                                        <p:tgtEl>
                                          <p:spTgt spid="11266">
                                            <p:txEl>
                                              <p:pRg st="8" end="8"/>
                                            </p:txEl>
                                          </p:spTgt>
                                        </p:tgtEl>
                                      </p:cBhvr>
                                    </p:animEffect>
                                    <p:anim calcmode="lin" valueType="num">
                                      <p:cBhvr>
                                        <p:cTn id="47" dur="1000" fill="hold"/>
                                        <p:tgtEl>
                                          <p:spTgt spid="11266">
                                            <p:txEl>
                                              <p:pRg st="8" end="8"/>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11266">
                                            <p:txEl>
                                              <p:pRg st="8" end="8"/>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266">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idx="1"/>
          </p:nvPr>
        </p:nvSpPr>
        <p:spPr>
          <a:xfrm>
            <a:off x="457200" y="1285875"/>
            <a:ext cx="8229600" cy="4840288"/>
          </a:xfrm>
        </p:spPr>
        <p:txBody>
          <a:bodyPr/>
          <a:lstStyle/>
          <a:p>
            <a:pPr marL="0" indent="19050" algn="just" eaLnBrk="1" hangingPunct="1">
              <a:buFont typeface="Arial" charset="0"/>
              <a:buNone/>
              <a:defRPr/>
            </a:pPr>
            <a:r>
              <a:rPr lang="uk-UA" sz="2800" dirty="0" smtClean="0">
                <a:latin typeface="Times New Roman" pitchFamily="18" charset="0"/>
                <a:cs typeface="Times New Roman" pitchFamily="18" charset="0"/>
              </a:rPr>
              <a:t>Пасажир – це людина, до послуг якої різні транспортні засоби: автобус, трамвай, метро, поїзд, літак тощо. Пасажири, як і інші учасники дорожнього руху, мають знати правила користування громадським транспортом і додержувати їх.</a:t>
            </a:r>
          </a:p>
          <a:p>
            <a:pPr marL="0" indent="19050" algn="just" eaLnBrk="1" hangingPunct="1">
              <a:buFont typeface="Arial" charset="0"/>
              <a:buNone/>
              <a:defRPr/>
            </a:pPr>
            <a:endParaRPr lang="uk-UA" sz="2800" dirty="0" smtClean="0">
              <a:latin typeface="Times New Roman" pitchFamily="18" charset="0"/>
              <a:cs typeface="Times New Roman" pitchFamily="18" charset="0"/>
            </a:endParaRPr>
          </a:p>
          <a:p>
            <a:pPr algn="just" eaLnBrk="1" hangingPunct="1">
              <a:buFont typeface="Arial" charset="0"/>
              <a:buNone/>
              <a:defRPr/>
            </a:pPr>
            <a:endParaRPr lang="ru-RU" dirty="0" smtClean="0"/>
          </a:p>
        </p:txBody>
      </p:sp>
      <p:sp>
        <p:nvSpPr>
          <p:cNvPr id="4" name="Прямоугольник 3"/>
          <p:cNvSpPr/>
          <p:nvPr/>
        </p:nvSpPr>
        <p:spPr>
          <a:xfrm>
            <a:off x="0" y="1"/>
            <a:ext cx="8800689"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Ти – пасажир </a:t>
            </a:r>
          </a:p>
          <a:p>
            <a:pPr algn="ctr" fontAlgn="auto">
              <a:spcBef>
                <a:spcPts val="0"/>
              </a:spcBef>
              <a:spcAft>
                <a:spcPts val="0"/>
              </a:spcAft>
              <a:defRPr/>
            </a:pP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громадського транспорту</a:t>
            </a:r>
          </a:p>
        </p:txBody>
      </p:sp>
      <p:pic>
        <p:nvPicPr>
          <p:cNvPr id="13316" name="Picture 4"/>
          <p:cNvPicPr>
            <a:picLocks noChangeAspect="1" noChangeArrowheads="1"/>
          </p:cNvPicPr>
          <p:nvPr/>
        </p:nvPicPr>
        <p:blipFill>
          <a:blip r:embed="rId2"/>
          <a:srcRect l="2500" t="16250" r="2500" b="14375"/>
          <a:stretch>
            <a:fillRect/>
          </a:stretch>
        </p:blipFill>
        <p:spPr bwMode="auto">
          <a:xfrm>
            <a:off x="1857356" y="3643314"/>
            <a:ext cx="5429288" cy="26432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2290">
                                            <p:txEl>
                                              <p:pRg st="0" end="0"/>
                                            </p:txEl>
                                          </p:spTgt>
                                        </p:tgtEl>
                                        <p:attrNameLst>
                                          <p:attrName>style.visibility</p:attrName>
                                        </p:attrNameLst>
                                      </p:cBhvr>
                                      <p:to>
                                        <p:strVal val="visible"/>
                                      </p:to>
                                    </p:set>
                                    <p:animEffect transition="in" filter="fade">
                                      <p:cBhvr>
                                        <p:cTn id="14" dur="1000"/>
                                        <p:tgtEl>
                                          <p:spTgt spid="12290">
                                            <p:txEl>
                                              <p:pRg st="0" end="0"/>
                                            </p:txEl>
                                          </p:spTgt>
                                        </p:tgtEl>
                                      </p:cBhvr>
                                    </p:animEffect>
                                    <p:anim calcmode="lin" valueType="num">
                                      <p:cBhvr>
                                        <p:cTn id="15" dur="10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12290">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290">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21" presetClass="entr" presetSubtype="4" fill="hold" nodeType="afterEffect">
                                  <p:stCondLst>
                                    <p:cond delay="0"/>
                                  </p:stCondLst>
                                  <p:childTnLst>
                                    <p:set>
                                      <p:cBhvr>
                                        <p:cTn id="20" dur="1" fill="hold">
                                          <p:stCondLst>
                                            <p:cond delay="0"/>
                                          </p:stCondLst>
                                        </p:cTn>
                                        <p:tgtEl>
                                          <p:spTgt spid="13316"/>
                                        </p:tgtEl>
                                        <p:attrNameLst>
                                          <p:attrName>style.visibility</p:attrName>
                                        </p:attrNameLst>
                                      </p:cBhvr>
                                      <p:to>
                                        <p:strVal val="visible"/>
                                      </p:to>
                                    </p:set>
                                    <p:animEffect transition="in" filter="wheel(4)">
                                      <p:cBhvr>
                                        <p:cTn id="21"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285750"/>
            <a:ext cx="8229600" cy="4525963"/>
          </a:xfrm>
        </p:spPr>
        <p:txBody>
          <a:bodyPr/>
          <a:lstStyle/>
          <a:p>
            <a:r>
              <a:rPr lang="uk-UA" sz="2800" smtClean="0">
                <a:latin typeface="Times New Roman" pitchFamily="18" charset="0"/>
                <a:cs typeface="Times New Roman" pitchFamily="18" charset="0"/>
              </a:rPr>
              <a:t>За Правилами дорожнього руху посадку або висадку здійснюй після зупинки транспортного засобу лише з посадкового майданчика.</a:t>
            </a:r>
            <a:endParaRPr lang="ru-RU" sz="2800" smtClean="0">
              <a:latin typeface="Times New Roman" pitchFamily="18" charset="0"/>
              <a:cs typeface="Times New Roman" pitchFamily="18" charset="0"/>
            </a:endParaRPr>
          </a:p>
          <a:p>
            <a:r>
              <a:rPr lang="uk-UA" sz="2800" smtClean="0">
                <a:latin typeface="Times New Roman" pitchFamily="18" charset="0"/>
                <a:cs typeface="Times New Roman" pitchFamily="18" charset="0"/>
              </a:rPr>
              <a:t>Коли майданчика немає, пасажир сідає з тротуару чи узбіччя або з крайньої смуги проїзної частини дороги.</a:t>
            </a:r>
            <a:endParaRPr lang="ru-RU" sz="2800" smtClean="0">
              <a:latin typeface="Times New Roman" pitchFamily="18" charset="0"/>
              <a:cs typeface="Times New Roman" pitchFamily="18" charset="0"/>
            </a:endParaRPr>
          </a:p>
          <a:p>
            <a:r>
              <a:rPr lang="uk-UA" sz="2800" smtClean="0">
                <a:latin typeface="Times New Roman" pitchFamily="18" charset="0"/>
                <a:cs typeface="Times New Roman" pitchFamily="18" charset="0"/>
              </a:rPr>
              <a:t>Якщо під час посадки у транспорт утворилася тіснява, відійди вбік і зачекай на наступний транспортний засіб.</a:t>
            </a:r>
          </a:p>
        </p:txBody>
      </p:sp>
      <p:pic>
        <p:nvPicPr>
          <p:cNvPr id="28674" name="Picture 2"/>
          <p:cNvPicPr>
            <a:picLocks noChangeAspect="1" noChangeArrowheads="1"/>
          </p:cNvPicPr>
          <p:nvPr/>
        </p:nvPicPr>
        <p:blipFill>
          <a:blip r:embed="rId2">
            <a:lum bright="-10000" contrast="10000"/>
          </a:blip>
          <a:srcRect l="1786" t="2893" b="4518"/>
          <a:stretch>
            <a:fillRect/>
          </a:stretch>
        </p:blipFill>
        <p:spPr bwMode="auto">
          <a:xfrm>
            <a:off x="4214810" y="4143380"/>
            <a:ext cx="3929090" cy="22860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0" presetClass="entr" presetSubtype="0" fill="hold" nodeType="afterEffect">
                                  <p:stCondLst>
                                    <p:cond delay="0"/>
                                  </p:stCondLst>
                                  <p:childTnLst>
                                    <p:set>
                                      <p:cBhvr>
                                        <p:cTn id="27" dur="1" fill="hold">
                                          <p:stCondLst>
                                            <p:cond delay="0"/>
                                          </p:stCondLst>
                                        </p:cTn>
                                        <p:tgtEl>
                                          <p:spTgt spid="28674"/>
                                        </p:tgtEl>
                                        <p:attrNameLst>
                                          <p:attrName>style.visibility</p:attrName>
                                        </p:attrNameLst>
                                      </p:cBhvr>
                                      <p:to>
                                        <p:strVal val="visible"/>
                                      </p:to>
                                    </p:set>
                                    <p:animEffect transition="in" filter="fade">
                                      <p:cBhvr>
                                        <p:cTn id="28" dur="800" decel="100000"/>
                                        <p:tgtEl>
                                          <p:spTgt spid="28674"/>
                                        </p:tgtEl>
                                      </p:cBhvr>
                                    </p:animEffect>
                                    <p:anim calcmode="lin" valueType="num">
                                      <p:cBhvr>
                                        <p:cTn id="29" dur="800" decel="100000" fill="hold"/>
                                        <p:tgtEl>
                                          <p:spTgt spid="28674"/>
                                        </p:tgtEl>
                                        <p:attrNameLst>
                                          <p:attrName>style.rotation</p:attrName>
                                        </p:attrNameLst>
                                      </p:cBhvr>
                                      <p:tavLst>
                                        <p:tav tm="0">
                                          <p:val>
                                            <p:fltVal val="-90"/>
                                          </p:val>
                                        </p:tav>
                                        <p:tav tm="100000">
                                          <p:val>
                                            <p:fltVal val="0"/>
                                          </p:val>
                                        </p:tav>
                                      </p:tavLst>
                                    </p:anim>
                                    <p:anim calcmode="lin" valueType="num">
                                      <p:cBhvr>
                                        <p:cTn id="30" dur="800" decel="100000" fill="hold"/>
                                        <p:tgtEl>
                                          <p:spTgt spid="28674"/>
                                        </p:tgtEl>
                                        <p:attrNameLst>
                                          <p:attrName>ppt_x</p:attrName>
                                        </p:attrNameLst>
                                      </p:cBhvr>
                                      <p:tavLst>
                                        <p:tav tm="0">
                                          <p:val>
                                            <p:strVal val="#ppt_x+0.4"/>
                                          </p:val>
                                        </p:tav>
                                        <p:tav tm="100000">
                                          <p:val>
                                            <p:strVal val="#ppt_x-0.05"/>
                                          </p:val>
                                        </p:tav>
                                      </p:tavLst>
                                    </p:anim>
                                    <p:anim calcmode="lin" valueType="num">
                                      <p:cBhvr>
                                        <p:cTn id="31" dur="800" decel="100000" fill="hold"/>
                                        <p:tgtEl>
                                          <p:spTgt spid="2867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867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86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63"/>
            <a:ext cx="8229600" cy="5054600"/>
          </a:xfrm>
        </p:spPr>
        <p:txBody>
          <a:bodyPr/>
          <a:lstStyle/>
          <a:p>
            <a:pPr>
              <a:buFont typeface="Arial" charset="0"/>
              <a:buNone/>
            </a:pPr>
            <a:r>
              <a:rPr lang="uk-UA" smtClean="0">
                <a:latin typeface="Times New Roman" pitchFamily="18" charset="0"/>
                <a:cs typeface="Times New Roman" pitchFamily="18" charset="0"/>
              </a:rPr>
              <a:t>У разі ДТП перша допомога може врятувати життя потерпілому. Тому кожній людині важливо оволодіти знаннями про надання невідкладної долікарської допомоги</a:t>
            </a:r>
            <a:r>
              <a:rPr lang="uk-UA" smtClean="0"/>
              <a:t>.</a:t>
            </a:r>
          </a:p>
          <a:p>
            <a:pPr>
              <a:buFont typeface="Arial" charset="0"/>
              <a:buNone/>
            </a:pPr>
            <a:endParaRPr lang="ru-RU" smtClean="0"/>
          </a:p>
        </p:txBody>
      </p:sp>
      <p:pic>
        <p:nvPicPr>
          <p:cNvPr id="29699" name="Picture 3"/>
          <p:cNvPicPr>
            <a:picLocks noChangeAspect="1" noChangeArrowheads="1"/>
          </p:cNvPicPr>
          <p:nvPr/>
        </p:nvPicPr>
        <p:blipFill>
          <a:blip r:embed="rId2">
            <a:lum bright="-10000" contrast="10000"/>
          </a:blip>
          <a:srcRect/>
          <a:stretch>
            <a:fillRect/>
          </a:stretch>
        </p:blipFill>
        <p:spPr bwMode="auto">
          <a:xfrm>
            <a:off x="2143108" y="3500438"/>
            <a:ext cx="4406900" cy="23463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Прямоугольник 6"/>
          <p:cNvSpPr/>
          <p:nvPr/>
        </p:nvSpPr>
        <p:spPr>
          <a:xfrm>
            <a:off x="1000100" y="0"/>
            <a:ext cx="7795941"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Правила поведінки при ДТП</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29699"/>
                                        </p:tgtEl>
                                        <p:attrNameLst>
                                          <p:attrName>style.visibility</p:attrName>
                                        </p:attrNameLst>
                                      </p:cBhvr>
                                      <p:to>
                                        <p:strVal val="visible"/>
                                      </p:to>
                                    </p:set>
                                    <p:animEffect transition="in" filter="fade">
                                      <p:cBhvr>
                                        <p:cTn id="14" dur="800" decel="100000"/>
                                        <p:tgtEl>
                                          <p:spTgt spid="29699"/>
                                        </p:tgtEl>
                                      </p:cBhvr>
                                    </p:animEffect>
                                    <p:anim calcmode="lin" valueType="num">
                                      <p:cBhvr>
                                        <p:cTn id="15" dur="800" decel="100000" fill="hold"/>
                                        <p:tgtEl>
                                          <p:spTgt spid="29699"/>
                                        </p:tgtEl>
                                        <p:attrNameLst>
                                          <p:attrName>style.rotation</p:attrName>
                                        </p:attrNameLst>
                                      </p:cBhvr>
                                      <p:tavLst>
                                        <p:tav tm="0">
                                          <p:val>
                                            <p:fltVal val="-90"/>
                                          </p:val>
                                        </p:tav>
                                        <p:tav tm="100000">
                                          <p:val>
                                            <p:fltVal val="0"/>
                                          </p:val>
                                        </p:tav>
                                      </p:tavLst>
                                    </p:anim>
                                    <p:anim calcmode="lin" valueType="num">
                                      <p:cBhvr>
                                        <p:cTn id="16" dur="800" decel="100000" fill="hold"/>
                                        <p:tgtEl>
                                          <p:spTgt spid="29699"/>
                                        </p:tgtEl>
                                        <p:attrNameLst>
                                          <p:attrName>ppt_x</p:attrName>
                                        </p:attrNameLst>
                                      </p:cBhvr>
                                      <p:tavLst>
                                        <p:tav tm="0">
                                          <p:val>
                                            <p:strVal val="#ppt_x+0.4"/>
                                          </p:val>
                                        </p:tav>
                                        <p:tav tm="100000">
                                          <p:val>
                                            <p:strVal val="#ppt_x-0.05"/>
                                          </p:val>
                                        </p:tav>
                                      </p:tavLst>
                                    </p:anim>
                                    <p:anim calcmode="lin" valueType="num">
                                      <p:cBhvr>
                                        <p:cTn id="17" dur="800" decel="100000" fill="hold"/>
                                        <p:tgtEl>
                                          <p:spTgt spid="2969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969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969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313"/>
            <a:ext cx="5572125" cy="4786312"/>
          </a:xfrm>
        </p:spPr>
        <p:txBody>
          <a:bodyPr/>
          <a:lstStyle/>
          <a:p>
            <a:pPr algn="ctr">
              <a:buFont typeface="Arial" charset="0"/>
              <a:buNone/>
              <a:defRPr/>
            </a:pPr>
            <a:r>
              <a:rPr lang="uk-UA" sz="2800" b="1" u="sng"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Перша допомога при ДТП</a:t>
            </a:r>
            <a:endParaRPr lang="ru-RU" sz="2800" b="1" u="sng"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uk-UA" sz="2800" dirty="0" smtClean="0">
                <a:latin typeface="Times New Roman" pitchFamily="18" charset="0"/>
                <a:cs typeface="Times New Roman" pitchFamily="18" charset="0"/>
              </a:rPr>
              <a:t>Покличте на допомогу дорослих і повідомте про ДТП рятувальні служби (за телефоном 101, 103).</a:t>
            </a:r>
            <a:endParaRPr lang="ru-RU" sz="2800" dirty="0" smtClean="0">
              <a:latin typeface="Times New Roman" pitchFamily="18" charset="0"/>
              <a:cs typeface="Times New Roman" pitchFamily="18" charset="0"/>
            </a:endParaRPr>
          </a:p>
          <a:p>
            <a:pPr>
              <a:defRPr/>
            </a:pPr>
            <a:r>
              <a:rPr lang="uk-UA" sz="2800" dirty="0" smtClean="0">
                <a:latin typeface="Times New Roman" pitchFamily="18" charset="0"/>
                <a:cs typeface="Times New Roman" pitchFamily="18" charset="0"/>
              </a:rPr>
              <a:t>Припиніть дію на організм чинників, які загрожують здоров'ю та життю потерпілого (загасіть пожежу, витягніть з води, виведіть з отруйної зони, звільніть від дії електричного струму).</a:t>
            </a:r>
          </a:p>
          <a:p>
            <a:pPr>
              <a:defRPr/>
            </a:pPr>
            <a:r>
              <a:rPr lang="uk-UA" sz="2800" dirty="0" smtClean="0">
                <a:latin typeface="Times New Roman" pitchFamily="18" charset="0"/>
                <a:cs typeface="Times New Roman" pitchFamily="18" charset="0"/>
              </a:rPr>
              <a:t>Оцініть стан потерпілого і залежно від ушкоджень надайте йому допомогу.</a:t>
            </a:r>
            <a:endParaRPr lang="ru-RU" sz="2800" dirty="0" smtClean="0">
              <a:latin typeface="Times New Roman" pitchFamily="18" charset="0"/>
              <a:cs typeface="Times New Roman" pitchFamily="18" charset="0"/>
            </a:endParaRPr>
          </a:p>
          <a:p>
            <a:pPr>
              <a:defRPr/>
            </a:pPr>
            <a:endParaRPr lang="ru-RU" dirty="0" smtClean="0"/>
          </a:p>
          <a:p>
            <a:pPr>
              <a:defRPr/>
            </a:pPr>
            <a:endParaRPr lang="ru-RU" dirty="0"/>
          </a:p>
        </p:txBody>
      </p:sp>
      <p:pic>
        <p:nvPicPr>
          <p:cNvPr id="30722" name="Picture 2"/>
          <p:cNvPicPr>
            <a:picLocks noChangeAspect="1" noChangeArrowheads="1"/>
          </p:cNvPicPr>
          <p:nvPr/>
        </p:nvPicPr>
        <p:blipFill>
          <a:blip r:embed="rId2">
            <a:lum bright="-10000" contrast="10000"/>
          </a:blip>
          <a:srcRect l="10364" t="11321" r="10868" b="9434"/>
          <a:stretch>
            <a:fillRect/>
          </a:stretch>
        </p:blipFill>
        <p:spPr bwMode="auto">
          <a:xfrm>
            <a:off x="6143636" y="571480"/>
            <a:ext cx="2714644" cy="10001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23" name="Picture 3"/>
          <p:cNvPicPr>
            <a:picLocks noChangeAspect="1" noChangeArrowheads="1"/>
          </p:cNvPicPr>
          <p:nvPr/>
        </p:nvPicPr>
        <p:blipFill>
          <a:blip r:embed="rId3">
            <a:lum bright="-10000" contrast="10000"/>
          </a:blip>
          <a:srcRect/>
          <a:stretch>
            <a:fillRect/>
          </a:stretch>
        </p:blipFill>
        <p:spPr bwMode="auto">
          <a:xfrm>
            <a:off x="5214942" y="1901127"/>
            <a:ext cx="1874834" cy="13005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24" name="Picture 4"/>
          <p:cNvPicPr>
            <a:picLocks noChangeAspect="1" noChangeArrowheads="1"/>
          </p:cNvPicPr>
          <p:nvPr/>
        </p:nvPicPr>
        <p:blipFill>
          <a:blip r:embed="rId4">
            <a:lum bright="10000" contrast="10000"/>
          </a:blip>
          <a:srcRect/>
          <a:stretch>
            <a:fillRect/>
          </a:stretch>
        </p:blipFill>
        <p:spPr bwMode="auto">
          <a:xfrm>
            <a:off x="7143768" y="1918557"/>
            <a:ext cx="1857388" cy="12961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25" name="Picture 5"/>
          <p:cNvPicPr>
            <a:picLocks noChangeAspect="1" noChangeArrowheads="1"/>
          </p:cNvPicPr>
          <p:nvPr/>
        </p:nvPicPr>
        <p:blipFill>
          <a:blip r:embed="rId5">
            <a:lum bright="-10000" contrast="10000"/>
          </a:blip>
          <a:srcRect/>
          <a:stretch>
            <a:fillRect/>
          </a:stretch>
        </p:blipFill>
        <p:spPr bwMode="auto">
          <a:xfrm>
            <a:off x="7072330" y="3500437"/>
            <a:ext cx="1936941" cy="12401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26" name="Picture 6"/>
          <p:cNvPicPr>
            <a:picLocks noChangeAspect="1" noChangeArrowheads="1"/>
          </p:cNvPicPr>
          <p:nvPr/>
        </p:nvPicPr>
        <p:blipFill>
          <a:blip r:embed="rId6">
            <a:lum bright="-10000" contrast="10000"/>
          </a:blip>
          <a:srcRect/>
          <a:stretch>
            <a:fillRect/>
          </a:stretch>
        </p:blipFill>
        <p:spPr bwMode="auto">
          <a:xfrm>
            <a:off x="5357818" y="3500438"/>
            <a:ext cx="1720846" cy="12489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0" presetClass="entr" presetSubtype="0" fill="hold" nodeType="afterEffect">
                                  <p:stCondLst>
                                    <p:cond delay="0"/>
                                  </p:stCondLst>
                                  <p:childTnLst>
                                    <p:set>
                                      <p:cBhvr>
                                        <p:cTn id="20" dur="1" fill="hold">
                                          <p:stCondLst>
                                            <p:cond delay="0"/>
                                          </p:stCondLst>
                                        </p:cTn>
                                        <p:tgtEl>
                                          <p:spTgt spid="30722"/>
                                        </p:tgtEl>
                                        <p:attrNameLst>
                                          <p:attrName>style.visibility</p:attrName>
                                        </p:attrNameLst>
                                      </p:cBhvr>
                                      <p:to>
                                        <p:strVal val="visible"/>
                                      </p:to>
                                    </p:set>
                                    <p:animEffect transition="in" filter="fade">
                                      <p:cBhvr>
                                        <p:cTn id="21" dur="800" decel="100000"/>
                                        <p:tgtEl>
                                          <p:spTgt spid="30722"/>
                                        </p:tgtEl>
                                      </p:cBhvr>
                                    </p:animEffect>
                                    <p:anim calcmode="lin" valueType="num">
                                      <p:cBhvr>
                                        <p:cTn id="22" dur="800" decel="100000" fill="hold"/>
                                        <p:tgtEl>
                                          <p:spTgt spid="30722"/>
                                        </p:tgtEl>
                                        <p:attrNameLst>
                                          <p:attrName>style.rotation</p:attrName>
                                        </p:attrNameLst>
                                      </p:cBhvr>
                                      <p:tavLst>
                                        <p:tav tm="0">
                                          <p:val>
                                            <p:fltVal val="-90"/>
                                          </p:val>
                                        </p:tav>
                                        <p:tav tm="100000">
                                          <p:val>
                                            <p:fltVal val="0"/>
                                          </p:val>
                                        </p:tav>
                                      </p:tavLst>
                                    </p:anim>
                                    <p:anim calcmode="lin" valueType="num">
                                      <p:cBhvr>
                                        <p:cTn id="23" dur="800" decel="100000" fill="hold"/>
                                        <p:tgtEl>
                                          <p:spTgt spid="30722"/>
                                        </p:tgtEl>
                                        <p:attrNameLst>
                                          <p:attrName>ppt_x</p:attrName>
                                        </p:attrNameLst>
                                      </p:cBhvr>
                                      <p:tavLst>
                                        <p:tav tm="0">
                                          <p:val>
                                            <p:strVal val="#ppt_x+0.4"/>
                                          </p:val>
                                        </p:tav>
                                        <p:tav tm="100000">
                                          <p:val>
                                            <p:strVal val="#ppt_x-0.05"/>
                                          </p:val>
                                        </p:tav>
                                      </p:tavLst>
                                    </p:anim>
                                    <p:anim calcmode="lin" valueType="num">
                                      <p:cBhvr>
                                        <p:cTn id="24" dur="800" decel="100000" fill="hold"/>
                                        <p:tgtEl>
                                          <p:spTgt spid="3072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30723"/>
                                        </p:tgtEl>
                                        <p:attrNameLst>
                                          <p:attrName>style.visibility</p:attrName>
                                        </p:attrNameLst>
                                      </p:cBhvr>
                                      <p:to>
                                        <p:strVal val="visible"/>
                                      </p:to>
                                    </p:set>
                                    <p:animEffect transition="in" filter="fade">
                                      <p:cBhvr>
                                        <p:cTn id="29" dur="800" decel="100000"/>
                                        <p:tgtEl>
                                          <p:spTgt spid="30723"/>
                                        </p:tgtEl>
                                      </p:cBhvr>
                                    </p:animEffect>
                                    <p:anim calcmode="lin" valueType="num">
                                      <p:cBhvr>
                                        <p:cTn id="30" dur="800" decel="100000" fill="hold"/>
                                        <p:tgtEl>
                                          <p:spTgt spid="30723"/>
                                        </p:tgtEl>
                                        <p:attrNameLst>
                                          <p:attrName>style.rotation</p:attrName>
                                        </p:attrNameLst>
                                      </p:cBhvr>
                                      <p:tavLst>
                                        <p:tav tm="0">
                                          <p:val>
                                            <p:fltVal val="-90"/>
                                          </p:val>
                                        </p:tav>
                                        <p:tav tm="100000">
                                          <p:val>
                                            <p:fltVal val="0"/>
                                          </p:val>
                                        </p:tav>
                                      </p:tavLst>
                                    </p:anim>
                                    <p:anim calcmode="lin" valueType="num">
                                      <p:cBhvr>
                                        <p:cTn id="31" dur="800" decel="100000" fill="hold"/>
                                        <p:tgtEl>
                                          <p:spTgt spid="30723"/>
                                        </p:tgtEl>
                                        <p:attrNameLst>
                                          <p:attrName>ppt_x</p:attrName>
                                        </p:attrNameLst>
                                      </p:cBhvr>
                                      <p:tavLst>
                                        <p:tav tm="0">
                                          <p:val>
                                            <p:strVal val="#ppt_x+0.4"/>
                                          </p:val>
                                        </p:tav>
                                        <p:tav tm="100000">
                                          <p:val>
                                            <p:strVal val="#ppt_x-0.05"/>
                                          </p:val>
                                        </p:tav>
                                      </p:tavLst>
                                    </p:anim>
                                    <p:anim calcmode="lin" valueType="num">
                                      <p:cBhvr>
                                        <p:cTn id="32" dur="800" decel="100000" fill="hold"/>
                                        <p:tgtEl>
                                          <p:spTgt spid="3072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072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0723"/>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30724"/>
                                        </p:tgtEl>
                                        <p:attrNameLst>
                                          <p:attrName>style.visibility</p:attrName>
                                        </p:attrNameLst>
                                      </p:cBhvr>
                                      <p:to>
                                        <p:strVal val="visible"/>
                                      </p:to>
                                    </p:set>
                                    <p:animEffect transition="in" filter="fade">
                                      <p:cBhvr>
                                        <p:cTn id="37" dur="800" decel="100000"/>
                                        <p:tgtEl>
                                          <p:spTgt spid="30724"/>
                                        </p:tgtEl>
                                      </p:cBhvr>
                                    </p:animEffect>
                                    <p:anim calcmode="lin" valueType="num">
                                      <p:cBhvr>
                                        <p:cTn id="38" dur="800" decel="100000" fill="hold"/>
                                        <p:tgtEl>
                                          <p:spTgt spid="30724"/>
                                        </p:tgtEl>
                                        <p:attrNameLst>
                                          <p:attrName>style.rotation</p:attrName>
                                        </p:attrNameLst>
                                      </p:cBhvr>
                                      <p:tavLst>
                                        <p:tav tm="0">
                                          <p:val>
                                            <p:fltVal val="-90"/>
                                          </p:val>
                                        </p:tav>
                                        <p:tav tm="100000">
                                          <p:val>
                                            <p:fltVal val="0"/>
                                          </p:val>
                                        </p:tav>
                                      </p:tavLst>
                                    </p:anim>
                                    <p:anim calcmode="lin" valueType="num">
                                      <p:cBhvr>
                                        <p:cTn id="39" dur="800" decel="100000" fill="hold"/>
                                        <p:tgtEl>
                                          <p:spTgt spid="30724"/>
                                        </p:tgtEl>
                                        <p:attrNameLst>
                                          <p:attrName>ppt_x</p:attrName>
                                        </p:attrNameLst>
                                      </p:cBhvr>
                                      <p:tavLst>
                                        <p:tav tm="0">
                                          <p:val>
                                            <p:strVal val="#ppt_x+0.4"/>
                                          </p:val>
                                        </p:tav>
                                        <p:tav tm="100000">
                                          <p:val>
                                            <p:strVal val="#ppt_x-0.05"/>
                                          </p:val>
                                        </p:tav>
                                      </p:tavLst>
                                    </p:anim>
                                    <p:anim calcmode="lin" valueType="num">
                                      <p:cBhvr>
                                        <p:cTn id="40" dur="800" decel="100000" fill="hold"/>
                                        <p:tgtEl>
                                          <p:spTgt spid="3072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072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0724"/>
                                        </p:tgtEl>
                                        <p:attrNameLst>
                                          <p:attrName>ppt_y</p:attrName>
                                        </p:attrNameLst>
                                      </p:cBhvr>
                                      <p:tavLst>
                                        <p:tav tm="0">
                                          <p:val>
                                            <p:strVal val="#ppt_y+0.1"/>
                                          </p:val>
                                        </p:tav>
                                        <p:tav tm="100000">
                                          <p:val>
                                            <p:strVal val="#ppt_y"/>
                                          </p:val>
                                        </p:tav>
                                      </p:tavLst>
                                    </p:anim>
                                  </p:childTnLst>
                                </p:cTn>
                              </p:par>
                            </p:childTnLst>
                          </p:cTn>
                        </p:par>
                        <p:par>
                          <p:cTn id="43" fill="hold">
                            <p:stCondLst>
                              <p:cond delay="3000"/>
                            </p:stCondLst>
                            <p:childTnLst>
                              <p:par>
                                <p:cTn id="44" presetID="37" presetClass="entr" presetSubtype="0" fill="hold" grpId="0" nodeType="after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1000"/>
                                        <p:tgtEl>
                                          <p:spTgt spid="3">
                                            <p:txEl>
                                              <p:pRg st="3" end="3"/>
                                            </p:txEl>
                                          </p:spTgt>
                                        </p:tgtEl>
                                      </p:cBhvr>
                                    </p:animEffect>
                                    <p:anim calcmode="lin" valueType="num">
                                      <p:cBhvr>
                                        <p:cTn id="5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56" fill="hold">
                            <p:stCondLst>
                              <p:cond delay="4000"/>
                            </p:stCondLst>
                            <p:childTnLst>
                              <p:par>
                                <p:cTn id="57" presetID="30" presetClass="entr" presetSubtype="0" fill="hold" nodeType="afterEffect">
                                  <p:stCondLst>
                                    <p:cond delay="0"/>
                                  </p:stCondLst>
                                  <p:childTnLst>
                                    <p:set>
                                      <p:cBhvr>
                                        <p:cTn id="58" dur="1" fill="hold">
                                          <p:stCondLst>
                                            <p:cond delay="0"/>
                                          </p:stCondLst>
                                        </p:cTn>
                                        <p:tgtEl>
                                          <p:spTgt spid="30725"/>
                                        </p:tgtEl>
                                        <p:attrNameLst>
                                          <p:attrName>style.visibility</p:attrName>
                                        </p:attrNameLst>
                                      </p:cBhvr>
                                      <p:to>
                                        <p:strVal val="visible"/>
                                      </p:to>
                                    </p:set>
                                    <p:animEffect transition="in" filter="fade">
                                      <p:cBhvr>
                                        <p:cTn id="59" dur="800" decel="100000"/>
                                        <p:tgtEl>
                                          <p:spTgt spid="30725"/>
                                        </p:tgtEl>
                                      </p:cBhvr>
                                    </p:animEffect>
                                    <p:anim calcmode="lin" valueType="num">
                                      <p:cBhvr>
                                        <p:cTn id="60" dur="800" decel="100000" fill="hold"/>
                                        <p:tgtEl>
                                          <p:spTgt spid="30725"/>
                                        </p:tgtEl>
                                        <p:attrNameLst>
                                          <p:attrName>style.rotation</p:attrName>
                                        </p:attrNameLst>
                                      </p:cBhvr>
                                      <p:tavLst>
                                        <p:tav tm="0">
                                          <p:val>
                                            <p:fltVal val="-90"/>
                                          </p:val>
                                        </p:tav>
                                        <p:tav tm="100000">
                                          <p:val>
                                            <p:fltVal val="0"/>
                                          </p:val>
                                        </p:tav>
                                      </p:tavLst>
                                    </p:anim>
                                    <p:anim calcmode="lin" valueType="num">
                                      <p:cBhvr>
                                        <p:cTn id="61" dur="800" decel="100000" fill="hold"/>
                                        <p:tgtEl>
                                          <p:spTgt spid="30725"/>
                                        </p:tgtEl>
                                        <p:attrNameLst>
                                          <p:attrName>ppt_x</p:attrName>
                                        </p:attrNameLst>
                                      </p:cBhvr>
                                      <p:tavLst>
                                        <p:tav tm="0">
                                          <p:val>
                                            <p:strVal val="#ppt_x+0.4"/>
                                          </p:val>
                                        </p:tav>
                                        <p:tav tm="100000">
                                          <p:val>
                                            <p:strVal val="#ppt_x-0.05"/>
                                          </p:val>
                                        </p:tav>
                                      </p:tavLst>
                                    </p:anim>
                                    <p:anim calcmode="lin" valueType="num">
                                      <p:cBhvr>
                                        <p:cTn id="62" dur="800" decel="100000" fill="hold"/>
                                        <p:tgtEl>
                                          <p:spTgt spid="30725"/>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0725"/>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0725"/>
                                        </p:tgtEl>
                                        <p:attrNameLst>
                                          <p:attrName>ppt_y</p:attrName>
                                        </p:attrNameLst>
                                      </p:cBhvr>
                                      <p:tavLst>
                                        <p:tav tm="0">
                                          <p:val>
                                            <p:strVal val="#ppt_y+0.1"/>
                                          </p:val>
                                        </p:tav>
                                        <p:tav tm="100000">
                                          <p:val>
                                            <p:strVal val="#ppt_y"/>
                                          </p:val>
                                        </p:tav>
                                      </p:tavLst>
                                    </p:anim>
                                  </p:childTnLst>
                                </p:cTn>
                              </p:par>
                              <p:par>
                                <p:cTn id="65" presetID="30" presetClass="entr" presetSubtype="0" fill="hold" nodeType="withEffect">
                                  <p:stCondLst>
                                    <p:cond delay="0"/>
                                  </p:stCondLst>
                                  <p:childTnLst>
                                    <p:set>
                                      <p:cBhvr>
                                        <p:cTn id="66" dur="1" fill="hold">
                                          <p:stCondLst>
                                            <p:cond delay="0"/>
                                          </p:stCondLst>
                                        </p:cTn>
                                        <p:tgtEl>
                                          <p:spTgt spid="30726"/>
                                        </p:tgtEl>
                                        <p:attrNameLst>
                                          <p:attrName>style.visibility</p:attrName>
                                        </p:attrNameLst>
                                      </p:cBhvr>
                                      <p:to>
                                        <p:strVal val="visible"/>
                                      </p:to>
                                    </p:set>
                                    <p:animEffect transition="in" filter="fade">
                                      <p:cBhvr>
                                        <p:cTn id="67" dur="800" decel="100000"/>
                                        <p:tgtEl>
                                          <p:spTgt spid="30726"/>
                                        </p:tgtEl>
                                      </p:cBhvr>
                                    </p:animEffect>
                                    <p:anim calcmode="lin" valueType="num">
                                      <p:cBhvr>
                                        <p:cTn id="68" dur="800" decel="100000" fill="hold"/>
                                        <p:tgtEl>
                                          <p:spTgt spid="30726"/>
                                        </p:tgtEl>
                                        <p:attrNameLst>
                                          <p:attrName>style.rotation</p:attrName>
                                        </p:attrNameLst>
                                      </p:cBhvr>
                                      <p:tavLst>
                                        <p:tav tm="0">
                                          <p:val>
                                            <p:fltVal val="-90"/>
                                          </p:val>
                                        </p:tav>
                                        <p:tav tm="100000">
                                          <p:val>
                                            <p:fltVal val="0"/>
                                          </p:val>
                                        </p:tav>
                                      </p:tavLst>
                                    </p:anim>
                                    <p:anim calcmode="lin" valueType="num">
                                      <p:cBhvr>
                                        <p:cTn id="69" dur="800" decel="100000" fill="hold"/>
                                        <p:tgtEl>
                                          <p:spTgt spid="30726"/>
                                        </p:tgtEl>
                                        <p:attrNameLst>
                                          <p:attrName>ppt_x</p:attrName>
                                        </p:attrNameLst>
                                      </p:cBhvr>
                                      <p:tavLst>
                                        <p:tav tm="0">
                                          <p:val>
                                            <p:strVal val="#ppt_x+0.4"/>
                                          </p:val>
                                        </p:tav>
                                        <p:tav tm="100000">
                                          <p:val>
                                            <p:strVal val="#ppt_x-0.05"/>
                                          </p:val>
                                        </p:tav>
                                      </p:tavLst>
                                    </p:anim>
                                    <p:anim calcmode="lin" valueType="num">
                                      <p:cBhvr>
                                        <p:cTn id="70" dur="800" decel="100000" fill="hold"/>
                                        <p:tgtEl>
                                          <p:spTgt spid="30726"/>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0726"/>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07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lum bright="-20000" contrast="30000"/>
          </a:blip>
          <a:srcRect t="17708" r="73438"/>
          <a:stretch>
            <a:fillRect/>
          </a:stretch>
        </p:blipFill>
        <p:spPr bwMode="auto">
          <a:xfrm>
            <a:off x="928662" y="3000372"/>
            <a:ext cx="1506504" cy="35004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Прямоугольник 5"/>
          <p:cNvSpPr/>
          <p:nvPr/>
        </p:nvSpPr>
        <p:spPr>
          <a:xfrm>
            <a:off x="285720" y="1500174"/>
            <a:ext cx="8708495"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4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cs typeface="Times New Roman" pitchFamily="18" charset="0"/>
              </a:rPr>
              <a:t>Дбайте</a:t>
            </a:r>
            <a:r>
              <a:rPr lang="ru-RU"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cs typeface="Times New Roman" pitchFamily="18" charset="0"/>
              </a:rPr>
              <a:t> про свою </a:t>
            </a:r>
            <a:r>
              <a:rPr lang="ru-RU" sz="54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cs typeface="Times New Roman" pitchFamily="18" charset="0"/>
              </a:rPr>
              <a:t>безпеку</a:t>
            </a:r>
            <a:r>
              <a:rPr lang="ru-RU"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cs typeface="Times New Roman"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3"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
                                        <p:tgtEl>
                                          <p:spTgt spid="4"/>
                                        </p:tgtEl>
                                      </p:cBhvr>
                                    </p:animEffect>
                                    <p:anim calcmode="lin" valueType="num">
                                      <p:cBhvr>
                                        <p:cTn id="15" dur="800" fill="hold"/>
                                        <p:tgtEl>
                                          <p:spTgt spid="4"/>
                                        </p:tgtEl>
                                        <p:attrNameLst>
                                          <p:attrName>ppt_x</p:attrName>
                                        </p:attrNameLst>
                                      </p:cBhvr>
                                      <p:tavLst>
                                        <p:tav tm="0">
                                          <p:val>
                                            <p:strVal val="#ppt_x"/>
                                          </p:val>
                                        </p:tav>
                                        <p:tav tm="100000">
                                          <p:val>
                                            <p:strVal val="#ppt_x"/>
                                          </p:val>
                                        </p:tav>
                                      </p:tavLst>
                                    </p:anim>
                                    <p:anim calcmode="lin" valueType="num">
                                      <p:cBhvr>
                                        <p:cTn id="16" dur="800" fill="hold"/>
                                        <p:tgtEl>
                                          <p:spTgt spid="4"/>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3357563"/>
            <a:ext cx="8229600" cy="3286125"/>
          </a:xfrm>
        </p:spPr>
        <p:txBody>
          <a:bodyPr rtlCol="0">
            <a:normAutofit lnSpcReduction="10000"/>
          </a:bodyPr>
          <a:lstStyle/>
          <a:p>
            <a:pPr eaLnBrk="1" fontAlgn="auto" hangingPunct="1">
              <a:spcAft>
                <a:spcPts val="0"/>
              </a:spcAft>
              <a:buFont typeface="Arial" pitchFamily="34" charset="0"/>
              <a:buNone/>
              <a:defRPr/>
            </a:pPr>
            <a:r>
              <a:rPr lang="uk-UA" dirty="0" smtClean="0">
                <a:latin typeface="Times New Roman" pitchFamily="18" charset="0"/>
                <a:cs typeface="Times New Roman" pitchFamily="18" charset="0"/>
              </a:rPr>
              <a:t>	Кожен учень вирушаючи до школи чи на прогулянку стає учасником дорожнього руху як пішохід, велосипедист чи пасажир, а тому повинен чітко  дотримуватись правил дорожнього руху, які встановлюють єдиний порядок руху на всій території України.</a:t>
            </a:r>
          </a:p>
          <a:p>
            <a:pPr eaLnBrk="1" fontAlgn="auto" hangingPunct="1">
              <a:spcAft>
                <a:spcPts val="0"/>
              </a:spcAft>
              <a:buFont typeface="Arial" pitchFamily="34" charset="0"/>
              <a:buNone/>
              <a:defRPr/>
            </a:pPr>
            <a:endParaRPr lang="ru-RU" dirty="0"/>
          </a:p>
        </p:txBody>
      </p:sp>
      <p:pic>
        <p:nvPicPr>
          <p:cNvPr id="3077" name="Picture 5" descr="F:\пдр\1215_1.jpg"/>
          <p:cNvPicPr>
            <a:picLocks noChangeAspect="1" noChangeArrowheads="1"/>
          </p:cNvPicPr>
          <p:nvPr/>
        </p:nvPicPr>
        <p:blipFill>
          <a:blip r:embed="rId2"/>
          <a:srcRect l="50575" t="15517" r="2299" b="15517"/>
          <a:stretch>
            <a:fillRect/>
          </a:stretch>
        </p:blipFill>
        <p:spPr bwMode="auto">
          <a:xfrm>
            <a:off x="357158" y="142852"/>
            <a:ext cx="2928958" cy="28575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4" descr="F:\пдр\1215_2.jpg"/>
          <p:cNvPicPr>
            <a:picLocks noChangeAspect="1" noChangeArrowheads="1"/>
          </p:cNvPicPr>
          <p:nvPr/>
        </p:nvPicPr>
        <p:blipFill>
          <a:blip r:embed="rId3"/>
          <a:srcRect l="1672" t="15050" r="3010" b="14716"/>
          <a:stretch>
            <a:fillRect/>
          </a:stretch>
        </p:blipFill>
        <p:spPr bwMode="auto">
          <a:xfrm>
            <a:off x="4286248" y="642918"/>
            <a:ext cx="4071966"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2000" fill="hold"/>
                                        <p:tgtEl>
                                          <p:spTgt spid="3077"/>
                                        </p:tgtEl>
                                        <p:attrNameLst>
                                          <p:attrName>ppt_w</p:attrName>
                                        </p:attrNameLst>
                                      </p:cBhvr>
                                      <p:tavLst>
                                        <p:tav tm="0">
                                          <p:val>
                                            <p:strVal val="#ppt_w*0.70"/>
                                          </p:val>
                                        </p:tav>
                                        <p:tav tm="100000">
                                          <p:val>
                                            <p:strVal val="#ppt_w"/>
                                          </p:val>
                                        </p:tav>
                                      </p:tavLst>
                                    </p:anim>
                                    <p:anim calcmode="lin" valueType="num">
                                      <p:cBhvr>
                                        <p:cTn id="8" dur="2000" fill="hold"/>
                                        <p:tgtEl>
                                          <p:spTgt spid="3077"/>
                                        </p:tgtEl>
                                        <p:attrNameLst>
                                          <p:attrName>ppt_h</p:attrName>
                                        </p:attrNameLst>
                                      </p:cBhvr>
                                      <p:tavLst>
                                        <p:tav tm="0">
                                          <p:val>
                                            <p:strVal val="#ppt_h"/>
                                          </p:val>
                                        </p:tav>
                                        <p:tav tm="100000">
                                          <p:val>
                                            <p:strVal val="#ppt_h"/>
                                          </p:val>
                                        </p:tav>
                                      </p:tavLst>
                                    </p:anim>
                                    <p:animEffect transition="in" filter="fade">
                                      <p:cBhvr>
                                        <p:cTn id="9" dur="2000"/>
                                        <p:tgtEl>
                                          <p:spTgt spid="3077"/>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strVal val="#ppt_w*0.70"/>
                                          </p:val>
                                        </p:tav>
                                        <p:tav tm="100000">
                                          <p:val>
                                            <p:strVal val="#ppt_w"/>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animEffect transition="in" filter="fade">
                                      <p:cBhvr>
                                        <p:cTn id="15" dur="2000"/>
                                        <p:tgtEl>
                                          <p:spTgt spid="6"/>
                                        </p:tgtEl>
                                      </p:cBhvr>
                                    </p:animEffect>
                                  </p:childTnLst>
                                </p:cTn>
                              </p:par>
                            </p:childTnLst>
                          </p:cTn>
                        </p:par>
                        <p:par>
                          <p:cTn id="16" fill="hold">
                            <p:stCondLst>
                              <p:cond delay="4000"/>
                            </p:stCondLst>
                            <p:childTnLst>
                              <p:par>
                                <p:cTn id="17" presetID="37"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Содержимое 2"/>
          <p:cNvSpPr>
            <a:spLocks noGrp="1"/>
          </p:cNvSpPr>
          <p:nvPr>
            <p:ph idx="1"/>
          </p:nvPr>
        </p:nvSpPr>
        <p:spPr>
          <a:xfrm>
            <a:off x="0" y="1500188"/>
            <a:ext cx="8229600" cy="6215062"/>
          </a:xfrm>
        </p:spPr>
        <p:txBody>
          <a:bodyPr rtlCol="0">
            <a:normAutofit/>
          </a:bodyPr>
          <a:lstStyle/>
          <a:p>
            <a:pPr eaLnBrk="1" fontAlgn="auto" hangingPunct="1">
              <a:spcAft>
                <a:spcPts val="0"/>
              </a:spcAft>
              <a:buFont typeface="Arial" pitchFamily="34" charset="0"/>
              <a:buNone/>
              <a:defRPr/>
            </a:pPr>
            <a:r>
              <a:rPr lang="uk-UA" b="1" i="1" kern="0" dirty="0" smtClean="0">
                <a:solidFill>
                  <a:schemeClr val="accent1">
                    <a:lumMod val="50000"/>
                  </a:schemeClr>
                </a:solidFill>
                <a:latin typeface="Times New Roman" pitchFamily="18" charset="0"/>
              </a:rPr>
              <a:t>Багатосмугова дорога</a:t>
            </a:r>
            <a:r>
              <a:rPr lang="uk-UA" i="1" kern="0" dirty="0" smtClean="0">
                <a:solidFill>
                  <a:schemeClr val="accent1">
                    <a:lumMod val="50000"/>
                  </a:schemeClr>
                </a:solidFill>
                <a:latin typeface="Times New Roman" pitchFamily="18" charset="0"/>
              </a:rPr>
              <a:t> </a:t>
            </a:r>
            <a:r>
              <a:rPr lang="uk-UA" kern="0" dirty="0" smtClean="0">
                <a:latin typeface="Times New Roman" pitchFamily="18" charset="0"/>
              </a:rPr>
              <a:t>– </a:t>
            </a:r>
          </a:p>
          <a:p>
            <a:pPr marL="0" indent="19050" eaLnBrk="1" fontAlgn="auto" hangingPunct="1">
              <a:spcAft>
                <a:spcPts val="0"/>
              </a:spcAft>
              <a:buFont typeface="Arial" pitchFamily="34" charset="0"/>
              <a:buNone/>
              <a:defRPr/>
            </a:pPr>
            <a:r>
              <a:rPr lang="uk-UA" sz="3000" kern="0" dirty="0" smtClean="0">
                <a:latin typeface="Times New Roman" pitchFamily="18" charset="0"/>
              </a:rPr>
              <a:t>це дорога, яка має більше</a:t>
            </a:r>
          </a:p>
          <a:p>
            <a:pPr marL="0" indent="19050" eaLnBrk="1" fontAlgn="auto" hangingPunct="1">
              <a:spcAft>
                <a:spcPts val="0"/>
              </a:spcAft>
              <a:buFont typeface="Arial" pitchFamily="34" charset="0"/>
              <a:buNone/>
              <a:defRPr/>
            </a:pPr>
            <a:r>
              <a:rPr lang="uk-UA" sz="3000" kern="0" dirty="0" smtClean="0">
                <a:latin typeface="Times New Roman" pitchFamily="18" charset="0"/>
              </a:rPr>
              <a:t> як дві смуги для руху </a:t>
            </a:r>
          </a:p>
          <a:p>
            <a:pPr marL="0" indent="19050" eaLnBrk="1" fontAlgn="auto" hangingPunct="1">
              <a:spcAft>
                <a:spcPts val="0"/>
              </a:spcAft>
              <a:buFont typeface="Arial" pitchFamily="34" charset="0"/>
              <a:buNone/>
              <a:defRPr/>
            </a:pPr>
            <a:r>
              <a:rPr lang="uk-UA" sz="3000" kern="0" dirty="0" smtClean="0">
                <a:latin typeface="Times New Roman" pitchFamily="18" charset="0"/>
              </a:rPr>
              <a:t>транспортних засобів.</a:t>
            </a:r>
          </a:p>
          <a:p>
            <a:pPr eaLnBrk="1" fontAlgn="auto" hangingPunct="1">
              <a:spcAft>
                <a:spcPts val="0"/>
              </a:spcAft>
              <a:buFont typeface="Arial" pitchFamily="34" charset="0"/>
              <a:buNone/>
              <a:defRPr/>
            </a:pPr>
            <a:r>
              <a:rPr lang="uk-UA" sz="3000" kern="0" dirty="0" smtClean="0">
                <a:latin typeface="Times New Roman" pitchFamily="18" charset="0"/>
              </a:rPr>
              <a:t>	</a:t>
            </a:r>
          </a:p>
          <a:p>
            <a:pPr eaLnBrk="1" fontAlgn="auto" hangingPunct="1">
              <a:spcAft>
                <a:spcPts val="0"/>
              </a:spcAft>
              <a:buFont typeface="Arial" pitchFamily="34" charset="0"/>
              <a:buNone/>
              <a:defRPr/>
            </a:pPr>
            <a:r>
              <a:rPr lang="uk-UA" sz="3000" kern="0" dirty="0" smtClean="0">
                <a:latin typeface="Times New Roman" pitchFamily="18" charset="0"/>
              </a:rPr>
              <a:t>Визначити кількість смуг на дорозі можна за допомогою дорожньої розмітки або дорожнього знака </a:t>
            </a:r>
          </a:p>
          <a:p>
            <a:pPr eaLnBrk="1" fontAlgn="auto" hangingPunct="1">
              <a:spcAft>
                <a:spcPts val="0"/>
              </a:spcAft>
              <a:buFont typeface="Arial" pitchFamily="34" charset="0"/>
              <a:buNone/>
              <a:defRPr/>
            </a:pPr>
            <a:r>
              <a:rPr lang="uk-UA" sz="3000" kern="0" dirty="0" smtClean="0">
                <a:latin typeface="Times New Roman" pitchFamily="18" charset="0"/>
              </a:rPr>
              <a:t>	“ Напрямки руху по смугах ”</a:t>
            </a:r>
          </a:p>
          <a:p>
            <a:pPr eaLnBrk="1" fontAlgn="auto" hangingPunct="1">
              <a:spcAft>
                <a:spcPts val="0"/>
              </a:spcAft>
              <a:buFont typeface="Arial" pitchFamily="34" charset="0"/>
              <a:buNone/>
              <a:defRPr/>
            </a:pPr>
            <a:endParaRPr lang="ru-RU" dirty="0"/>
          </a:p>
        </p:txBody>
      </p:sp>
      <p:pic>
        <p:nvPicPr>
          <p:cNvPr id="6" name="Picture 5" descr="F:\пдр\c2005-2.jpg"/>
          <p:cNvPicPr>
            <a:picLocks noChangeAspect="1" noChangeArrowheads="1"/>
          </p:cNvPicPr>
          <p:nvPr/>
        </p:nvPicPr>
        <p:blipFill>
          <a:blip r:embed="rId2"/>
          <a:srcRect l="75542" t="76710" r="-1084" b="15398"/>
          <a:stretch>
            <a:fillRect/>
          </a:stretch>
        </p:blipFill>
        <p:spPr bwMode="auto">
          <a:xfrm>
            <a:off x="6643702" y="5286388"/>
            <a:ext cx="1278913" cy="581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5" descr="F:\пдр\c2005-2.jpg"/>
          <p:cNvPicPr>
            <a:picLocks noChangeAspect="1" noChangeArrowheads="1"/>
          </p:cNvPicPr>
          <p:nvPr/>
        </p:nvPicPr>
        <p:blipFill>
          <a:blip r:embed="rId2"/>
          <a:srcRect t="84602" r="-1084"/>
          <a:stretch>
            <a:fillRect/>
          </a:stretch>
        </p:blipFill>
        <p:spPr bwMode="auto">
          <a:xfrm>
            <a:off x="5286380" y="5857892"/>
            <a:ext cx="3738003" cy="837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6" descr="F:\пдр\1215_9.jpg"/>
          <p:cNvPicPr>
            <a:picLocks noChangeAspect="1" noChangeArrowheads="1"/>
          </p:cNvPicPr>
          <p:nvPr/>
        </p:nvPicPr>
        <p:blipFill>
          <a:blip r:embed="rId3"/>
          <a:srcRect l="3039" t="15958" r="4255" b="15653"/>
          <a:stretch>
            <a:fillRect/>
          </a:stretch>
        </p:blipFill>
        <p:spPr bwMode="auto">
          <a:xfrm>
            <a:off x="4572000" y="2000240"/>
            <a:ext cx="3921946" cy="19288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Прямоугольник 8"/>
          <p:cNvSpPr/>
          <p:nvPr/>
        </p:nvSpPr>
        <p:spPr>
          <a:xfrm>
            <a:off x="2285984" y="285728"/>
            <a:ext cx="4500594" cy="830997"/>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uk-UA" sz="4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cs typeface="Arial" pitchFamily="34" charset="0"/>
              </a:rPr>
              <a:t>Ти - пішохід</a:t>
            </a:r>
            <a:endParaRPr lang="ru-RU" sz="4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anim calcmode="lin" valueType="num">
                                      <p:cBhvr>
                                        <p:cTn id="8" dur="2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16">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fade">
                                      <p:cBhvr>
                                        <p:cTn id="13" dur="2000"/>
                                        <p:tgtEl>
                                          <p:spTgt spid="16">
                                            <p:txEl>
                                              <p:pRg st="1" end="1"/>
                                            </p:txEl>
                                          </p:spTgt>
                                        </p:tgtEl>
                                      </p:cBhvr>
                                    </p:animEffect>
                                    <p:anim calcmode="lin" valueType="num">
                                      <p:cBhvr>
                                        <p:cTn id="14" dur="2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6">
                                            <p:txEl>
                                              <p:pRg st="1" end="1"/>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6">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2000"/>
                                        <p:tgtEl>
                                          <p:spTgt spid="16">
                                            <p:txEl>
                                              <p:pRg st="2" end="2"/>
                                            </p:txEl>
                                          </p:spTgt>
                                        </p:tgtEl>
                                      </p:cBhvr>
                                    </p:animEffect>
                                    <p:anim calcmode="lin" valueType="num">
                                      <p:cBhvr>
                                        <p:cTn id="20" dur="2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1" dur="1800" decel="100000" fill="hold"/>
                                        <p:tgtEl>
                                          <p:spTgt spid="16">
                                            <p:txEl>
                                              <p:pRg st="2" end="2"/>
                                            </p:txEl>
                                          </p:spTgt>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16">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fade">
                                      <p:cBhvr>
                                        <p:cTn id="25" dur="2000"/>
                                        <p:tgtEl>
                                          <p:spTgt spid="16">
                                            <p:txEl>
                                              <p:pRg st="3" end="3"/>
                                            </p:txEl>
                                          </p:spTgt>
                                        </p:tgtEl>
                                      </p:cBhvr>
                                    </p:animEffect>
                                    <p:anim calcmode="lin" valueType="num">
                                      <p:cBhvr>
                                        <p:cTn id="26" dur="2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7" dur="1800" decel="100000" fill="hold"/>
                                        <p:tgtEl>
                                          <p:spTgt spid="16">
                                            <p:txEl>
                                              <p:pRg st="3" end="3"/>
                                            </p:txEl>
                                          </p:spTgt>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16">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ppt_x</p:attrName>
                                        </p:attrNameLst>
                                      </p:cBhvr>
                                      <p:tavLst>
                                        <p:tav tm="0">
                                          <p:val>
                                            <p:strVal val="#ppt_x"/>
                                          </p:val>
                                        </p:tav>
                                        <p:tav tm="100000">
                                          <p:val>
                                            <p:strVal val="#ppt_x"/>
                                          </p:val>
                                        </p:tav>
                                      </p:tavLst>
                                    </p:anim>
                                    <p:anim calcmode="lin" valueType="num">
                                      <p:cBhvr>
                                        <p:cTn id="33" dur="1800" decel="100000" fill="hold"/>
                                        <p:tgtEl>
                                          <p:spTgt spid="8"/>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fade">
                                      <p:cBhvr>
                                        <p:cTn id="37" dur="2000"/>
                                        <p:tgtEl>
                                          <p:spTgt spid="16">
                                            <p:txEl>
                                              <p:pRg st="4" end="4"/>
                                            </p:txEl>
                                          </p:spTgt>
                                        </p:tgtEl>
                                      </p:cBhvr>
                                    </p:animEffect>
                                    <p:anim calcmode="lin" valueType="num">
                                      <p:cBhvr>
                                        <p:cTn id="38" dur="2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9" dur="1800" decel="100000" fill="hold"/>
                                        <p:tgtEl>
                                          <p:spTgt spid="16">
                                            <p:txEl>
                                              <p:pRg st="4" end="4"/>
                                            </p:txEl>
                                          </p:spTgt>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16">
                                            <p:txEl>
                                              <p:pRg st="4" end="4"/>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animEffect transition="in" filter="fade">
                                      <p:cBhvr>
                                        <p:cTn id="43" dur="2000"/>
                                        <p:tgtEl>
                                          <p:spTgt spid="16">
                                            <p:txEl>
                                              <p:pRg st="5" end="5"/>
                                            </p:txEl>
                                          </p:spTgt>
                                        </p:tgtEl>
                                      </p:cBhvr>
                                    </p:animEffect>
                                    <p:anim calcmode="lin" valueType="num">
                                      <p:cBhvr>
                                        <p:cTn id="44" dur="2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16">
                                            <p:txEl>
                                              <p:pRg st="5" end="5"/>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16">
                                            <p:txEl>
                                              <p:pRg st="5" end="5"/>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Effect transition="in" filter="fade">
                                      <p:cBhvr>
                                        <p:cTn id="49" dur="2000"/>
                                        <p:tgtEl>
                                          <p:spTgt spid="16">
                                            <p:txEl>
                                              <p:pRg st="6" end="6"/>
                                            </p:txEl>
                                          </p:spTgt>
                                        </p:tgtEl>
                                      </p:cBhvr>
                                    </p:animEffect>
                                    <p:anim calcmode="lin" valueType="num">
                                      <p:cBhvr>
                                        <p:cTn id="50" dur="2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51" dur="1800" decel="100000" fill="hold"/>
                                        <p:tgtEl>
                                          <p:spTgt spid="16">
                                            <p:txEl>
                                              <p:pRg st="6" end="6"/>
                                            </p:txEl>
                                          </p:spTgt>
                                        </p:tgtEl>
                                        <p:attrNameLst>
                                          <p:attrName>ppt_y</p:attrName>
                                        </p:attrNameLst>
                                      </p:cBhvr>
                                      <p:tavLst>
                                        <p:tav tm="0">
                                          <p:val>
                                            <p:strVal val="#ppt_y+1"/>
                                          </p:val>
                                        </p:tav>
                                        <p:tav tm="100000">
                                          <p:val>
                                            <p:strVal val="#ppt_y-.03"/>
                                          </p:val>
                                        </p:tav>
                                      </p:tavLst>
                                    </p:anim>
                                    <p:anim calcmode="lin" valueType="num">
                                      <p:cBhvr>
                                        <p:cTn id="52" dur="200" accel="100000" fill="hold">
                                          <p:stCondLst>
                                            <p:cond delay="1800"/>
                                          </p:stCondLst>
                                        </p:cTn>
                                        <p:tgtEl>
                                          <p:spTgt spid="16">
                                            <p:txEl>
                                              <p:pRg st="6" end="6"/>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9" fill="hold">
                            <p:stCondLst>
                              <p:cond delay="2000"/>
                            </p:stCondLst>
                            <p:childTnLst>
                              <p:par>
                                <p:cTn id="60" presetID="37" presetClass="entr" presetSubtype="0"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000"/>
                                        <p:tgtEl>
                                          <p:spTgt spid="6"/>
                                        </p:tgtEl>
                                      </p:cBhvr>
                                    </p:animEffect>
                                    <p:anim calcmode="lin" valueType="num">
                                      <p:cBhvr>
                                        <p:cTn id="63" dur="2000" fill="hold"/>
                                        <p:tgtEl>
                                          <p:spTgt spid="6"/>
                                        </p:tgtEl>
                                        <p:attrNameLst>
                                          <p:attrName>ppt_x</p:attrName>
                                        </p:attrNameLst>
                                      </p:cBhvr>
                                      <p:tavLst>
                                        <p:tav tm="0">
                                          <p:val>
                                            <p:strVal val="#ppt_x"/>
                                          </p:val>
                                        </p:tav>
                                        <p:tav tm="100000">
                                          <p:val>
                                            <p:strVal val="#ppt_x"/>
                                          </p:val>
                                        </p:tav>
                                      </p:tavLst>
                                    </p:anim>
                                    <p:anim calcmode="lin" valueType="num">
                                      <p:cBhvr>
                                        <p:cTn id="64" dur="1800" decel="100000" fill="hold"/>
                                        <p:tgtEl>
                                          <p:spTgt spid="6"/>
                                        </p:tgtEl>
                                        <p:attrNameLst>
                                          <p:attrName>ppt_y</p:attrName>
                                        </p:attrNameLst>
                                      </p:cBhvr>
                                      <p:tavLst>
                                        <p:tav tm="0">
                                          <p:val>
                                            <p:strVal val="#ppt_y+1"/>
                                          </p:val>
                                        </p:tav>
                                        <p:tav tm="100000">
                                          <p:val>
                                            <p:strVal val="#ppt_y-.03"/>
                                          </p:val>
                                        </p:tav>
                                      </p:tavLst>
                                    </p:anim>
                                    <p:anim calcmode="lin" valueType="num">
                                      <p:cBhvr>
                                        <p:cTn id="65"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2000"/>
                                        <p:tgtEl>
                                          <p:spTgt spid="7"/>
                                        </p:tgtEl>
                                      </p:cBhvr>
                                    </p:animEffect>
                                    <p:anim calcmode="lin" valueType="num">
                                      <p:cBhvr>
                                        <p:cTn id="69" dur="2000" fill="hold"/>
                                        <p:tgtEl>
                                          <p:spTgt spid="7"/>
                                        </p:tgtEl>
                                        <p:attrNameLst>
                                          <p:attrName>ppt_x</p:attrName>
                                        </p:attrNameLst>
                                      </p:cBhvr>
                                      <p:tavLst>
                                        <p:tav tm="0">
                                          <p:val>
                                            <p:strVal val="#ppt_x"/>
                                          </p:val>
                                        </p:tav>
                                        <p:tav tm="100000">
                                          <p:val>
                                            <p:strVal val="#ppt_x"/>
                                          </p:val>
                                        </p:tav>
                                      </p:tavLst>
                                    </p:anim>
                                    <p:anim calcmode="lin" valueType="num">
                                      <p:cBhvr>
                                        <p:cTn id="70" dur="1800" decel="100000" fill="hold"/>
                                        <p:tgtEl>
                                          <p:spTgt spid="7"/>
                                        </p:tgtEl>
                                        <p:attrNameLst>
                                          <p:attrName>ppt_y</p:attrName>
                                        </p:attrNameLst>
                                      </p:cBhvr>
                                      <p:tavLst>
                                        <p:tav tm="0">
                                          <p:val>
                                            <p:strVal val="#ppt_y+1"/>
                                          </p:val>
                                        </p:tav>
                                        <p:tav tm="100000">
                                          <p:val>
                                            <p:strVal val="#ppt_y-.03"/>
                                          </p:val>
                                        </p:tav>
                                      </p:tavLst>
                                    </p:anim>
                                    <p:anim calcmode="lin" valueType="num">
                                      <p:cBhvr>
                                        <p:cTn id="71"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457200" y="214313"/>
            <a:ext cx="8229600" cy="5911850"/>
          </a:xfrm>
        </p:spPr>
        <p:txBody>
          <a:bodyPr/>
          <a:lstStyle/>
          <a:p>
            <a:pPr eaLnBrk="1" hangingPunct="1">
              <a:buFont typeface="Arial" charset="0"/>
              <a:buNone/>
            </a:pPr>
            <a:r>
              <a:rPr lang="uk-UA" sz="2800" smtClean="0">
                <a:latin typeface="Times New Roman" pitchFamily="18" charset="0"/>
                <a:cs typeface="Times New Roman" pitchFamily="18" charset="0"/>
              </a:rPr>
              <a:t>Автомобілі рухаються один за </a:t>
            </a:r>
          </a:p>
          <a:p>
            <a:pPr eaLnBrk="1" hangingPunct="1">
              <a:buFont typeface="Arial" charset="0"/>
              <a:buNone/>
            </a:pPr>
            <a:r>
              <a:rPr lang="uk-UA" sz="2800" smtClean="0">
                <a:latin typeface="Times New Roman" pitchFamily="18" charset="0"/>
                <a:cs typeface="Times New Roman" pitchFamily="18" charset="0"/>
              </a:rPr>
              <a:t>одним, по смугах, і це нагадує </a:t>
            </a:r>
          </a:p>
          <a:p>
            <a:pPr eaLnBrk="1" hangingPunct="1">
              <a:buFont typeface="Arial" charset="0"/>
              <a:buNone/>
            </a:pPr>
            <a:r>
              <a:rPr lang="uk-UA" sz="2800" smtClean="0">
                <a:latin typeface="Times New Roman" pitchFamily="18" charset="0"/>
                <a:cs typeface="Times New Roman" pitchFamily="18" charset="0"/>
              </a:rPr>
              <a:t>потік. Саме тому рух автомобілів</a:t>
            </a:r>
          </a:p>
          <a:p>
            <a:pPr eaLnBrk="1" hangingPunct="1">
              <a:buFont typeface="Arial" charset="0"/>
              <a:buNone/>
            </a:pPr>
            <a:r>
              <a:rPr lang="uk-UA" sz="2800" smtClean="0">
                <a:latin typeface="Times New Roman" pitchFamily="18" charset="0"/>
                <a:cs typeface="Times New Roman" pitchFamily="18" charset="0"/>
              </a:rPr>
              <a:t> назвали </a:t>
            </a:r>
            <a:r>
              <a:rPr lang="uk-UA" sz="2800" b="1" i="1" smtClean="0">
                <a:solidFill>
                  <a:srgbClr val="C00000"/>
                </a:solidFill>
                <a:latin typeface="Times New Roman" pitchFamily="18" charset="0"/>
                <a:cs typeface="Times New Roman" pitchFamily="18" charset="0"/>
              </a:rPr>
              <a:t>транспортним потоком</a:t>
            </a:r>
            <a:r>
              <a:rPr lang="uk-UA" sz="2800" i="1" smtClean="0">
                <a:latin typeface="Times New Roman" pitchFamily="18" charset="0"/>
                <a:cs typeface="Times New Roman" pitchFamily="18" charset="0"/>
              </a:rPr>
              <a:t>.</a:t>
            </a:r>
          </a:p>
          <a:p>
            <a:pPr eaLnBrk="1" hangingPunct="1">
              <a:buFont typeface="Arial" charset="0"/>
              <a:buNone/>
            </a:pPr>
            <a:endParaRPr lang="uk-UA" sz="2800" smtClean="0">
              <a:latin typeface="Times New Roman" pitchFamily="18" charset="0"/>
              <a:cs typeface="Times New Roman" pitchFamily="18" charset="0"/>
            </a:endParaRPr>
          </a:p>
          <a:p>
            <a:pPr eaLnBrk="1" hangingPunct="1">
              <a:buFont typeface="Arial" charset="0"/>
              <a:buNone/>
            </a:pPr>
            <a:r>
              <a:rPr lang="uk-UA" sz="2800" smtClean="0">
                <a:latin typeface="Times New Roman" pitchFamily="18" charset="0"/>
                <a:cs typeface="Times New Roman" pitchFamily="18" charset="0"/>
              </a:rPr>
              <a:t>Потоки, які рухаються назустріч </a:t>
            </a:r>
          </a:p>
          <a:p>
            <a:pPr eaLnBrk="1" hangingPunct="1">
              <a:buFont typeface="Arial" charset="0"/>
              <a:buNone/>
            </a:pPr>
            <a:r>
              <a:rPr lang="uk-UA" sz="2800" smtClean="0">
                <a:latin typeface="Times New Roman" pitchFamily="18" charset="0"/>
                <a:cs typeface="Times New Roman" pitchFamily="18" charset="0"/>
              </a:rPr>
              <a:t>один одному , розділяють</a:t>
            </a:r>
          </a:p>
          <a:p>
            <a:pPr eaLnBrk="1" hangingPunct="1">
              <a:buFont typeface="Arial" charset="0"/>
              <a:buNone/>
            </a:pPr>
            <a:r>
              <a:rPr lang="uk-UA" sz="2800" smtClean="0">
                <a:latin typeface="Times New Roman" pitchFamily="18" charset="0"/>
                <a:cs typeface="Times New Roman" pitchFamily="18" charset="0"/>
              </a:rPr>
              <a:t> </a:t>
            </a:r>
            <a:r>
              <a:rPr lang="uk-UA" sz="2800" b="1" i="1" smtClean="0">
                <a:solidFill>
                  <a:srgbClr val="C00000"/>
                </a:solidFill>
                <a:latin typeface="Times New Roman" pitchFamily="18" charset="0"/>
                <a:cs typeface="Times New Roman" pitchFamily="18" charset="0"/>
              </a:rPr>
              <a:t>осьовою лінією</a:t>
            </a:r>
            <a:r>
              <a:rPr lang="uk-UA" sz="2800" smtClean="0"/>
              <a:t>. </a:t>
            </a:r>
          </a:p>
          <a:p>
            <a:pPr eaLnBrk="1" hangingPunct="1">
              <a:buFont typeface="Arial" charset="0"/>
              <a:buNone/>
            </a:pPr>
            <a:endParaRPr lang="en-US" sz="2800" smtClean="0">
              <a:latin typeface="Times New Roman" pitchFamily="18" charset="0"/>
              <a:cs typeface="Times New Roman" pitchFamily="18" charset="0"/>
            </a:endParaRPr>
          </a:p>
          <a:p>
            <a:pPr eaLnBrk="1" hangingPunct="1">
              <a:buFont typeface="Arial" charset="0"/>
              <a:buNone/>
            </a:pPr>
            <a:r>
              <a:rPr lang="uk-UA" sz="2800" smtClean="0">
                <a:latin typeface="Times New Roman" pitchFamily="18" charset="0"/>
                <a:cs typeface="Times New Roman" pitchFamily="18" charset="0"/>
              </a:rPr>
              <a:t>Іноді на осьовій лінії позначають</a:t>
            </a:r>
            <a:r>
              <a:rPr lang="uk-UA" sz="2800" smtClean="0"/>
              <a:t> </a:t>
            </a:r>
            <a:r>
              <a:rPr lang="uk-UA" sz="2800" b="1" i="1" smtClean="0">
                <a:solidFill>
                  <a:srgbClr val="C00000"/>
                </a:solidFill>
                <a:latin typeface="Times New Roman" pitchFamily="18" charset="0"/>
                <a:cs typeface="Times New Roman" pitchFamily="18" charset="0"/>
              </a:rPr>
              <a:t>острівці безпеки</a:t>
            </a:r>
            <a:r>
              <a:rPr lang="uk-UA" sz="2800" b="1" i="1" smtClean="0">
                <a:latin typeface="Times New Roman" pitchFamily="18" charset="0"/>
                <a:cs typeface="Times New Roman" pitchFamily="18" charset="0"/>
              </a:rPr>
              <a:t>.</a:t>
            </a:r>
          </a:p>
        </p:txBody>
      </p:sp>
      <p:pic>
        <p:nvPicPr>
          <p:cNvPr id="6148" name="Рисунок 4"/>
          <p:cNvPicPr>
            <a:picLocks noChangeAspect="1" noChangeArrowheads="1"/>
          </p:cNvPicPr>
          <p:nvPr/>
        </p:nvPicPr>
        <p:blipFill>
          <a:blip r:embed="rId2">
            <a:lum bright="-20000" contrast="20000"/>
          </a:blip>
          <a:srcRect t="73975" r="44633" b="10092"/>
          <a:stretch>
            <a:fillRect/>
          </a:stretch>
        </p:blipFill>
        <p:spPr bwMode="auto">
          <a:xfrm>
            <a:off x="6286512" y="5429264"/>
            <a:ext cx="2036762" cy="10001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F:\пдр\1215_5.jpg"/>
          <p:cNvPicPr>
            <a:picLocks noChangeAspect="1" noChangeArrowheads="1"/>
          </p:cNvPicPr>
          <p:nvPr/>
        </p:nvPicPr>
        <p:blipFill>
          <a:blip r:embed="rId3"/>
          <a:srcRect l="50987" t="14803" r="2960" b="13651"/>
          <a:stretch>
            <a:fillRect/>
          </a:stretch>
        </p:blipFill>
        <p:spPr bwMode="auto">
          <a:xfrm>
            <a:off x="6215073" y="857232"/>
            <a:ext cx="2552061" cy="26432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2000"/>
                                        <p:tgtEl>
                                          <p:spTgt spid="6146">
                                            <p:txEl>
                                              <p:pRg st="0" end="0"/>
                                            </p:txEl>
                                          </p:spTgt>
                                        </p:tgtEl>
                                      </p:cBhvr>
                                    </p:animEffect>
                                    <p:anim calcmode="lin" valueType="num">
                                      <p:cBhvr>
                                        <p:cTn id="8" dur="2000" fill="hold"/>
                                        <p:tgtEl>
                                          <p:spTgt spid="614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14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2000"/>
                                        <p:tgtEl>
                                          <p:spTgt spid="6146">
                                            <p:txEl>
                                              <p:pRg st="1" end="1"/>
                                            </p:txEl>
                                          </p:spTgt>
                                        </p:tgtEl>
                                      </p:cBhvr>
                                    </p:animEffect>
                                    <p:anim calcmode="lin" valueType="num">
                                      <p:cBhvr>
                                        <p:cTn id="13" dur="2000" fill="hold"/>
                                        <p:tgtEl>
                                          <p:spTgt spid="6146">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614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2000"/>
                                        <p:tgtEl>
                                          <p:spTgt spid="6146">
                                            <p:txEl>
                                              <p:pRg st="2" end="2"/>
                                            </p:txEl>
                                          </p:spTgt>
                                        </p:tgtEl>
                                      </p:cBhvr>
                                    </p:animEffect>
                                    <p:anim calcmode="lin" valueType="num">
                                      <p:cBhvr>
                                        <p:cTn id="18" dur="2000" fill="hold"/>
                                        <p:tgtEl>
                                          <p:spTgt spid="6146">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614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fade">
                                      <p:cBhvr>
                                        <p:cTn id="22" dur="2000"/>
                                        <p:tgtEl>
                                          <p:spTgt spid="6146">
                                            <p:txEl>
                                              <p:pRg st="3" end="3"/>
                                            </p:txEl>
                                          </p:spTgt>
                                        </p:tgtEl>
                                      </p:cBhvr>
                                    </p:animEffect>
                                    <p:anim calcmode="lin" valueType="num">
                                      <p:cBhvr>
                                        <p:cTn id="23" dur="2000" fill="hold"/>
                                        <p:tgtEl>
                                          <p:spTgt spid="6146">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6146">
                                            <p:txEl>
                                              <p:pRg st="3" end="3"/>
                                            </p:txEl>
                                          </p:spTgt>
                                        </p:tgtEl>
                                        <p:attrNameLst>
                                          <p:attrName>ppt_y</p:attrName>
                                        </p:attrNameLst>
                                      </p:cBhvr>
                                      <p:tavLst>
                                        <p:tav tm="0">
                                          <p:val>
                                            <p:strVal val="#ppt_y-.1"/>
                                          </p:val>
                                        </p:tav>
                                        <p:tav tm="100000">
                                          <p:val>
                                            <p:strVal val="#ppt_y"/>
                                          </p:val>
                                        </p:tav>
                                      </p:tavLst>
                                    </p:anim>
                                  </p:childTnLst>
                                </p:cTn>
                              </p:par>
                              <p:par>
                                <p:cTn id="25" presetID="21"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6146">
                                            <p:txEl>
                                              <p:pRg st="5" end="5"/>
                                            </p:txEl>
                                          </p:spTgt>
                                        </p:tgtEl>
                                        <p:attrNameLst>
                                          <p:attrName>style.visibility</p:attrName>
                                        </p:attrNameLst>
                                      </p:cBhvr>
                                      <p:to>
                                        <p:strVal val="visible"/>
                                      </p:to>
                                    </p:set>
                                    <p:animEffect transition="in" filter="fade">
                                      <p:cBhvr>
                                        <p:cTn id="30" dur="2000"/>
                                        <p:tgtEl>
                                          <p:spTgt spid="6146">
                                            <p:txEl>
                                              <p:pRg st="5" end="5"/>
                                            </p:txEl>
                                          </p:spTgt>
                                        </p:tgtEl>
                                      </p:cBhvr>
                                    </p:animEffect>
                                    <p:anim calcmode="lin" valueType="num">
                                      <p:cBhvr>
                                        <p:cTn id="31" dur="2000" fill="hold"/>
                                        <p:tgtEl>
                                          <p:spTgt spid="6146">
                                            <p:txEl>
                                              <p:pRg st="5" end="5"/>
                                            </p:txEl>
                                          </p:spTgt>
                                        </p:tgtEl>
                                        <p:attrNameLst>
                                          <p:attrName>ppt_x</p:attrName>
                                        </p:attrNameLst>
                                      </p:cBhvr>
                                      <p:tavLst>
                                        <p:tav tm="0">
                                          <p:val>
                                            <p:strVal val="#ppt_x"/>
                                          </p:val>
                                        </p:tav>
                                        <p:tav tm="100000">
                                          <p:val>
                                            <p:strVal val="#ppt_x"/>
                                          </p:val>
                                        </p:tav>
                                      </p:tavLst>
                                    </p:anim>
                                    <p:anim calcmode="lin" valueType="num">
                                      <p:cBhvr>
                                        <p:cTn id="32" dur="2000" fill="hold"/>
                                        <p:tgtEl>
                                          <p:spTgt spid="6146">
                                            <p:txEl>
                                              <p:pRg st="5" end="5"/>
                                            </p:tx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146">
                                            <p:txEl>
                                              <p:pRg st="6" end="6"/>
                                            </p:txEl>
                                          </p:spTgt>
                                        </p:tgtEl>
                                        <p:attrNameLst>
                                          <p:attrName>style.visibility</p:attrName>
                                        </p:attrNameLst>
                                      </p:cBhvr>
                                      <p:to>
                                        <p:strVal val="visible"/>
                                      </p:to>
                                    </p:set>
                                    <p:animEffect transition="in" filter="fade">
                                      <p:cBhvr>
                                        <p:cTn id="35" dur="2000"/>
                                        <p:tgtEl>
                                          <p:spTgt spid="6146">
                                            <p:txEl>
                                              <p:pRg st="6" end="6"/>
                                            </p:txEl>
                                          </p:spTgt>
                                        </p:tgtEl>
                                      </p:cBhvr>
                                    </p:animEffect>
                                    <p:anim calcmode="lin" valueType="num">
                                      <p:cBhvr>
                                        <p:cTn id="36" dur="2000" fill="hold"/>
                                        <p:tgtEl>
                                          <p:spTgt spid="6146">
                                            <p:txEl>
                                              <p:pRg st="6" end="6"/>
                                            </p:txEl>
                                          </p:spTgt>
                                        </p:tgtEl>
                                        <p:attrNameLst>
                                          <p:attrName>ppt_x</p:attrName>
                                        </p:attrNameLst>
                                      </p:cBhvr>
                                      <p:tavLst>
                                        <p:tav tm="0">
                                          <p:val>
                                            <p:strVal val="#ppt_x"/>
                                          </p:val>
                                        </p:tav>
                                        <p:tav tm="100000">
                                          <p:val>
                                            <p:strVal val="#ppt_x"/>
                                          </p:val>
                                        </p:tav>
                                      </p:tavLst>
                                    </p:anim>
                                    <p:anim calcmode="lin" valueType="num">
                                      <p:cBhvr>
                                        <p:cTn id="37" dur="2000" fill="hold"/>
                                        <p:tgtEl>
                                          <p:spTgt spid="6146">
                                            <p:txEl>
                                              <p:pRg st="6" end="6"/>
                                            </p:txEl>
                                          </p:spTgt>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6146">
                                            <p:txEl>
                                              <p:pRg st="7" end="7"/>
                                            </p:txEl>
                                          </p:spTgt>
                                        </p:tgtEl>
                                        <p:attrNameLst>
                                          <p:attrName>style.visibility</p:attrName>
                                        </p:attrNameLst>
                                      </p:cBhvr>
                                      <p:to>
                                        <p:strVal val="visible"/>
                                      </p:to>
                                    </p:set>
                                    <p:animEffect transition="in" filter="fade">
                                      <p:cBhvr>
                                        <p:cTn id="40" dur="2000"/>
                                        <p:tgtEl>
                                          <p:spTgt spid="6146">
                                            <p:txEl>
                                              <p:pRg st="7" end="7"/>
                                            </p:txEl>
                                          </p:spTgt>
                                        </p:tgtEl>
                                      </p:cBhvr>
                                    </p:animEffect>
                                    <p:anim calcmode="lin" valueType="num">
                                      <p:cBhvr>
                                        <p:cTn id="41" dur="2000" fill="hold"/>
                                        <p:tgtEl>
                                          <p:spTgt spid="6146">
                                            <p:txEl>
                                              <p:pRg st="7" end="7"/>
                                            </p:txEl>
                                          </p:spTgt>
                                        </p:tgtEl>
                                        <p:attrNameLst>
                                          <p:attrName>ppt_x</p:attrName>
                                        </p:attrNameLst>
                                      </p:cBhvr>
                                      <p:tavLst>
                                        <p:tav tm="0">
                                          <p:val>
                                            <p:strVal val="#ppt_x"/>
                                          </p:val>
                                        </p:tav>
                                        <p:tav tm="100000">
                                          <p:val>
                                            <p:strVal val="#ppt_x"/>
                                          </p:val>
                                        </p:tav>
                                      </p:tavLst>
                                    </p:anim>
                                    <p:anim calcmode="lin" valueType="num">
                                      <p:cBhvr>
                                        <p:cTn id="42" dur="2000" fill="hold"/>
                                        <p:tgtEl>
                                          <p:spTgt spid="6146">
                                            <p:txEl>
                                              <p:pRg st="7" end="7"/>
                                            </p:tx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6146">
                                            <p:txEl>
                                              <p:pRg st="9" end="9"/>
                                            </p:txEl>
                                          </p:spTgt>
                                        </p:tgtEl>
                                        <p:attrNameLst>
                                          <p:attrName>style.visibility</p:attrName>
                                        </p:attrNameLst>
                                      </p:cBhvr>
                                      <p:to>
                                        <p:strVal val="visible"/>
                                      </p:to>
                                    </p:set>
                                    <p:animEffect transition="in" filter="fade">
                                      <p:cBhvr>
                                        <p:cTn id="45" dur="2000"/>
                                        <p:tgtEl>
                                          <p:spTgt spid="6146">
                                            <p:txEl>
                                              <p:pRg st="9" end="9"/>
                                            </p:txEl>
                                          </p:spTgt>
                                        </p:tgtEl>
                                      </p:cBhvr>
                                    </p:animEffect>
                                    <p:anim calcmode="lin" valueType="num">
                                      <p:cBhvr>
                                        <p:cTn id="46" dur="2000" fill="hold"/>
                                        <p:tgtEl>
                                          <p:spTgt spid="6146">
                                            <p:txEl>
                                              <p:pRg st="9" end="9"/>
                                            </p:txEl>
                                          </p:spTgt>
                                        </p:tgtEl>
                                        <p:attrNameLst>
                                          <p:attrName>ppt_x</p:attrName>
                                        </p:attrNameLst>
                                      </p:cBhvr>
                                      <p:tavLst>
                                        <p:tav tm="0">
                                          <p:val>
                                            <p:strVal val="#ppt_x"/>
                                          </p:val>
                                        </p:tav>
                                        <p:tav tm="100000">
                                          <p:val>
                                            <p:strVal val="#ppt_x"/>
                                          </p:val>
                                        </p:tav>
                                      </p:tavLst>
                                    </p:anim>
                                    <p:anim calcmode="lin" valueType="num">
                                      <p:cBhvr>
                                        <p:cTn id="47" dur="2000" fill="hold"/>
                                        <p:tgtEl>
                                          <p:spTgt spid="6146">
                                            <p:txEl>
                                              <p:pRg st="9" end="9"/>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7" presetClass="entr" presetSubtype="0" fill="hold" nodeType="afterEffect">
                                  <p:stCondLst>
                                    <p:cond delay="0"/>
                                  </p:stCondLst>
                                  <p:childTnLst>
                                    <p:set>
                                      <p:cBhvr>
                                        <p:cTn id="50" dur="1" fill="hold">
                                          <p:stCondLst>
                                            <p:cond delay="0"/>
                                          </p:stCondLst>
                                        </p:cTn>
                                        <p:tgtEl>
                                          <p:spTgt spid="6148"/>
                                        </p:tgtEl>
                                        <p:attrNameLst>
                                          <p:attrName>style.visibility</p:attrName>
                                        </p:attrNameLst>
                                      </p:cBhvr>
                                      <p:to>
                                        <p:strVal val="visible"/>
                                      </p:to>
                                    </p:set>
                                    <p:animEffect transition="in" filter="fade">
                                      <p:cBhvr>
                                        <p:cTn id="51" dur="2000"/>
                                        <p:tgtEl>
                                          <p:spTgt spid="6148"/>
                                        </p:tgtEl>
                                      </p:cBhvr>
                                    </p:animEffect>
                                    <p:anim calcmode="lin" valueType="num">
                                      <p:cBhvr>
                                        <p:cTn id="52" dur="2000" fill="hold"/>
                                        <p:tgtEl>
                                          <p:spTgt spid="6148"/>
                                        </p:tgtEl>
                                        <p:attrNameLst>
                                          <p:attrName>ppt_x</p:attrName>
                                        </p:attrNameLst>
                                      </p:cBhvr>
                                      <p:tavLst>
                                        <p:tav tm="0">
                                          <p:val>
                                            <p:strVal val="#ppt_x"/>
                                          </p:val>
                                        </p:tav>
                                        <p:tav tm="100000">
                                          <p:val>
                                            <p:strVal val="#ppt_x"/>
                                          </p:val>
                                        </p:tav>
                                      </p:tavLst>
                                    </p:anim>
                                    <p:anim calcmode="lin" valueType="num">
                                      <p:cBhvr>
                                        <p:cTn id="53" dur="2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428625" y="142875"/>
            <a:ext cx="8229600" cy="5911850"/>
          </a:xfrm>
        </p:spPr>
        <p:txBody>
          <a:bodyPr/>
          <a:lstStyle/>
          <a:p>
            <a:pPr eaLnBrk="1" hangingPunct="1">
              <a:buFont typeface="Arial" charset="0"/>
              <a:buNone/>
            </a:pPr>
            <a:r>
              <a:rPr lang="uk-UA" smtClean="0"/>
              <a:t>	</a:t>
            </a:r>
            <a:r>
              <a:rPr lang="uk-UA" sz="2800" smtClean="0">
                <a:latin typeface="Times New Roman" pitchFamily="18" charset="0"/>
                <a:cs typeface="Times New Roman" pitchFamily="18" charset="0"/>
              </a:rPr>
              <a:t>Пішоходи повинні рухатися по тротуарах і пішохідних доріжках, тримаючись правого боку. За межами населених пунктів пішоходи, які рухаються узбіччям чи краєм проїзної частини, повинні йти назустріч руху транспортних засобів.  Пішоходи повинні переходити проїзну частину по пішохідних переходах в тому числі надземних і підземних пішохідних переходах.</a:t>
            </a:r>
            <a:endParaRPr lang="ru-RU" sz="2800" smtClean="0">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a:srcRect l="3708" t="12727" r="2542" b="46457"/>
          <a:stretch>
            <a:fillRect/>
          </a:stretch>
        </p:blipFill>
        <p:spPr bwMode="auto">
          <a:xfrm>
            <a:off x="785786" y="3857628"/>
            <a:ext cx="3125413"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2"/>
          <p:cNvPicPr>
            <a:picLocks noChangeAspect="1" noChangeArrowheads="1"/>
          </p:cNvPicPr>
          <p:nvPr/>
        </p:nvPicPr>
        <p:blipFill>
          <a:blip r:embed="rId2"/>
          <a:srcRect l="4523" t="55244" r="2667" b="3718"/>
          <a:stretch>
            <a:fillRect/>
          </a:stretch>
        </p:blipFill>
        <p:spPr bwMode="auto">
          <a:xfrm>
            <a:off x="5143504" y="4000504"/>
            <a:ext cx="2857520" cy="18573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2000"/>
                                        <p:tgtEl>
                                          <p:spTgt spid="7170">
                                            <p:txEl>
                                              <p:pRg st="0" end="0"/>
                                            </p:txEl>
                                          </p:spTgt>
                                        </p:tgtEl>
                                      </p:cBhvr>
                                    </p:animEffect>
                                    <p:anim calcmode="lin" valueType="num">
                                      <p:cBhvr>
                                        <p:cTn id="8" dur="2000" fill="hold"/>
                                        <p:tgtEl>
                                          <p:spTgt spid="7170">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7170">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7170">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43"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
                                        <p:tgtEl>
                                          <p:spTgt spid="7"/>
                                        </p:tgtEl>
                                      </p:cBhvr>
                                    </p:animEffect>
                                    <p:anim calcmode="lin" valueType="num">
                                      <p:cBhvr>
                                        <p:cTn id="15" dur="800" fill="hold"/>
                                        <p:tgtEl>
                                          <p:spTgt spid="7"/>
                                        </p:tgtEl>
                                        <p:attrNameLst>
                                          <p:attrName>ppt_x</p:attrName>
                                        </p:attrNameLst>
                                      </p:cBhvr>
                                      <p:tavLst>
                                        <p:tav tm="0">
                                          <p:val>
                                            <p:strVal val="#ppt_x"/>
                                          </p:val>
                                        </p:tav>
                                        <p:tav tm="100000">
                                          <p:val>
                                            <p:strVal val="#ppt_x"/>
                                          </p:val>
                                        </p:tav>
                                      </p:tavLst>
                                    </p:anim>
                                    <p:anim calcmode="lin" valueType="num">
                                      <p:cBhvr>
                                        <p:cTn id="16" dur="800" fill="hold"/>
                                        <p:tgtEl>
                                          <p:spTgt spid="7"/>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4000"/>
                            </p:stCondLst>
                            <p:childTnLst>
                              <p:par>
                                <p:cTn id="20" presetID="43"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
                                        <p:tgtEl>
                                          <p:spTgt spid="5"/>
                                        </p:tgtEl>
                                      </p:cBhvr>
                                    </p:animEffect>
                                    <p:anim calcmode="lin" valueType="num">
                                      <p:cBhvr>
                                        <p:cTn id="23" dur="800" fill="hold"/>
                                        <p:tgtEl>
                                          <p:spTgt spid="5"/>
                                        </p:tgtEl>
                                        <p:attrNameLst>
                                          <p:attrName>ppt_x</p:attrName>
                                        </p:attrNameLst>
                                      </p:cBhvr>
                                      <p:tavLst>
                                        <p:tav tm="0">
                                          <p:val>
                                            <p:strVal val="#ppt_x"/>
                                          </p:val>
                                        </p:tav>
                                        <p:tav tm="100000">
                                          <p:val>
                                            <p:strVal val="#ppt_x"/>
                                          </p:val>
                                        </p:tav>
                                      </p:tavLst>
                                    </p:anim>
                                    <p:anim calcmode="lin" valueType="num">
                                      <p:cBhvr>
                                        <p:cTn id="24" dur="800" fill="hold"/>
                                        <p:tgtEl>
                                          <p:spTgt spid="5"/>
                                        </p:tgtEl>
                                        <p:attrNameLst>
                                          <p:attrName>ppt_y</p:attrName>
                                        </p:attrNameLst>
                                      </p:cBhvr>
                                      <p:tavLst>
                                        <p:tav tm="0">
                                          <p:val>
                                            <p:strVal val="#ppt_y+0.31"/>
                                          </p:val>
                                        </p:tav>
                                        <p:tav tm="100000">
                                          <p:val>
                                            <p:strVal val="#ppt_y+0.31"/>
                                          </p:val>
                                        </p:tav>
                                      </p:tavLst>
                                    </p:anim>
                                    <p:anim calcmode="lin" valueType="num">
                                      <p:cBhvr>
                                        <p:cTn id="25" dur="1200" decel="50000" fill="hold">
                                          <p:stCondLst>
                                            <p:cond delay="8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1200" decel="50000" fill="hold">
                                          <p:stCondLst>
                                            <p:cond delay="8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457200" y="285750"/>
            <a:ext cx="8229600" cy="6143625"/>
          </a:xfrm>
        </p:spPr>
        <p:txBody>
          <a:bodyPr/>
          <a:lstStyle/>
          <a:p>
            <a:pPr eaLnBrk="1" hangingPunct="1">
              <a:buFont typeface="Arial" charset="0"/>
              <a:buNone/>
            </a:pPr>
            <a:r>
              <a:rPr lang="uk-UA" smtClean="0">
                <a:latin typeface="Times New Roman" pitchFamily="18" charset="0"/>
                <a:cs typeface="Times New Roman" pitchFamily="18" charset="0"/>
              </a:rPr>
              <a:t>	Якщо доводиться переходити дорогу не на пішохідному переході то краще це робити на перехресті, у крайньому разі – на відкритій ділянці дороги, яка добре проглядається в обидва боки на 150 – 200м.</a:t>
            </a:r>
          </a:p>
          <a:p>
            <a:pPr eaLnBrk="1" hangingPunct="1">
              <a:buFont typeface="Arial" charset="0"/>
              <a:buNone/>
            </a:pPr>
            <a:r>
              <a:rPr lang="uk-UA" smtClean="0">
                <a:latin typeface="Times New Roman" pitchFamily="18" charset="0"/>
                <a:cs typeface="Times New Roman" pitchFamily="18" charset="0"/>
              </a:rPr>
              <a:t>	</a:t>
            </a:r>
          </a:p>
          <a:p>
            <a:pPr eaLnBrk="1" hangingPunct="1">
              <a:buFont typeface="Arial" charset="0"/>
              <a:buNone/>
            </a:pPr>
            <a:endParaRPr lang="ru-RU" smtClean="0"/>
          </a:p>
        </p:txBody>
      </p:sp>
      <p:pic>
        <p:nvPicPr>
          <p:cNvPr id="7" name="Picture 8" descr="F:\пдр\1215_9.jpg"/>
          <p:cNvPicPr>
            <a:picLocks noChangeAspect="1" noChangeArrowheads="1"/>
          </p:cNvPicPr>
          <p:nvPr/>
        </p:nvPicPr>
        <p:blipFill>
          <a:blip r:embed="rId2"/>
          <a:srcRect l="1592" t="15419" r="2866" b="15313"/>
          <a:stretch>
            <a:fillRect/>
          </a:stretch>
        </p:blipFill>
        <p:spPr bwMode="auto">
          <a:xfrm>
            <a:off x="4214810" y="3357562"/>
            <a:ext cx="4286280" cy="20717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L:\пдр\c2020-1.jpg"/>
          <p:cNvPicPr>
            <a:picLocks noChangeAspect="1" noChangeArrowheads="1"/>
          </p:cNvPicPr>
          <p:nvPr/>
        </p:nvPicPr>
        <p:blipFill>
          <a:blip r:embed="rId3"/>
          <a:srcRect l="40712" t="18309" r="3562" b="56436"/>
          <a:stretch>
            <a:fillRect/>
          </a:stretch>
        </p:blipFill>
        <p:spPr bwMode="auto">
          <a:xfrm>
            <a:off x="857224" y="3500438"/>
            <a:ext cx="2786082" cy="1857388"/>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fade">
                                      <p:cBhvr>
                                        <p:cTn id="7" dur="2000"/>
                                        <p:tgtEl>
                                          <p:spTgt spid="8194">
                                            <p:txEl>
                                              <p:pRg st="0" end="0"/>
                                            </p:txEl>
                                          </p:spTgt>
                                        </p:tgtEl>
                                      </p:cBhvr>
                                    </p:animEffect>
                                    <p:anim calcmode="lin" valueType="num">
                                      <p:cBhvr>
                                        <p:cTn id="8" dur="2000" fill="hold"/>
                                        <p:tgtEl>
                                          <p:spTgt spid="8194">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8194">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819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194">
                                            <p:txEl>
                                              <p:pRg st="1" end="1"/>
                                            </p:txEl>
                                          </p:spTgt>
                                        </p:tgtEl>
                                        <p:attrNameLst>
                                          <p:attrName>style.visibility</p:attrName>
                                        </p:attrNameLst>
                                      </p:cBhvr>
                                      <p:to>
                                        <p:strVal val="visible"/>
                                      </p:to>
                                    </p:set>
                                    <p:animEffect transition="in" filter="fade">
                                      <p:cBhvr>
                                        <p:cTn id="13" dur="2000"/>
                                        <p:tgtEl>
                                          <p:spTgt spid="8194">
                                            <p:txEl>
                                              <p:pRg st="1" end="1"/>
                                            </p:txEl>
                                          </p:spTgt>
                                        </p:tgtEl>
                                      </p:cBhvr>
                                    </p:animEffect>
                                    <p:anim calcmode="lin" valueType="num">
                                      <p:cBhvr>
                                        <p:cTn id="14" dur="2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8194">
                                            <p:txEl>
                                              <p:pRg st="1" end="1"/>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8194">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43"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
                                        <p:tgtEl>
                                          <p:spTgt spid="6"/>
                                        </p:tgtEl>
                                      </p:cBhvr>
                                    </p:animEffect>
                                    <p:anim calcmode="lin" valueType="num">
                                      <p:cBhvr>
                                        <p:cTn id="21" dur="800" fill="hold"/>
                                        <p:tgtEl>
                                          <p:spTgt spid="6"/>
                                        </p:tgtEl>
                                        <p:attrNameLst>
                                          <p:attrName>ppt_x</p:attrName>
                                        </p:attrNameLst>
                                      </p:cBhvr>
                                      <p:tavLst>
                                        <p:tav tm="0">
                                          <p:val>
                                            <p:strVal val="#ppt_x"/>
                                          </p:val>
                                        </p:tav>
                                        <p:tav tm="100000">
                                          <p:val>
                                            <p:strVal val="#ppt_x"/>
                                          </p:val>
                                        </p:tav>
                                      </p:tavLst>
                                    </p:anim>
                                    <p:anim calcmode="lin" valueType="num">
                                      <p:cBhvr>
                                        <p:cTn id="22" dur="800" fill="hold"/>
                                        <p:tgtEl>
                                          <p:spTgt spid="6"/>
                                        </p:tgtEl>
                                        <p:attrNameLst>
                                          <p:attrName>ppt_y</p:attrName>
                                        </p:attrNameLst>
                                      </p:cBhvr>
                                      <p:tavLst>
                                        <p:tav tm="0">
                                          <p:val>
                                            <p:strVal val="#ppt_y+0.31"/>
                                          </p:val>
                                        </p:tav>
                                        <p:tav tm="100000">
                                          <p:val>
                                            <p:strVal val="#ppt_y+0.31"/>
                                          </p:val>
                                        </p:tav>
                                      </p:tavLst>
                                    </p:anim>
                                    <p:anim calcmode="lin" valueType="num">
                                      <p:cBhvr>
                                        <p:cTn id="23" dur="1200" decel="50000" fill="hold">
                                          <p:stCondLst>
                                            <p:cond delay="8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1200" decel="50000" fill="hold">
                                          <p:stCondLst>
                                            <p:cond delay="8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4000"/>
                            </p:stCondLst>
                            <p:childTnLst>
                              <p:par>
                                <p:cTn id="26" presetID="43"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
                                        <p:tgtEl>
                                          <p:spTgt spid="7"/>
                                        </p:tgtEl>
                                      </p:cBhvr>
                                    </p:animEffect>
                                    <p:anim calcmode="lin" valueType="num">
                                      <p:cBhvr>
                                        <p:cTn id="29" dur="800" fill="hold"/>
                                        <p:tgtEl>
                                          <p:spTgt spid="7"/>
                                        </p:tgtEl>
                                        <p:attrNameLst>
                                          <p:attrName>ppt_x</p:attrName>
                                        </p:attrNameLst>
                                      </p:cBhvr>
                                      <p:tavLst>
                                        <p:tav tm="0">
                                          <p:val>
                                            <p:strVal val="#ppt_x"/>
                                          </p:val>
                                        </p:tav>
                                        <p:tav tm="100000">
                                          <p:val>
                                            <p:strVal val="#ppt_x"/>
                                          </p:val>
                                        </p:tav>
                                      </p:tavLst>
                                    </p:anim>
                                    <p:anim calcmode="lin" valueType="num">
                                      <p:cBhvr>
                                        <p:cTn id="30" dur="800" fill="hold"/>
                                        <p:tgtEl>
                                          <p:spTgt spid="7"/>
                                        </p:tgtEl>
                                        <p:attrNameLst>
                                          <p:attrName>ppt_y</p:attrName>
                                        </p:attrNameLst>
                                      </p:cBhvr>
                                      <p:tavLst>
                                        <p:tav tm="0">
                                          <p:val>
                                            <p:strVal val="#ppt_y+0.31"/>
                                          </p:val>
                                        </p:tav>
                                        <p:tav tm="100000">
                                          <p:val>
                                            <p:strVal val="#ppt_y+0.31"/>
                                          </p:val>
                                        </p:tav>
                                      </p:tavLst>
                                    </p:anim>
                                    <p:anim calcmode="lin" valueType="num">
                                      <p:cBhvr>
                                        <p:cTn id="31" dur="1200" decel="50000" fill="hold">
                                          <p:stCondLst>
                                            <p:cond delay="8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1200" decel="50000" fill="hold">
                                          <p:stCondLst>
                                            <p:cond delay="8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Місце для вмісту 2"/>
          <p:cNvSpPr>
            <a:spLocks noGrp="1"/>
          </p:cNvSpPr>
          <p:nvPr>
            <p:ph idx="1"/>
          </p:nvPr>
        </p:nvSpPr>
        <p:spPr>
          <a:xfrm>
            <a:off x="457200" y="428625"/>
            <a:ext cx="8229600" cy="3143250"/>
          </a:xfrm>
        </p:spPr>
        <p:txBody>
          <a:bodyPr/>
          <a:lstStyle/>
          <a:p>
            <a:pPr marL="0" indent="0">
              <a:buFont typeface="Arial" charset="0"/>
              <a:buNone/>
            </a:pPr>
            <a:r>
              <a:rPr lang="uk-UA" sz="2800" smtClean="0">
                <a:latin typeface="Times New Roman" pitchFamily="18" charset="0"/>
                <a:cs typeface="Times New Roman" pitchFamily="18" charset="0"/>
              </a:rPr>
              <a:t>Не переходьте проїжджу частину автомобільних доріг, вулиць, залізничних переїздів безпосередньо перед транспортними засобами, що наближаються, особливо будьте уважні при наближенні автомобілів із увімкненим проблисковим маячком і спеціальним звуковим сигналом</a:t>
            </a:r>
            <a:r>
              <a:rPr lang="uk-UA" smtClean="0"/>
              <a:t>.</a:t>
            </a:r>
          </a:p>
          <a:p>
            <a:pPr marL="0" indent="0">
              <a:buFont typeface="Arial" charset="0"/>
              <a:buNone/>
            </a:pPr>
            <a:endParaRPr lang="uk-UA" smtClean="0"/>
          </a:p>
        </p:txBody>
      </p:sp>
      <p:pic>
        <p:nvPicPr>
          <p:cNvPr id="4" name="Picture 3" descr="L:\пдр\1215_5.jpg"/>
          <p:cNvPicPr>
            <a:picLocks noChangeAspect="1" noChangeArrowheads="1"/>
          </p:cNvPicPr>
          <p:nvPr/>
        </p:nvPicPr>
        <p:blipFill>
          <a:blip r:embed="rId2"/>
          <a:srcRect l="2530" t="16526" r="51939" b="15177"/>
          <a:stretch>
            <a:fillRect/>
          </a:stretch>
        </p:blipFill>
        <p:spPr bwMode="auto">
          <a:xfrm>
            <a:off x="1214414" y="3429000"/>
            <a:ext cx="1928826" cy="19288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196" name="Picture 4"/>
          <p:cNvPicPr>
            <a:picLocks noChangeAspect="1" noChangeArrowheads="1"/>
          </p:cNvPicPr>
          <p:nvPr/>
        </p:nvPicPr>
        <p:blipFill>
          <a:blip r:embed="rId3"/>
          <a:srcRect/>
          <a:stretch>
            <a:fillRect/>
          </a:stretch>
        </p:blipFill>
        <p:spPr bwMode="auto">
          <a:xfrm>
            <a:off x="12858750" y="56007000"/>
            <a:ext cx="585788" cy="855663"/>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lum bright="-20000"/>
          </a:blip>
          <a:srcRect/>
          <a:stretch>
            <a:fillRect/>
          </a:stretch>
        </p:blipFill>
        <p:spPr bwMode="auto">
          <a:xfrm rot="5400000">
            <a:off x="5377083" y="2981107"/>
            <a:ext cx="1944253" cy="28400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2000"/>
                                        <p:tgtEl>
                                          <p:spTgt spid="9218">
                                            <p:txEl>
                                              <p:pRg st="0" end="0"/>
                                            </p:txEl>
                                          </p:spTgt>
                                        </p:tgtEl>
                                      </p:cBhvr>
                                    </p:animEffect>
                                    <p:anim calcmode="lin" valueType="num">
                                      <p:cBhvr>
                                        <p:cTn id="8" dur="2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9218">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9218">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43"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
                                        <p:tgtEl>
                                          <p:spTgt spid="4"/>
                                        </p:tgtEl>
                                      </p:cBhvr>
                                    </p:animEffect>
                                    <p:anim calcmode="lin" valueType="num">
                                      <p:cBhvr>
                                        <p:cTn id="15" dur="800" fill="hold"/>
                                        <p:tgtEl>
                                          <p:spTgt spid="4"/>
                                        </p:tgtEl>
                                        <p:attrNameLst>
                                          <p:attrName>ppt_x</p:attrName>
                                        </p:attrNameLst>
                                      </p:cBhvr>
                                      <p:tavLst>
                                        <p:tav tm="0">
                                          <p:val>
                                            <p:strVal val="#ppt_x"/>
                                          </p:val>
                                        </p:tav>
                                        <p:tav tm="100000">
                                          <p:val>
                                            <p:strVal val="#ppt_x"/>
                                          </p:val>
                                        </p:tav>
                                      </p:tavLst>
                                    </p:anim>
                                    <p:anim calcmode="lin" valueType="num">
                                      <p:cBhvr>
                                        <p:cTn id="16" dur="800" fill="hold"/>
                                        <p:tgtEl>
                                          <p:spTgt spid="4"/>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4000"/>
                            </p:stCondLst>
                            <p:childTnLst>
                              <p:par>
                                <p:cTn id="20" presetID="43"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
                                        <p:tgtEl>
                                          <p:spTgt spid="12"/>
                                        </p:tgtEl>
                                      </p:cBhvr>
                                    </p:animEffect>
                                    <p:anim calcmode="lin" valueType="num">
                                      <p:cBhvr>
                                        <p:cTn id="23" dur="800" fill="hold"/>
                                        <p:tgtEl>
                                          <p:spTgt spid="12"/>
                                        </p:tgtEl>
                                        <p:attrNameLst>
                                          <p:attrName>ppt_x</p:attrName>
                                        </p:attrNameLst>
                                      </p:cBhvr>
                                      <p:tavLst>
                                        <p:tav tm="0">
                                          <p:val>
                                            <p:strVal val="#ppt_x"/>
                                          </p:val>
                                        </p:tav>
                                        <p:tav tm="100000">
                                          <p:val>
                                            <p:strVal val="#ppt_x"/>
                                          </p:val>
                                        </p:tav>
                                      </p:tavLst>
                                    </p:anim>
                                    <p:anim calcmode="lin" valueType="num">
                                      <p:cBhvr>
                                        <p:cTn id="24" dur="800" fill="hold"/>
                                        <p:tgtEl>
                                          <p:spTgt spid="12"/>
                                        </p:tgtEl>
                                        <p:attrNameLst>
                                          <p:attrName>ppt_y</p:attrName>
                                        </p:attrNameLst>
                                      </p:cBhvr>
                                      <p:tavLst>
                                        <p:tav tm="0">
                                          <p:val>
                                            <p:strVal val="#ppt_y+0.31"/>
                                          </p:val>
                                        </p:tav>
                                        <p:tav tm="100000">
                                          <p:val>
                                            <p:strVal val="#ppt_y+0.31"/>
                                          </p:val>
                                        </p:tav>
                                      </p:tavLst>
                                    </p:anim>
                                    <p:anim calcmode="lin" valueType="num">
                                      <p:cBhvr>
                                        <p:cTn id="25" dur="1200" decel="50000" fill="hold">
                                          <p:stCondLst>
                                            <p:cond delay="8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1200" decel="50000" fill="hold">
                                          <p:stCondLst>
                                            <p:cond delay="8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285750"/>
            <a:ext cx="8229600" cy="4525963"/>
          </a:xfrm>
        </p:spPr>
        <p:txBody>
          <a:bodyPr/>
          <a:lstStyle/>
          <a:p>
            <a:pPr marL="0" indent="0">
              <a:buFont typeface="Arial" charset="0"/>
              <a:buNone/>
            </a:pPr>
            <a:r>
              <a:rPr lang="uk-UA" sz="2800" smtClean="0">
                <a:latin typeface="Times New Roman" pitchFamily="18" charset="0"/>
                <a:cs typeface="Times New Roman" pitchFamily="18" charset="0"/>
              </a:rPr>
              <a:t>Не поспішай переходити дорогу, після того як вийшов із транспорту на тротуар чи узбіччя. Роздивися, де знаходиться перехід.</a:t>
            </a:r>
          </a:p>
          <a:p>
            <a:pPr marL="0" indent="0">
              <a:buFont typeface="Arial" charset="0"/>
              <a:buNone/>
            </a:pPr>
            <a:r>
              <a:rPr lang="uk-UA" sz="2800" smtClean="0">
                <a:latin typeface="Times New Roman" pitchFamily="18" charset="0"/>
                <a:cs typeface="Times New Roman" pitchFamily="18" charset="0"/>
              </a:rPr>
              <a:t> Якщо його немає, то переходь,</a:t>
            </a:r>
          </a:p>
          <a:p>
            <a:pPr marL="0" indent="0">
              <a:buFont typeface="Arial" charset="0"/>
              <a:buNone/>
            </a:pPr>
            <a:r>
              <a:rPr lang="uk-UA" sz="2800" smtClean="0">
                <a:latin typeface="Times New Roman" pitchFamily="18" charset="0"/>
                <a:cs typeface="Times New Roman" pitchFamily="18" charset="0"/>
              </a:rPr>
              <a:t> коли транспорт від’їде. Тоді</a:t>
            </a:r>
          </a:p>
          <a:p>
            <a:pPr marL="0" indent="0">
              <a:buFont typeface="Arial" charset="0"/>
              <a:buNone/>
            </a:pPr>
            <a:r>
              <a:rPr lang="uk-UA" sz="2800" smtClean="0">
                <a:latin typeface="Times New Roman" pitchFamily="18" charset="0"/>
                <a:cs typeface="Times New Roman" pitchFamily="18" charset="0"/>
              </a:rPr>
              <a:t> дорога добре проглядається в</a:t>
            </a:r>
          </a:p>
          <a:p>
            <a:pPr marL="0" indent="0">
              <a:buFont typeface="Arial" charset="0"/>
              <a:buNone/>
            </a:pPr>
            <a:r>
              <a:rPr lang="uk-UA" sz="2800" smtClean="0">
                <a:latin typeface="Times New Roman" pitchFamily="18" charset="0"/>
                <a:cs typeface="Times New Roman" pitchFamily="18" charset="0"/>
              </a:rPr>
              <a:t> обидва боки.</a:t>
            </a:r>
          </a:p>
          <a:p>
            <a:pPr marL="0" indent="0">
              <a:buFont typeface="Arial" charset="0"/>
              <a:buNone/>
            </a:pPr>
            <a:r>
              <a:rPr lang="uk-UA" sz="2800" smtClean="0">
                <a:latin typeface="Times New Roman" pitchFamily="18" charset="0"/>
                <a:cs typeface="Times New Roman" pitchFamily="18" charset="0"/>
              </a:rPr>
              <a:t>Якщо не встиг перейти дорогу, зупинись на розділювальній лінії чи острівці безпеки.</a:t>
            </a:r>
          </a:p>
          <a:p>
            <a:pPr marL="0" indent="0">
              <a:buFont typeface="Arial" charset="0"/>
              <a:buNone/>
            </a:pPr>
            <a:r>
              <a:rPr lang="uk-UA" sz="2800" smtClean="0">
                <a:latin typeface="Times New Roman" pitchFamily="18" charset="0"/>
                <a:cs typeface="Times New Roman" pitchFamily="18" charset="0"/>
              </a:rPr>
              <a:t> Зачекай доки проїдуть машини, і </a:t>
            </a:r>
          </a:p>
          <a:p>
            <a:pPr marL="0" indent="0">
              <a:buFont typeface="Arial" charset="0"/>
              <a:buNone/>
            </a:pPr>
            <a:r>
              <a:rPr lang="uk-UA" sz="2800" smtClean="0">
                <a:latin typeface="Times New Roman" pitchFamily="18" charset="0"/>
                <a:cs typeface="Times New Roman" pitchFamily="18" charset="0"/>
              </a:rPr>
              <a:t>переходь дорогу далі. Такими </a:t>
            </a:r>
          </a:p>
          <a:p>
            <a:pPr marL="0" indent="0">
              <a:buFont typeface="Arial" charset="0"/>
              <a:buNone/>
            </a:pPr>
            <a:r>
              <a:rPr lang="uk-UA" sz="2800" smtClean="0">
                <a:latin typeface="Times New Roman" pitchFamily="18" charset="0"/>
                <a:cs typeface="Times New Roman" pitchFamily="18" charset="0"/>
              </a:rPr>
              <a:t>мають бути і твої дії, коли </a:t>
            </a:r>
          </a:p>
          <a:p>
            <a:pPr marL="0" indent="0">
              <a:buFont typeface="Arial" charset="0"/>
              <a:buNone/>
            </a:pPr>
            <a:r>
              <a:rPr lang="uk-UA" sz="2800" smtClean="0">
                <a:latin typeface="Times New Roman" pitchFamily="18" charset="0"/>
                <a:cs typeface="Times New Roman" pitchFamily="18" charset="0"/>
              </a:rPr>
              <a:t>переходиш  багатосмугову дорогу.</a:t>
            </a:r>
            <a:endParaRPr lang="ru-RU" sz="2800" smtClean="0">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2">
            <a:lum contrast="20000"/>
          </a:blip>
          <a:srcRect/>
          <a:stretch>
            <a:fillRect/>
          </a:stretch>
        </p:blipFill>
        <p:spPr bwMode="auto">
          <a:xfrm>
            <a:off x="5715008" y="1357298"/>
            <a:ext cx="3070449" cy="16811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7651" name="Picture 3"/>
          <p:cNvPicPr>
            <a:picLocks noChangeAspect="1" noChangeArrowheads="1"/>
          </p:cNvPicPr>
          <p:nvPr/>
        </p:nvPicPr>
        <p:blipFill>
          <a:blip r:embed="rId3">
            <a:lum bright="-10000" contrast="20000"/>
          </a:blip>
          <a:srcRect/>
          <a:stretch>
            <a:fillRect/>
          </a:stretch>
        </p:blipFill>
        <p:spPr bwMode="auto">
          <a:xfrm>
            <a:off x="5572132" y="4786322"/>
            <a:ext cx="3233189" cy="15779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6" fill="hold">
                            <p:stCondLst>
                              <p:cond delay="2000"/>
                            </p:stCondLst>
                            <p:childTnLst>
                              <p:par>
                                <p:cTn id="37" presetID="30" presetClass="entr" presetSubtype="0" fill="hold" nodeType="afterEffect">
                                  <p:stCondLst>
                                    <p:cond delay="0"/>
                                  </p:stCondLst>
                                  <p:childTnLst>
                                    <p:set>
                                      <p:cBhvr>
                                        <p:cTn id="38" dur="1" fill="hold">
                                          <p:stCondLst>
                                            <p:cond delay="0"/>
                                          </p:stCondLst>
                                        </p:cTn>
                                        <p:tgtEl>
                                          <p:spTgt spid="27650"/>
                                        </p:tgtEl>
                                        <p:attrNameLst>
                                          <p:attrName>style.visibility</p:attrName>
                                        </p:attrNameLst>
                                      </p:cBhvr>
                                      <p:to>
                                        <p:strVal val="visible"/>
                                      </p:to>
                                    </p:set>
                                    <p:animEffect transition="in" filter="fade">
                                      <p:cBhvr>
                                        <p:cTn id="39" dur="800" decel="100000"/>
                                        <p:tgtEl>
                                          <p:spTgt spid="27650"/>
                                        </p:tgtEl>
                                      </p:cBhvr>
                                    </p:animEffect>
                                    <p:anim calcmode="lin" valueType="num">
                                      <p:cBhvr>
                                        <p:cTn id="40" dur="800" decel="100000" fill="hold"/>
                                        <p:tgtEl>
                                          <p:spTgt spid="27650"/>
                                        </p:tgtEl>
                                        <p:attrNameLst>
                                          <p:attrName>style.rotation</p:attrName>
                                        </p:attrNameLst>
                                      </p:cBhvr>
                                      <p:tavLst>
                                        <p:tav tm="0">
                                          <p:val>
                                            <p:fltVal val="-90"/>
                                          </p:val>
                                        </p:tav>
                                        <p:tav tm="100000">
                                          <p:val>
                                            <p:fltVal val="0"/>
                                          </p:val>
                                        </p:tav>
                                      </p:tavLst>
                                    </p:anim>
                                    <p:anim calcmode="lin" valueType="num">
                                      <p:cBhvr>
                                        <p:cTn id="41" dur="800" decel="100000" fill="hold"/>
                                        <p:tgtEl>
                                          <p:spTgt spid="27650"/>
                                        </p:tgtEl>
                                        <p:attrNameLst>
                                          <p:attrName>ppt_x</p:attrName>
                                        </p:attrNameLst>
                                      </p:cBhvr>
                                      <p:tavLst>
                                        <p:tav tm="0">
                                          <p:val>
                                            <p:strVal val="#ppt_x+0.4"/>
                                          </p:val>
                                        </p:tav>
                                        <p:tav tm="100000">
                                          <p:val>
                                            <p:strVal val="#ppt_x-0.05"/>
                                          </p:val>
                                        </p:tav>
                                      </p:tavLst>
                                    </p:anim>
                                    <p:anim calcmode="lin" valueType="num">
                                      <p:cBhvr>
                                        <p:cTn id="42" dur="800" decel="100000" fill="hold"/>
                                        <p:tgtEl>
                                          <p:spTgt spid="27650"/>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par>
                          <p:cTn id="45" fill="hold">
                            <p:stCondLst>
                              <p:cond delay="3000"/>
                            </p:stCondLst>
                            <p:childTnLst>
                              <p:par>
                                <p:cTn id="46" presetID="37" presetClass="entr" presetSubtype="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fade">
                                      <p:cBhvr>
                                        <p:cTn id="66" dur="1000"/>
                                        <p:tgtEl>
                                          <p:spTgt spid="3">
                                            <p:txEl>
                                              <p:pRg st="8" end="8"/>
                                            </p:txEl>
                                          </p:spTgt>
                                        </p:tgtEl>
                                      </p:cBhvr>
                                    </p:animEffect>
                                    <p:anim calcmode="lin" valueType="num">
                                      <p:cBhvr>
                                        <p:cTn id="6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fade">
                                      <p:cBhvr>
                                        <p:cTn id="72" dur="1000"/>
                                        <p:tgtEl>
                                          <p:spTgt spid="3">
                                            <p:txEl>
                                              <p:pRg st="9" end="9"/>
                                            </p:txEl>
                                          </p:spTgt>
                                        </p:tgtEl>
                                      </p:cBhvr>
                                    </p:animEffect>
                                    <p:anim calcmode="lin" valueType="num">
                                      <p:cBhvr>
                                        <p:cTn id="7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par>
                          <p:cTn id="76" fill="hold">
                            <p:stCondLst>
                              <p:cond delay="4000"/>
                            </p:stCondLst>
                            <p:childTnLst>
                              <p:par>
                                <p:cTn id="77" presetID="30" presetClass="entr" presetSubtype="0" fill="hold" nodeType="afterEffect">
                                  <p:stCondLst>
                                    <p:cond delay="0"/>
                                  </p:stCondLst>
                                  <p:childTnLst>
                                    <p:set>
                                      <p:cBhvr>
                                        <p:cTn id="78" dur="1" fill="hold">
                                          <p:stCondLst>
                                            <p:cond delay="0"/>
                                          </p:stCondLst>
                                        </p:cTn>
                                        <p:tgtEl>
                                          <p:spTgt spid="27651"/>
                                        </p:tgtEl>
                                        <p:attrNameLst>
                                          <p:attrName>style.visibility</p:attrName>
                                        </p:attrNameLst>
                                      </p:cBhvr>
                                      <p:to>
                                        <p:strVal val="visible"/>
                                      </p:to>
                                    </p:set>
                                    <p:animEffect transition="in" filter="fade">
                                      <p:cBhvr>
                                        <p:cTn id="79" dur="800" decel="100000"/>
                                        <p:tgtEl>
                                          <p:spTgt spid="27651"/>
                                        </p:tgtEl>
                                      </p:cBhvr>
                                    </p:animEffect>
                                    <p:anim calcmode="lin" valueType="num">
                                      <p:cBhvr>
                                        <p:cTn id="80" dur="800" decel="100000" fill="hold"/>
                                        <p:tgtEl>
                                          <p:spTgt spid="27651"/>
                                        </p:tgtEl>
                                        <p:attrNameLst>
                                          <p:attrName>style.rotation</p:attrName>
                                        </p:attrNameLst>
                                      </p:cBhvr>
                                      <p:tavLst>
                                        <p:tav tm="0">
                                          <p:val>
                                            <p:fltVal val="-90"/>
                                          </p:val>
                                        </p:tav>
                                        <p:tav tm="100000">
                                          <p:val>
                                            <p:fltVal val="0"/>
                                          </p:val>
                                        </p:tav>
                                      </p:tavLst>
                                    </p:anim>
                                    <p:anim calcmode="lin" valueType="num">
                                      <p:cBhvr>
                                        <p:cTn id="81" dur="800" decel="100000" fill="hold"/>
                                        <p:tgtEl>
                                          <p:spTgt spid="27651"/>
                                        </p:tgtEl>
                                        <p:attrNameLst>
                                          <p:attrName>ppt_x</p:attrName>
                                        </p:attrNameLst>
                                      </p:cBhvr>
                                      <p:tavLst>
                                        <p:tav tm="0">
                                          <p:val>
                                            <p:strVal val="#ppt_x+0.4"/>
                                          </p:val>
                                        </p:tav>
                                        <p:tav tm="100000">
                                          <p:val>
                                            <p:strVal val="#ppt_x-0.05"/>
                                          </p:val>
                                        </p:tav>
                                      </p:tavLst>
                                    </p:anim>
                                    <p:anim calcmode="lin" valueType="num">
                                      <p:cBhvr>
                                        <p:cTn id="82" dur="800" decel="100000" fill="hold"/>
                                        <p:tgtEl>
                                          <p:spTgt spid="27651"/>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27651"/>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276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457200" y="214313"/>
            <a:ext cx="8229600" cy="5911850"/>
          </a:xfrm>
        </p:spPr>
        <p:txBody>
          <a:bodyPr/>
          <a:lstStyle/>
          <a:p>
            <a:pPr eaLnBrk="1" hangingPunct="1">
              <a:buFont typeface="Arial" charset="0"/>
              <a:buNone/>
              <a:defRPr/>
            </a:pPr>
            <a:r>
              <a:rPr lang="uk-UA" dirty="0" smtClean="0">
                <a:latin typeface="Times New Roman" pitchFamily="18" charset="0"/>
                <a:cs typeface="Times New Roman" pitchFamily="18" charset="0"/>
              </a:rPr>
              <a:t>	Яка ж найменша безпечна відстань </a:t>
            </a:r>
          </a:p>
          <a:p>
            <a:pPr eaLnBrk="1" hangingPunct="1">
              <a:buFont typeface="Arial" charset="0"/>
              <a:buNone/>
              <a:defRPr/>
            </a:pPr>
            <a:r>
              <a:rPr lang="uk-UA" dirty="0" smtClean="0">
                <a:latin typeface="Times New Roman" pitchFamily="18" charset="0"/>
                <a:cs typeface="Times New Roman" pitchFamily="18" charset="0"/>
              </a:rPr>
              <a:t>до автомобіля, що рухається?</a:t>
            </a:r>
          </a:p>
          <a:p>
            <a:pPr eaLnBrk="1" hangingPunct="1">
              <a:buFont typeface="Arial" charset="0"/>
              <a:buNone/>
              <a:defRPr/>
            </a:pPr>
            <a:endParaRPr lang="uk-UA" dirty="0" smtClean="0">
              <a:latin typeface="Times New Roman" pitchFamily="18" charset="0"/>
              <a:cs typeface="Times New Roman" pitchFamily="18" charset="0"/>
            </a:endParaRPr>
          </a:p>
          <a:p>
            <a:pPr eaLnBrk="1" hangingPunct="1">
              <a:buFont typeface="Arial" charset="0"/>
              <a:buNone/>
              <a:defRPr/>
            </a:pPr>
            <a:endParaRPr lang="uk-UA" dirty="0" smtClean="0">
              <a:latin typeface="Times New Roman" pitchFamily="18" charset="0"/>
              <a:cs typeface="Times New Roman" pitchFamily="18" charset="0"/>
            </a:endParaRPr>
          </a:p>
          <a:p>
            <a:pPr eaLnBrk="1" hangingPunct="1">
              <a:buFont typeface="Arial" charset="0"/>
              <a:buNone/>
              <a:defRPr/>
            </a:pPr>
            <a:endParaRPr lang="uk-UA" dirty="0" smtClean="0">
              <a:latin typeface="Times New Roman" pitchFamily="18" charset="0"/>
              <a:cs typeface="Times New Roman" pitchFamily="18" charset="0"/>
            </a:endParaRPr>
          </a:p>
          <a:p>
            <a:pPr marL="0" indent="0" eaLnBrk="1" hangingPunct="1">
              <a:buFont typeface="Arial" charset="0"/>
              <a:buNone/>
              <a:defRPr/>
            </a:pPr>
            <a:endParaRPr lang="uk-UA" dirty="0" smtClean="0">
              <a:latin typeface="Times New Roman" pitchFamily="18" charset="0"/>
              <a:cs typeface="Times New Roman" pitchFamily="18" charset="0"/>
            </a:endParaRPr>
          </a:p>
          <a:p>
            <a:pPr marL="0" indent="0" eaLnBrk="1" hangingPunct="1">
              <a:buFont typeface="Arial" charset="0"/>
              <a:buNone/>
              <a:defRPr/>
            </a:pPr>
            <a:endParaRPr lang="uk-UA" dirty="0" smtClean="0">
              <a:latin typeface="Times New Roman" pitchFamily="18" charset="0"/>
              <a:cs typeface="Times New Roman" pitchFamily="18" charset="0"/>
            </a:endParaRPr>
          </a:p>
          <a:p>
            <a:pPr marL="0" indent="0" eaLnBrk="1" hangingPunct="1">
              <a:buFont typeface="Arial" charset="0"/>
              <a:buNone/>
              <a:defRPr/>
            </a:pPr>
            <a:r>
              <a:rPr lang="uk-UA" dirty="0" smtClean="0">
                <a:latin typeface="Times New Roman" pitchFamily="18" charset="0"/>
                <a:cs typeface="Times New Roman" pitchFamily="18" charset="0"/>
              </a:rPr>
              <a:t>Але це за умови, що водій не перевищує дозволеної у межах населеного пункту швидкості – 60 км/</a:t>
            </a:r>
            <a:r>
              <a:rPr lang="uk-UA" dirty="0" err="1" smtClean="0">
                <a:latin typeface="Times New Roman" pitchFamily="18" charset="0"/>
                <a:cs typeface="Times New Roman" pitchFamily="18" charset="0"/>
              </a:rPr>
              <a:t>год</a:t>
            </a:r>
            <a:endParaRPr lang="uk-UA" dirty="0" smtClean="0">
              <a:latin typeface="Times New Roman" pitchFamily="18" charset="0"/>
              <a:cs typeface="Times New Roman" pitchFamily="18" charset="0"/>
            </a:endParaRPr>
          </a:p>
          <a:p>
            <a:pPr eaLnBrk="1" hangingPunct="1">
              <a:buFont typeface="Arial" charset="0"/>
              <a:buNone/>
              <a:defRPr/>
            </a:pPr>
            <a:endParaRPr lang="uk-UA" dirty="0" smtClean="0">
              <a:latin typeface="Times New Roman" pitchFamily="18" charset="0"/>
              <a:cs typeface="Times New Roman" pitchFamily="18" charset="0"/>
            </a:endParaRPr>
          </a:p>
          <a:p>
            <a:pPr eaLnBrk="1" hangingPunct="1">
              <a:buFont typeface="Arial" charset="0"/>
              <a:buNone/>
              <a:defRPr/>
            </a:pPr>
            <a:endParaRPr lang="uk-UA" dirty="0" smtClean="0">
              <a:latin typeface="Times New Roman" pitchFamily="18" charset="0"/>
              <a:cs typeface="Times New Roman" pitchFamily="18" charset="0"/>
            </a:endParaRPr>
          </a:p>
          <a:p>
            <a:pPr eaLnBrk="1" hangingPunct="1">
              <a:buFont typeface="Arial" charset="0"/>
              <a:buNone/>
              <a:defRPr/>
            </a:pPr>
            <a:endParaRPr lang="uk-UA" dirty="0" smtClean="0">
              <a:latin typeface="Times New Roman" pitchFamily="18" charset="0"/>
              <a:cs typeface="Times New Roman" pitchFamily="18" charset="0"/>
            </a:endParaRPr>
          </a:p>
          <a:p>
            <a:pPr eaLnBrk="1" hangingPunct="1">
              <a:defRPr/>
            </a:pPr>
            <a:endParaRPr lang="ru-RU" dirty="0" smtClean="0"/>
          </a:p>
        </p:txBody>
      </p:sp>
      <p:pic>
        <p:nvPicPr>
          <p:cNvPr id="9219" name="Рисунок 3"/>
          <p:cNvPicPr>
            <a:picLocks noChangeAspect="1" noChangeArrowheads="1"/>
          </p:cNvPicPr>
          <p:nvPr/>
        </p:nvPicPr>
        <p:blipFill>
          <a:blip r:embed="rId2">
            <a:lum bright="-20000" contrast="20000"/>
          </a:blip>
          <a:srcRect/>
          <a:stretch>
            <a:fillRect/>
          </a:stretch>
        </p:blipFill>
        <p:spPr bwMode="auto">
          <a:xfrm>
            <a:off x="714348" y="2214554"/>
            <a:ext cx="3265128" cy="15001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4" descr="L:\правила дорож. руху\30013.jpg"/>
          <p:cNvPicPr>
            <a:picLocks noChangeAspect="1" noChangeArrowheads="1"/>
          </p:cNvPicPr>
          <p:nvPr/>
        </p:nvPicPr>
        <p:blipFill>
          <a:blip r:embed="rId3" cstate="print">
            <a:lum bright="-10000" contrast="20000"/>
          </a:blip>
          <a:srcRect/>
          <a:stretch>
            <a:fillRect/>
          </a:stretch>
        </p:blipFill>
        <p:spPr bwMode="auto">
          <a:xfrm>
            <a:off x="6000760" y="1428736"/>
            <a:ext cx="2139943" cy="24685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1000"/>
                                        <p:tgtEl>
                                          <p:spTgt spid="10242">
                                            <p:txEl>
                                              <p:pRg st="0" end="0"/>
                                            </p:txEl>
                                          </p:spTgt>
                                        </p:tgtEl>
                                      </p:cBhvr>
                                    </p:animEffect>
                                    <p:anim calcmode="lin" valueType="num">
                                      <p:cBhvr>
                                        <p:cTn id="8" dur="1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24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2">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Effect transition="in" filter="fade">
                                      <p:cBhvr>
                                        <p:cTn id="13" dur="1000"/>
                                        <p:tgtEl>
                                          <p:spTgt spid="10242">
                                            <p:txEl>
                                              <p:pRg st="1" end="1"/>
                                            </p:txEl>
                                          </p:spTgt>
                                        </p:tgtEl>
                                      </p:cBhvr>
                                    </p:animEffect>
                                    <p:anim calcmode="lin" valueType="num">
                                      <p:cBhvr>
                                        <p:cTn id="14" dur="10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242">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242">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9219"/>
                                        </p:tgtEl>
                                        <p:attrNameLst>
                                          <p:attrName>style.visibility</p:attrName>
                                        </p:attrNameLst>
                                      </p:cBhvr>
                                      <p:to>
                                        <p:strVal val="visible"/>
                                      </p:to>
                                    </p:set>
                                    <p:animEffect transition="in" filter="fade">
                                      <p:cBhvr>
                                        <p:cTn id="20" dur="1000"/>
                                        <p:tgtEl>
                                          <p:spTgt spid="9219"/>
                                        </p:tgtEl>
                                      </p:cBhvr>
                                    </p:animEffect>
                                    <p:anim calcmode="lin" valueType="num">
                                      <p:cBhvr>
                                        <p:cTn id="21" dur="1000" fill="hold"/>
                                        <p:tgtEl>
                                          <p:spTgt spid="9219"/>
                                        </p:tgtEl>
                                        <p:attrNameLst>
                                          <p:attrName>ppt_x</p:attrName>
                                        </p:attrNameLst>
                                      </p:cBhvr>
                                      <p:tavLst>
                                        <p:tav tm="0">
                                          <p:val>
                                            <p:strVal val="#ppt_x"/>
                                          </p:val>
                                        </p:tav>
                                        <p:tav tm="100000">
                                          <p:val>
                                            <p:strVal val="#ppt_x"/>
                                          </p:val>
                                        </p:tav>
                                      </p:tavLst>
                                    </p:anim>
                                    <p:anim calcmode="lin" valueType="num">
                                      <p:cBhvr>
                                        <p:cTn id="22" dur="900" decel="100000" fill="hold"/>
                                        <p:tgtEl>
                                          <p:spTgt spid="921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219"/>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37" presetClass="entr" presetSubtype="0" fill="hold" grpId="0" nodeType="afterEffect">
                                  <p:stCondLst>
                                    <p:cond delay="0"/>
                                  </p:stCondLst>
                                  <p:childTnLst>
                                    <p:set>
                                      <p:cBhvr>
                                        <p:cTn id="33" dur="1" fill="hold">
                                          <p:stCondLst>
                                            <p:cond delay="0"/>
                                          </p:stCondLst>
                                        </p:cTn>
                                        <p:tgtEl>
                                          <p:spTgt spid="10242">
                                            <p:txEl>
                                              <p:pRg st="7" end="7"/>
                                            </p:txEl>
                                          </p:spTgt>
                                        </p:tgtEl>
                                        <p:attrNameLst>
                                          <p:attrName>style.visibility</p:attrName>
                                        </p:attrNameLst>
                                      </p:cBhvr>
                                      <p:to>
                                        <p:strVal val="visible"/>
                                      </p:to>
                                    </p:set>
                                    <p:animEffect transition="in" filter="fade">
                                      <p:cBhvr>
                                        <p:cTn id="34" dur="1000"/>
                                        <p:tgtEl>
                                          <p:spTgt spid="10242">
                                            <p:txEl>
                                              <p:pRg st="7" end="7"/>
                                            </p:txEl>
                                          </p:spTgt>
                                        </p:tgtEl>
                                      </p:cBhvr>
                                    </p:animEffect>
                                    <p:anim calcmode="lin" valueType="num">
                                      <p:cBhvr>
                                        <p:cTn id="35" dur="1000" fill="hold"/>
                                        <p:tgtEl>
                                          <p:spTgt spid="10242">
                                            <p:txEl>
                                              <p:pRg st="7" end="7"/>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10242">
                                            <p:txEl>
                                              <p:pRg st="7" end="7"/>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242">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theme/theme1.xml><?xml version="1.0" encoding="utf-8"?>
<a:theme xmlns:a="http://schemas.openxmlformats.org/drawingml/2006/main" name="Тема Office">
  <a:themeElements>
    <a:clrScheme name="Яскрава">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TotalTime>
  <Words>482</Words>
  <Application>Microsoft Office PowerPoint</Application>
  <PresentationFormat>Экран (4:3)</PresentationFormat>
  <Paragraphs>88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WolfsRain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Loner</dc:creator>
  <cp:lastModifiedBy>home_x</cp:lastModifiedBy>
  <cp:revision>121</cp:revision>
  <dcterms:created xsi:type="dcterms:W3CDTF">2008-11-27T16:57:14Z</dcterms:created>
  <dcterms:modified xsi:type="dcterms:W3CDTF">2010-11-02T21:55:05Z</dcterms:modified>
</cp:coreProperties>
</file>