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6" r:id="rId11"/>
    <p:sldId id="277" r:id="rId12"/>
    <p:sldId id="268" r:id="rId13"/>
    <p:sldId id="269" r:id="rId14"/>
    <p:sldId id="270" r:id="rId15"/>
    <p:sldId id="276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63;&#1077;&#1093;&#1086;&#1074;&#1089;&#1100;&#1082;&#1072;%20&#1053;.%20&#1055;.%203%20&#1082;&#1083;.%20&#8470;13,14\&#1030;&#1085;&#1090;&#1086;&#1085;&#1072;&#1094;&#1110;&#1103;%20&#1090;&#1072;%20&#1110;&#1084;&#1087;&#1088;&#1086;&#1074;&#1110;&#1079;&#1072;&#1094;&#1110;&#1103;\zhyul_massne_-_jelegiya%20(mp3laguna.ru)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914400"/>
            <a:ext cx="7772400" cy="1470025"/>
          </a:xfrm>
        </p:spPr>
        <p:txBody>
          <a:bodyPr>
            <a:noAutofit/>
          </a:bodyPr>
          <a:lstStyle/>
          <a:p>
            <a:r>
              <a:rPr lang="uk-UA" sz="5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Інтонація та імпровізація</a:t>
            </a:r>
            <a:endParaRPr lang="ru-RU" sz="5400" b="1" u="sng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743200" y="4572000"/>
            <a:ext cx="64008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Чеховська Наталія Павлівна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400" b="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Учитель музичного мистецтва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400" b="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Миколаївської ЗОШ І – ІІІ ступенів № 48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400" b="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Миколаївської міської ради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3008313" cy="673100"/>
          </a:xfrm>
        </p:spPr>
        <p:txBody>
          <a:bodyPr>
            <a:normAutofit fontScale="90000"/>
          </a:bodyPr>
          <a:lstStyle/>
          <a:p>
            <a:r>
              <a:rPr lang="ru-RU" sz="4400" dirty="0" err="1" smtClean="0"/>
              <a:t>Віолонче́ль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" y="914400"/>
            <a:ext cx="3810000" cy="5715000"/>
          </a:xfrm>
        </p:spPr>
        <p:txBody>
          <a:bodyPr>
            <a:normAutofit/>
          </a:bodyPr>
          <a:lstStyle/>
          <a:p>
            <a:r>
              <a:rPr lang="ru-RU" sz="2400" b="1" dirty="0" err="1" smtClean="0"/>
              <a:t>Віолонче́ль</a:t>
            </a:r>
            <a:r>
              <a:rPr lang="ru-RU" sz="2400" dirty="0" smtClean="0"/>
              <a:t> — </a:t>
            </a:r>
            <a:r>
              <a:rPr lang="ru-RU" sz="2400" dirty="0" err="1" smtClean="0"/>
              <a:t>струнний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смичковий</a:t>
            </a:r>
            <a:r>
              <a:rPr lang="ru-RU" sz="2400" dirty="0" smtClean="0"/>
              <a:t> </a:t>
            </a:r>
            <a:r>
              <a:rPr lang="ru-RU" sz="2400" dirty="0" err="1" smtClean="0"/>
              <a:t>музи</a:t>
            </a:r>
            <a:r>
              <a:rPr lang="uk-UA" sz="2400" dirty="0" err="1" smtClean="0"/>
              <a:t>чний</a:t>
            </a:r>
            <a:r>
              <a:rPr lang="uk-UA" sz="2400" dirty="0" smtClean="0"/>
              <a:t> інструмент</a:t>
            </a:r>
            <a:r>
              <a:rPr lang="ru-RU" sz="2400" dirty="0" smtClean="0"/>
              <a:t>, </a:t>
            </a:r>
            <a:r>
              <a:rPr lang="uk-UA" sz="2400" dirty="0" smtClean="0"/>
              <a:t>що за формою нагадує скрипку, але більший за розміром.</a:t>
            </a:r>
            <a:endParaRPr lang="ru-RU" sz="2400" dirty="0" smtClean="0"/>
          </a:p>
          <a:p>
            <a:pPr algn="ctr"/>
            <a:r>
              <a:rPr lang="uk-UA" sz="2400" dirty="0" smtClean="0"/>
              <a:t>Музиканта, що грає на віолончелі називають</a:t>
            </a:r>
            <a:r>
              <a:rPr lang="ru-RU" sz="2400" dirty="0" smtClean="0"/>
              <a:t> </a:t>
            </a:r>
            <a:r>
              <a:rPr lang="uk-UA" sz="2400" b="1" dirty="0" smtClean="0"/>
              <a:t>віолончелістом</a:t>
            </a:r>
            <a:r>
              <a:rPr lang="uk-UA" sz="2400" dirty="0" smtClean="0"/>
              <a:t>, який ставить віолончель на спеціальну ніжку.</a:t>
            </a:r>
            <a:endParaRPr lang="ru-RU" sz="2400" dirty="0" smtClean="0"/>
          </a:p>
          <a:p>
            <a:pPr algn="ctr"/>
            <a:r>
              <a:rPr lang="uk-UA" sz="2800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Звучання віолончелі нагадує низький людський голос.</a:t>
            </a:r>
            <a:endParaRPr lang="ru-RU" sz="2800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Содержимое 4" descr="http://dreamworlds.ru/uploads/posts/2011-07/thumbs/1311883022_a_cello_suite_by_azurecorsair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86200" y="0"/>
            <a:ext cx="5105399" cy="670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Элегия (Жюль Массне)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2400" y="-320964"/>
            <a:ext cx="9296400" cy="734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7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b="1" u="sng" dirty="0" smtClean="0"/>
              <a:t>V</a:t>
            </a:r>
            <a:r>
              <a:rPr lang="uk-UA" b="1" u="sng" dirty="0" smtClean="0"/>
              <a:t>І</a:t>
            </a:r>
            <a:r>
              <a:rPr lang="ru-RU" b="1" u="sng" dirty="0" smtClean="0"/>
              <a:t>.</a:t>
            </a:r>
            <a:r>
              <a:rPr lang="uk-UA" b="1" u="sng" dirty="0" smtClean="0"/>
              <a:t> Вокально-хорова робота.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2133600"/>
            <a:ext cx="8534400" cy="3581400"/>
          </a:xfrm>
        </p:spPr>
        <p:txBody>
          <a:bodyPr>
            <a:normAutofit/>
          </a:bodyPr>
          <a:lstStyle/>
          <a:p>
            <a:r>
              <a:rPr lang="uk-UA" i="1" u="sng" dirty="0" smtClean="0">
                <a:solidFill>
                  <a:schemeClr val="tx1"/>
                </a:solidFill>
              </a:rPr>
              <a:t>Давайте пограємо з феєю Імпровізацією.</a:t>
            </a:r>
            <a:endParaRPr lang="ru-RU" i="1" u="sng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Чи пам’ятаєте ви пісню </a:t>
            </a:r>
          </a:p>
          <a:p>
            <a:r>
              <a:rPr lang="uk-UA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«Щедрик, </a:t>
            </a:r>
            <a:r>
              <a:rPr lang="uk-UA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щедрик</a:t>
            </a:r>
            <a:r>
              <a:rPr lang="uk-UA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щедрівочка»? </a:t>
            </a:r>
            <a:endParaRPr lang="ru-RU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uk-UA" dirty="0" smtClean="0">
                <a:solidFill>
                  <a:schemeClr val="tx1"/>
                </a:solidFill>
              </a:rPr>
              <a:t>Хто хоче заспівати нам свою версію цієї пісні?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5532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Діти, чи любите ви тварин? В кого є вдома домашні тварини? У нашої Феї Імпровізації є улюблена пташечка. Це чарівна павочка. </a:t>
            </a:r>
            <a:endParaRPr lang="ru-RU" dirty="0" smtClean="0"/>
          </a:p>
          <a:p>
            <a:pPr lvl="0"/>
            <a:r>
              <a:rPr lang="uk-UA" dirty="0" smtClean="0"/>
              <a:t>Хтось знає цю пташку? </a:t>
            </a:r>
            <a:endParaRPr lang="ru-RU" dirty="0" smtClean="0"/>
          </a:p>
          <a:p>
            <a:pPr lvl="0"/>
            <a:r>
              <a:rPr lang="uk-UA" dirty="0" smtClean="0"/>
              <a:t>Як вона виглядає? </a:t>
            </a:r>
          </a:p>
          <a:p>
            <a:pPr lvl="0">
              <a:buNone/>
            </a:pPr>
            <a:endParaRPr lang="ru-RU" dirty="0" smtClean="0"/>
          </a:p>
          <a:p>
            <a:pPr algn="ctr">
              <a:buNone/>
            </a:pPr>
            <a:endParaRPr lang="uk-UA" b="1" dirty="0" smtClean="0"/>
          </a:p>
          <a:p>
            <a:pPr algn="ctr">
              <a:buNone/>
            </a:pPr>
            <a:endParaRPr lang="uk-UA" b="1" dirty="0" smtClean="0"/>
          </a:p>
          <a:p>
            <a:pPr algn="ctr">
              <a:buNone/>
            </a:pPr>
            <a:endParaRPr lang="uk-UA" b="1" dirty="0" smtClean="0"/>
          </a:p>
          <a:p>
            <a:pPr algn="ctr">
              <a:buNone/>
            </a:pPr>
            <a:endParaRPr lang="uk-UA" b="1" dirty="0" smtClean="0"/>
          </a:p>
          <a:p>
            <a:pPr algn="ctr">
              <a:buNone/>
            </a:pPr>
            <a:endParaRPr lang="uk-UA" b="1" dirty="0" smtClean="0"/>
          </a:p>
          <a:p>
            <a:pPr algn="ctr">
              <a:buNone/>
            </a:pPr>
            <a:endParaRPr lang="uk-UA" b="1" dirty="0" smtClean="0"/>
          </a:p>
          <a:p>
            <a:pPr algn="ctr">
              <a:buNone/>
            </a:pPr>
            <a:r>
              <a:rPr lang="uk-UA" b="1" dirty="0" smtClean="0"/>
              <a:t/>
            </a:r>
            <a:br>
              <a:rPr lang="uk-UA" b="1" dirty="0" smtClean="0"/>
            </a:br>
            <a:endParaRPr lang="ru-RU" dirty="0"/>
          </a:p>
        </p:txBody>
      </p:sp>
      <p:pic>
        <p:nvPicPr>
          <p:cNvPr id="4" name="Рисунок 3" descr="http://img-fotki.yandex.ru/get/5211/lenka-art.7c/0_6680a_ef9962c9_XL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286000"/>
            <a:ext cx="67056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Давайте для Феї зробимо сюрприз і вивчимо пісеньку «Павочка ходить»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001.jpg"/>
          <p:cNvPicPr>
            <a:picLocks noGrp="1"/>
          </p:cNvPicPr>
          <p:nvPr>
            <p:ph idx="1"/>
          </p:nvPr>
        </p:nvPicPr>
        <p:blipFill>
          <a:blip r:embed="rId2" cstate="print"/>
          <a:srcRect l="7374" t="19363" r="2338" b="55392"/>
          <a:stretch>
            <a:fillRect/>
          </a:stretch>
        </p:blipFill>
        <p:spPr>
          <a:xfrm>
            <a:off x="304801" y="1828800"/>
            <a:ext cx="4876800" cy="2666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57800" y="1981200"/>
            <a:ext cx="38862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Виконання пісні «Павочка ходить»:</a:t>
            </a:r>
            <a:endParaRPr lang="ru-RU" sz="3200" dirty="0" smtClean="0"/>
          </a:p>
          <a:p>
            <a:pPr lvl="0">
              <a:buFont typeface="Arial" pitchFamily="34" charset="0"/>
              <a:buChar char="•"/>
            </a:pPr>
            <a:r>
              <a:rPr lang="uk-UA" sz="3200" i="1" dirty="0" smtClean="0"/>
              <a:t> Про що йдеться в пісні?</a:t>
            </a:r>
            <a:endParaRPr lang="ru-RU" sz="3200" dirty="0" smtClean="0"/>
          </a:p>
          <a:p>
            <a:pPr lvl="0">
              <a:buFont typeface="Arial" pitchFamily="34" charset="0"/>
              <a:buChar char="•"/>
            </a:pPr>
            <a:r>
              <a:rPr lang="uk-UA" sz="3200" i="1" dirty="0" smtClean="0"/>
              <a:t> Яку інтонацію має пісня?</a:t>
            </a:r>
            <a:endParaRPr lang="ru-RU" sz="3200" dirty="0" smtClean="0"/>
          </a:p>
          <a:p>
            <a:pPr lvl="0">
              <a:buFont typeface="Arial" pitchFamily="34" charset="0"/>
              <a:buChar char="•"/>
            </a:pPr>
            <a:r>
              <a:rPr lang="uk-UA" sz="3200" i="1" dirty="0" smtClean="0"/>
              <a:t> Який характер має пісня?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1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520" b="15819"/>
          <a:stretch>
            <a:fillRect/>
          </a:stretch>
        </p:blipFill>
        <p:spPr>
          <a:xfrm>
            <a:off x="533400" y="0"/>
            <a:ext cx="80772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VII</a:t>
            </a:r>
            <a:r>
              <a:rPr lang="uk-UA" b="1" u="sng" dirty="0" smtClean="0"/>
              <a:t>. Нотна грамота.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mage.jeuxvideo.com/imd/m/MusiqueMusic.jpg"/>
          <p:cNvPicPr>
            <a:picLocks noGrp="1"/>
          </p:cNvPicPr>
          <p:nvPr>
            <p:ph idx="1"/>
          </p:nvPr>
        </p:nvPicPr>
        <p:blipFill>
          <a:blip r:embed="rId2" cstate="print"/>
          <a:srcRect l="2884" t="2716" r="2772" b="2716"/>
          <a:stretch>
            <a:fillRect/>
          </a:stretch>
        </p:blipFill>
        <p:spPr bwMode="auto">
          <a:xfrm>
            <a:off x="3124200" y="3429000"/>
            <a:ext cx="5780886" cy="3228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1143000"/>
            <a:ext cx="6781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Между второй и третьей линией–</a:t>
            </a:r>
            <a:br>
              <a:rPr lang="ru-RU" sz="3600" dirty="0" smtClean="0"/>
            </a:br>
            <a:r>
              <a:rPr lang="ru-RU" sz="3600" dirty="0" smtClean="0"/>
              <a:t>Задорная нота ЛЯ.</a:t>
            </a:r>
            <a:br>
              <a:rPr lang="ru-RU" sz="3600" dirty="0" smtClean="0"/>
            </a:br>
            <a:r>
              <a:rPr lang="ru-RU" sz="3600" dirty="0" smtClean="0"/>
              <a:t>Поёт обо всём на свете,</a:t>
            </a:r>
            <a:br>
              <a:rPr lang="ru-RU" sz="3600" dirty="0" smtClean="0"/>
            </a:br>
            <a:r>
              <a:rPr lang="ru-RU" sz="3600" dirty="0" smtClean="0"/>
              <a:t>Подруг своих веселя.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/>
              <a:t>V</a:t>
            </a:r>
            <a:r>
              <a:rPr lang="uk-UA" b="1" i="1" u="sng" dirty="0" smtClean="0"/>
              <a:t>ІІІ. Оцінювання: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332037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uk-UA" sz="4000" dirty="0" smtClean="0"/>
              <a:t>Сьогодні, ми гарно попрацювали. Діти, які були найактивнішими отримують гарні оцінки.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u="sng" dirty="0" smtClean="0"/>
              <a:t>ІХ. Підсумок уроку: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uk-UA" i="1" dirty="0" smtClean="0"/>
              <a:t>Чи сподобалась вам наша сьогоднішня подорож?</a:t>
            </a:r>
            <a:endParaRPr lang="ru-RU" dirty="0" smtClean="0"/>
          </a:p>
          <a:p>
            <a:pPr lvl="0"/>
            <a:r>
              <a:rPr lang="uk-UA" i="1" dirty="0" smtClean="0"/>
              <a:t>Про що ми сьогодні дізналися?</a:t>
            </a:r>
            <a:endParaRPr lang="ru-RU" dirty="0" smtClean="0"/>
          </a:p>
          <a:p>
            <a:pPr lvl="0"/>
            <a:r>
              <a:rPr lang="uk-UA" i="1" dirty="0" smtClean="0"/>
              <a:t>З ким ми познайомилися?</a:t>
            </a:r>
            <a:endParaRPr lang="ru-RU" dirty="0" smtClean="0"/>
          </a:p>
          <a:p>
            <a:pPr lvl="0"/>
            <a:r>
              <a:rPr lang="uk-UA" i="1" dirty="0" smtClean="0"/>
              <a:t>Так що ж таке «імпровізація»?</a:t>
            </a:r>
            <a:endParaRPr lang="ru-RU" dirty="0" smtClean="0"/>
          </a:p>
          <a:p>
            <a:pPr lvl="0"/>
            <a:r>
              <a:rPr lang="uk-UA" i="1" dirty="0" smtClean="0"/>
              <a:t>З яким музичним інструментом ми сьогодні познайомилися?</a:t>
            </a:r>
            <a:endParaRPr lang="ru-RU" dirty="0" smtClean="0"/>
          </a:p>
          <a:p>
            <a:pPr lvl="0"/>
            <a:r>
              <a:rPr lang="uk-UA" i="1" dirty="0" smtClean="0"/>
              <a:t>Де розташована на нотному стані нота ЛЯ?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u="sng" dirty="0" smtClean="0"/>
              <a:t>Х. Домашнє завдання: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 Пригадайте ваші улюблені пісні і спробуйте заспівати їх імпровізуючи. Прослідкуйте, як ці перетворення впливають на характер пісень. 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4800" y="1676400"/>
            <a:ext cx="5486400" cy="1143000"/>
          </a:xfrm>
        </p:spPr>
        <p:txBody>
          <a:bodyPr>
            <a:normAutofit fontScale="90000"/>
          </a:bodyPr>
          <a:lstStyle/>
          <a:p>
            <a:r>
              <a:rPr lang="uk-UA" sz="4000" b="1" i="1" u="sng" dirty="0" smtClean="0"/>
              <a:t>І. Вхід під звучання </a:t>
            </a:r>
            <a:br>
              <a:rPr lang="uk-UA" sz="4000" b="1" i="1" u="sng" dirty="0" smtClean="0"/>
            </a:br>
            <a:r>
              <a:rPr lang="uk-UA" sz="4000" b="1" i="1" u="sng" dirty="0" smtClean="0"/>
              <a:t>Ж.</a:t>
            </a:r>
            <a:r>
              <a:rPr lang="uk-UA" sz="4000" b="1" i="1" u="sng" dirty="0" err="1" smtClean="0"/>
              <a:t>Массне</a:t>
            </a:r>
            <a:r>
              <a:rPr lang="uk-UA" sz="4000" b="1" i="1" u="sng" dirty="0" smtClean="0"/>
              <a:t> «Елегія».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d818bce5f17069a6c247ba1675c4668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0" y="60198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2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00200"/>
            <a:ext cx="4495800" cy="1905000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>ІІ. Музичне привітання.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2209800"/>
            <a:ext cx="7315200" cy="4648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i="1" dirty="0" smtClean="0"/>
              <a:t>Ми йдемо сьогодні в клас -</a:t>
            </a:r>
            <a:endParaRPr lang="ru-RU" sz="4000" b="1" i="1" dirty="0" smtClean="0"/>
          </a:p>
          <a:p>
            <a:pPr algn="ctr">
              <a:buNone/>
            </a:pPr>
            <a:r>
              <a:rPr lang="uk-UA" sz="4000" b="1" i="1" dirty="0" smtClean="0"/>
              <a:t>Урок музики у нас.</a:t>
            </a:r>
            <a:endParaRPr lang="ru-RU" sz="4000" b="1" i="1" dirty="0" smtClean="0"/>
          </a:p>
          <a:p>
            <a:pPr algn="ctr">
              <a:buNone/>
            </a:pPr>
            <a:r>
              <a:rPr lang="uk-UA" sz="4000" b="1" i="1" dirty="0" smtClean="0"/>
              <a:t>- Добрий день, добрий день,</a:t>
            </a:r>
            <a:endParaRPr lang="ru-RU" sz="4000" b="1" i="1" dirty="0" smtClean="0"/>
          </a:p>
          <a:p>
            <a:pPr algn="ctr">
              <a:buNone/>
            </a:pPr>
            <a:r>
              <a:rPr lang="uk-UA" sz="4000" b="1" i="1" dirty="0" smtClean="0"/>
              <a:t>Добрий, </a:t>
            </a:r>
            <a:r>
              <a:rPr lang="uk-UA" sz="4000" b="1" i="1" dirty="0" err="1" smtClean="0"/>
              <a:t>добрий</a:t>
            </a:r>
            <a:r>
              <a:rPr lang="uk-UA" sz="4000" b="1" i="1" dirty="0" smtClean="0"/>
              <a:t> день!</a:t>
            </a:r>
            <a:endParaRPr lang="ru-RU" sz="4000" b="1" i="1" dirty="0" smtClean="0"/>
          </a:p>
          <a:p>
            <a:pPr>
              <a:buNone/>
            </a:pP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87562"/>
          </a:xfrm>
        </p:spPr>
        <p:txBody>
          <a:bodyPr>
            <a:noAutofit/>
          </a:bodyPr>
          <a:lstStyle/>
          <a:p>
            <a:r>
              <a:rPr lang="uk-UA" sz="2400" dirty="0" smtClean="0"/>
              <a:t>Сьогодні ми продовжуємо подорожувати по країні Музики. Сьогодні ми ще раз завітаємо до нашої знайомої феї Інтонації. Разом з нею завітаємо до її найкращої подруги – Імпровізації.</a:t>
            </a:r>
            <a:endParaRPr lang="ru-RU" sz="2400" dirty="0"/>
          </a:p>
        </p:txBody>
      </p:sp>
      <p:pic>
        <p:nvPicPr>
          <p:cNvPr id="4" name="Рисунок 3" descr="0930c563375dc218bb1be43d957e99af.jpg"/>
          <p:cNvPicPr/>
          <p:nvPr/>
        </p:nvPicPr>
        <p:blipFill>
          <a:blip r:embed="rId2"/>
          <a:srcRect l="10280" b="7551"/>
          <a:stretch>
            <a:fillRect/>
          </a:stretch>
        </p:blipFill>
        <p:spPr>
          <a:xfrm>
            <a:off x="2057400" y="1752600"/>
            <a:ext cx="53340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>ІІІ. Актуалізація опорних знань.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Чи може існувати музика без Інтонації?</a:t>
            </a:r>
            <a:endParaRPr lang="ru-RU" dirty="0" smtClean="0"/>
          </a:p>
          <a:p>
            <a:pPr lvl="0"/>
            <a:r>
              <a:rPr lang="uk-UA" dirty="0" smtClean="0"/>
              <a:t>Для чого потрібна Інтонація?</a:t>
            </a:r>
            <a:endParaRPr lang="ru-RU" dirty="0" smtClean="0"/>
          </a:p>
          <a:p>
            <a:pPr lvl="0"/>
            <a:r>
              <a:rPr lang="uk-UA" dirty="0" smtClean="0"/>
              <a:t>З якими видами інтонації ми познайомилися на попередніх уроках?</a:t>
            </a:r>
            <a:endParaRPr lang="ru-RU" dirty="0" smtClean="0"/>
          </a:p>
          <a:p>
            <a:pPr lvl="0"/>
            <a:r>
              <a:rPr lang="uk-UA" dirty="0" smtClean="0"/>
              <a:t>З якими творами ми знайомилися протягом попередніх уроків? Що ви можете сказати про їх інтонацію?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Autofit/>
          </a:bodyPr>
          <a:lstStyle/>
          <a:p>
            <a:r>
              <a:rPr lang="uk-UA" sz="2400" dirty="0" smtClean="0"/>
              <a:t>Напевно, кожен з вас, бувало наспівував цікавий мотив, вигадував цікаві історії, пританцьовував на місці, коли є на те настрій. Якщо ви з цим зустрічалися, то безумовно ви вже знаєте та безпосередньо зустрічалися з самою Імпровізацією! </a:t>
            </a:r>
            <a:endParaRPr lang="ru-RU" sz="2400" dirty="0"/>
          </a:p>
        </p:txBody>
      </p:sp>
      <p:pic>
        <p:nvPicPr>
          <p:cNvPr id="1026" name="Picture 2" descr="C:\Users\Таня\Desktop\8dcd91b9-a3c8-11e1-97e0-00e081328955ba338b5b-3833-11e2-8330-00e081328955.jpg"/>
          <p:cNvPicPr>
            <a:picLocks noChangeAspect="1" noChangeArrowheads="1"/>
          </p:cNvPicPr>
          <p:nvPr/>
        </p:nvPicPr>
        <p:blipFill>
          <a:blip r:embed="rId2"/>
          <a:srcRect b="3279"/>
          <a:stretch>
            <a:fillRect/>
          </a:stretch>
        </p:blipFill>
        <p:spPr bwMode="auto">
          <a:xfrm>
            <a:off x="152400" y="1752600"/>
            <a:ext cx="3600316" cy="493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917e4c9b54dbdb95a1ff80dcd3efe05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886200" y="2057400"/>
            <a:ext cx="5105400" cy="453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u="sng" dirty="0" smtClean="0"/>
              <a:t>Імпровізація </a:t>
            </a:r>
            <a:r>
              <a:rPr lang="uk-UA" i="1" u="sng" dirty="0" smtClean="0"/>
              <a:t>- це створення музики, танцю, віршів миттєво, на ходу.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2" name="Picture 4" descr="http://img1.liveinternet.ru/images/attach/c/0/37/925/37925993_37214210_27183659_elemwater.jpg"/>
          <p:cNvPicPr>
            <a:picLocks noChangeAspect="1" noChangeArrowheads="1"/>
          </p:cNvPicPr>
          <p:nvPr/>
        </p:nvPicPr>
        <p:blipFill>
          <a:blip r:embed="rId2"/>
          <a:srcRect t="7657"/>
          <a:stretch>
            <a:fillRect/>
          </a:stretch>
        </p:blipFill>
        <p:spPr bwMode="auto">
          <a:xfrm>
            <a:off x="2362200" y="1295400"/>
            <a:ext cx="3810000" cy="5221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V</a:t>
            </a:r>
            <a:r>
              <a:rPr lang="uk-UA" b="1" u="sng" dirty="0" smtClean="0"/>
              <a:t>. Слухання музичного твору.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i="1" dirty="0" smtClean="0"/>
              <a:t>Слухання твору Ж. </a:t>
            </a:r>
            <a:r>
              <a:rPr lang="uk-UA" i="1" dirty="0" err="1" smtClean="0"/>
              <a:t>Массне</a:t>
            </a:r>
            <a:r>
              <a:rPr lang="uk-UA" i="1" dirty="0" smtClean="0"/>
              <a:t> «Елегія»</a:t>
            </a:r>
            <a:endParaRPr lang="en-US" i="1" dirty="0" smtClean="0"/>
          </a:p>
          <a:p>
            <a:pPr>
              <a:buNone/>
            </a:pPr>
            <a:endParaRPr lang="en-US" i="1" dirty="0" smtClean="0"/>
          </a:p>
          <a:p>
            <a:pPr algn="ctr">
              <a:buNone/>
            </a:pPr>
            <a:r>
              <a:rPr lang="uk-UA" dirty="0" smtClean="0"/>
              <a:t>Прослухайте уважно і скажіть, що хотів</a:t>
            </a:r>
            <a:r>
              <a:rPr lang="en-US" dirty="0" smtClean="0"/>
              <a:t> </a:t>
            </a:r>
            <a:r>
              <a:rPr lang="uk-UA" dirty="0" smtClean="0"/>
              <a:t>сказати цією музикою композитор?</a:t>
            </a:r>
            <a:endParaRPr lang="ru-RU" dirty="0" smtClean="0"/>
          </a:p>
          <a:p>
            <a:pPr lvl="0"/>
            <a:r>
              <a:rPr lang="uk-UA" dirty="0" smtClean="0"/>
              <a:t>Які почуття виразив композитор?</a:t>
            </a:r>
            <a:endParaRPr lang="ru-RU" dirty="0" smtClean="0"/>
          </a:p>
          <a:p>
            <a:pPr lvl="0"/>
            <a:r>
              <a:rPr lang="uk-UA" dirty="0" smtClean="0"/>
              <a:t>Як би ви назвали твір?</a:t>
            </a:r>
            <a:endParaRPr lang="ru-RU" dirty="0" smtClean="0"/>
          </a:p>
          <a:p>
            <a:pPr lvl="0"/>
            <a:r>
              <a:rPr lang="uk-UA" dirty="0" smtClean="0"/>
              <a:t>Які інтонації ви почули в творі?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zhyul_massne_-_jelegiya (mp3laguna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  <p:pic>
        <p:nvPicPr>
          <p:cNvPr id="1026" name="Picture 2" descr="https://upload.wikimedia.org/wikipedia/commons/thumb/5/5f/Cello_front_side.png/220px-Cello_front_si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290" y="3352800"/>
            <a:ext cx="2305710" cy="350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5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Жуль </a:t>
            </a:r>
            <a:r>
              <a:rPr lang="uk-UA" sz="4800" b="1" dirty="0" err="1" smtClean="0"/>
              <a:t>Массне</a:t>
            </a:r>
            <a:endParaRPr lang="ru-RU" sz="4800" b="1" dirty="0"/>
          </a:p>
        </p:txBody>
      </p:sp>
      <p:pic>
        <p:nvPicPr>
          <p:cNvPr id="4" name="Содержимое 3" descr="http://img1.liveinternet.ru/images/attach/c/4/82/521/82521969_large_4000491_massn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143000"/>
            <a:ext cx="3809999" cy="4876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52400" y="6019800"/>
            <a:ext cx="883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err="1" smtClean="0"/>
              <a:t>Елегія</a:t>
            </a:r>
            <a:r>
              <a:rPr lang="ru-RU" sz="2400" i="1" u="sng" dirty="0" smtClean="0"/>
              <a:t> - </a:t>
            </a:r>
            <a:r>
              <a:rPr lang="ru-RU" sz="2400" i="1" u="sng" dirty="0" err="1" smtClean="0"/>
              <a:t>сумний</a:t>
            </a:r>
            <a:r>
              <a:rPr lang="ru-RU" sz="2400" i="1" u="sng" dirty="0" smtClean="0"/>
              <a:t> </a:t>
            </a:r>
            <a:r>
              <a:rPr lang="ru-RU" sz="2400" i="1" u="sng" dirty="0" err="1" smtClean="0"/>
              <a:t>ліричний</a:t>
            </a:r>
            <a:r>
              <a:rPr lang="ru-RU" sz="2400" i="1" u="sng" dirty="0" smtClean="0"/>
              <a:t> </a:t>
            </a:r>
            <a:r>
              <a:rPr lang="ru-RU" sz="2400" i="1" u="sng" dirty="0" err="1" smtClean="0"/>
              <a:t>музичний</a:t>
            </a:r>
            <a:r>
              <a:rPr lang="ru-RU" sz="2400" i="1" u="sng" dirty="0" smtClean="0"/>
              <a:t> </a:t>
            </a:r>
            <a:r>
              <a:rPr lang="ru-RU" sz="2400" i="1" u="sng" dirty="0" err="1" smtClean="0"/>
              <a:t>твір</a:t>
            </a:r>
            <a:r>
              <a:rPr lang="ru-RU" sz="2400" i="1" u="sng" dirty="0" smtClean="0"/>
              <a:t> </a:t>
            </a:r>
            <a:r>
              <a:rPr lang="ru-RU" sz="2400" i="1" u="sng" dirty="0" err="1" smtClean="0"/>
              <a:t>задумливого</a:t>
            </a:r>
            <a:r>
              <a:rPr lang="ru-RU" sz="2400" i="1" u="sng" dirty="0" smtClean="0"/>
              <a:t>, </a:t>
            </a:r>
            <a:r>
              <a:rPr lang="ru-RU" sz="2400" i="1" u="sng" dirty="0" err="1" smtClean="0"/>
              <a:t>журливого</a:t>
            </a:r>
            <a:r>
              <a:rPr lang="ru-RU" sz="2400" i="1" u="sng" dirty="0" smtClean="0"/>
              <a:t> характеру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445</Words>
  <Application>Microsoft Office PowerPoint</Application>
  <PresentationFormat>Экран (4:3)</PresentationFormat>
  <Paragraphs>67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Інтонація та імпровізація</vt:lpstr>
      <vt:lpstr>І. Вхід під звучання  Ж.Массне «Елегія». </vt:lpstr>
      <vt:lpstr>ІІ. Музичне привітання. </vt:lpstr>
      <vt:lpstr>Сьогодні ми продовжуємо подорожувати по країні Музики. Сьогодні ми ще раз завітаємо до нашої знайомої феї Інтонації. Разом з нею завітаємо до її найкращої подруги – Імпровізації.</vt:lpstr>
      <vt:lpstr>ІІІ. Актуалізація опорних знань. </vt:lpstr>
      <vt:lpstr>Напевно, кожен з вас, бувало наспівував цікавий мотив, вигадував цікаві історії, пританцьовував на місці, коли є на те настрій. Якщо ви з цим зустрічалися, то безумовно ви вже знаєте та безпосередньо зустрічалися з самою Імпровізацією! </vt:lpstr>
      <vt:lpstr>Імпровізація - це створення музики, танцю, віршів миттєво, на ходу.  </vt:lpstr>
      <vt:lpstr>V. Слухання музичного твору. </vt:lpstr>
      <vt:lpstr>Жуль Массне</vt:lpstr>
      <vt:lpstr>Віолонче́ль</vt:lpstr>
      <vt:lpstr>Презентация PowerPoint</vt:lpstr>
      <vt:lpstr>VІ. Вокально-хорова робота. </vt:lpstr>
      <vt:lpstr>Презентация PowerPoint</vt:lpstr>
      <vt:lpstr>Давайте для Феї зробимо сюрприз і вивчимо пісеньку «Павочка ходить» </vt:lpstr>
      <vt:lpstr>Презентация PowerPoint</vt:lpstr>
      <vt:lpstr>VII. Нотна грамота. </vt:lpstr>
      <vt:lpstr>VІІІ. Оцінювання:</vt:lpstr>
      <vt:lpstr>ІХ. Підсумок уроку: </vt:lpstr>
      <vt:lpstr>Х. Домашнє завдання: 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Інтонація та імпровізація</dc:title>
  <dc:creator>Таня</dc:creator>
  <cp:lastModifiedBy>Nataly</cp:lastModifiedBy>
  <cp:revision>13</cp:revision>
  <dcterms:created xsi:type="dcterms:W3CDTF">2014-07-01T17:04:35Z</dcterms:created>
  <dcterms:modified xsi:type="dcterms:W3CDTF">2016-01-23T16:56:34Z</dcterms:modified>
</cp:coreProperties>
</file>