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2" r:id="rId15"/>
    <p:sldId id="273" r:id="rId16"/>
    <p:sldId id="274" r:id="rId17"/>
    <p:sldId id="275" r:id="rId18"/>
    <p:sldId id="282" r:id="rId19"/>
    <p:sldId id="270" r:id="rId20"/>
    <p:sldId id="283" r:id="rId21"/>
    <p:sldId id="284" r:id="rId22"/>
    <p:sldId id="271" r:id="rId23"/>
    <p:sldId id="276" r:id="rId24"/>
    <p:sldId id="277" r:id="rId25"/>
    <p:sldId id="279" r:id="rId26"/>
    <p:sldId id="281" r:id="rId27"/>
    <p:sldId id="285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0000FF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9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 dir="r"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Сенсорне</a:t>
            </a:r>
            <a:r>
              <a:rPr lang="ru-RU" dirty="0" smtClean="0"/>
              <a:t> </a:t>
            </a:r>
            <a:r>
              <a:rPr lang="ru-RU" dirty="0" err="1" smtClean="0"/>
              <a:t>виховання</a:t>
            </a:r>
            <a:r>
              <a:rPr lang="ru-RU" dirty="0" smtClean="0"/>
              <a:t> </a:t>
            </a:r>
            <a:r>
              <a:rPr lang="ru-RU" dirty="0" err="1" smtClean="0"/>
              <a:t>д</a:t>
            </a:r>
            <a:r>
              <a:rPr lang="uk-UA" dirty="0" smtClean="0"/>
              <a:t>і</a:t>
            </a:r>
            <a:r>
              <a:rPr lang="ru-RU" dirty="0" err="1" smtClean="0"/>
              <a:t>тей</a:t>
            </a:r>
            <a:r>
              <a:rPr lang="ru-RU" dirty="0" smtClean="0"/>
              <a:t> у </a:t>
            </a:r>
            <a:r>
              <a:rPr lang="ru-RU" dirty="0" err="1" smtClean="0"/>
              <a:t>педагогічній</a:t>
            </a:r>
            <a:r>
              <a:rPr lang="ru-RU" dirty="0" smtClean="0"/>
              <a:t> </a:t>
            </a:r>
            <a:r>
              <a:rPr lang="ru-RU" dirty="0" err="1" smtClean="0"/>
              <a:t>системі</a:t>
            </a:r>
            <a:r>
              <a:rPr lang="ru-RU" dirty="0" smtClean="0"/>
              <a:t> </a:t>
            </a:r>
            <a:r>
              <a:rPr lang="ru-RU" dirty="0" err="1" smtClean="0"/>
              <a:t>Марії</a:t>
            </a:r>
            <a:r>
              <a:rPr lang="ru-RU" dirty="0" smtClean="0"/>
              <a:t> Монтессорі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Тематичні батьківські збори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139952" y="5733256"/>
            <a:ext cx="44644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Вчитель-дефектолог: Прожуган І.В</a:t>
            </a:r>
            <a:r>
              <a:rPr lang="uk-UA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  <a:p>
            <a:r>
              <a:rPr lang="uk-UA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СДНЗ-ЦРД № 32 «Дельфін»</a:t>
            </a:r>
          </a:p>
          <a:p>
            <a:r>
              <a:rPr lang="uk-UA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uk-UA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м. </a:t>
            </a:r>
            <a:r>
              <a:rPr lang="uk-UA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Кам’янське</a:t>
            </a:r>
            <a:r>
              <a:rPr lang="uk-UA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403648" y="477253"/>
            <a:ext cx="658822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Сензитивний</a:t>
            </a:r>
            <a:r>
              <a:rPr kumimoji="0" lang="uk-UA" sz="2800" b="0" i="0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період  розвитку соціальних навичок</a:t>
            </a:r>
            <a:endParaRPr kumimoji="0" lang="ru-RU" sz="2800" b="0" i="0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від 2 до 6 років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_MG_00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065618">
            <a:off x="1187624" y="3284984"/>
            <a:ext cx="3456384" cy="22812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806178">
            <a:off x="4932040" y="3284984"/>
            <a:ext cx="3096344" cy="23312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467544" y="332656"/>
            <a:ext cx="4572000" cy="1224136"/>
            <a:chOff x="179512" y="332656"/>
            <a:chExt cx="5351638" cy="2016547"/>
          </a:xfrm>
        </p:grpSpPr>
        <p:pic>
          <p:nvPicPr>
            <p:cNvPr id="2" name="Рисунок 1" descr="zolotoy_kluch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9512" y="332656"/>
              <a:ext cx="5220072" cy="2016547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1473647" y="451276"/>
              <a:ext cx="4057503" cy="608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b="1" dirty="0" smtClean="0">
                  <a:solidFill>
                    <a:srgbClr val="0070C0"/>
                  </a:solidFill>
                </a:rPr>
                <a:t>Дитина – це просто дитина</a:t>
              </a:r>
              <a:endParaRPr lang="ru-RU" b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1979712" y="1484784"/>
            <a:ext cx="4752528" cy="1296144"/>
            <a:chOff x="179512" y="332656"/>
            <a:chExt cx="5839403" cy="1660686"/>
          </a:xfrm>
        </p:grpSpPr>
        <p:pic>
          <p:nvPicPr>
            <p:cNvPr id="6" name="Рисунок 5" descr="zolotoy_kluch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9512" y="332656"/>
              <a:ext cx="5220072" cy="1660686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1241222" y="476672"/>
              <a:ext cx="4777693" cy="4732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b="1" dirty="0" smtClean="0">
                  <a:solidFill>
                    <a:srgbClr val="0070C0"/>
                  </a:solidFill>
                </a:rPr>
                <a:t>Дитина ніколи не буває пустою</a:t>
              </a:r>
              <a:endParaRPr lang="ru-RU" b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4139952" y="2852936"/>
            <a:ext cx="4653084" cy="1196232"/>
            <a:chOff x="676662" y="476670"/>
            <a:chExt cx="5354220" cy="1724258"/>
          </a:xfrm>
        </p:grpSpPr>
        <p:pic>
          <p:nvPicPr>
            <p:cNvPr id="9" name="Рисунок 8" descr="zolotoy_kluch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76662" y="540242"/>
              <a:ext cx="5220073" cy="1660686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1836678" y="476670"/>
              <a:ext cx="4194204" cy="5323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b="1" dirty="0" smtClean="0">
                  <a:solidFill>
                    <a:srgbClr val="0070C0"/>
                  </a:solidFill>
                </a:rPr>
                <a:t>Дитина прагне до пізнання</a:t>
              </a:r>
              <a:endParaRPr lang="ru-RU" b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2123728" y="4005064"/>
            <a:ext cx="4896544" cy="1224136"/>
            <a:chOff x="179512" y="332656"/>
            <a:chExt cx="6338659" cy="1660686"/>
          </a:xfrm>
        </p:grpSpPr>
        <p:pic>
          <p:nvPicPr>
            <p:cNvPr id="15" name="Рисунок 14" descr="zolotoy_kluch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9512" y="332656"/>
              <a:ext cx="5220072" cy="1660686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1475656" y="476672"/>
              <a:ext cx="5042515" cy="501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b="1" dirty="0" smtClean="0">
                  <a:solidFill>
                    <a:srgbClr val="0070C0"/>
                  </a:solidFill>
                </a:rPr>
                <a:t>Середовище вільного розвитку</a:t>
              </a:r>
              <a:endParaRPr lang="ru-RU" b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683568" y="5229200"/>
            <a:ext cx="4943621" cy="1224136"/>
            <a:chOff x="-1426664" y="821093"/>
            <a:chExt cx="6891878" cy="1660686"/>
          </a:xfrm>
        </p:grpSpPr>
        <p:pic>
          <p:nvPicPr>
            <p:cNvPr id="18" name="Рисунок 17" descr="zolotoy_kluch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1426664" y="821093"/>
              <a:ext cx="6324318" cy="1660686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79126" y="918780"/>
              <a:ext cx="5386088" cy="501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b="1" dirty="0" smtClean="0">
                  <a:solidFill>
                    <a:srgbClr val="0070C0"/>
                  </a:solidFill>
                </a:rPr>
                <a:t>Допомогти зробити самому</a:t>
              </a:r>
              <a:endParaRPr lang="ru-RU" b="1" dirty="0">
                <a:solidFill>
                  <a:srgbClr val="0070C0"/>
                </a:solidFill>
              </a:endParaRPr>
            </a:p>
          </p:txBody>
        </p:sp>
      </p:grp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6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6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6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60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6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60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6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548680"/>
            <a:ext cx="7696338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i="1" cap="none" spc="0" dirty="0" err="1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Основні</a:t>
            </a:r>
            <a:r>
              <a:rPr lang="ru-RU" sz="4800" b="1" i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4800" b="1" i="1" cap="none" spc="0" dirty="0" err="1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групи</a:t>
            </a:r>
            <a:r>
              <a:rPr lang="ru-RU" sz="4800" b="1" i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4800" b="1" i="1" cap="none" spc="0" dirty="0" err="1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сенсорних</a:t>
            </a:r>
            <a:r>
              <a:rPr lang="ru-RU" sz="4800" b="1" i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4800" b="1" i="1" cap="none" spc="0" dirty="0" err="1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матеріалів</a:t>
            </a:r>
            <a:endParaRPr lang="ru-RU" sz="4800" b="1" i="1" cap="none" spc="0" dirty="0" smtClean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4800" b="1" i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за методикою </a:t>
            </a:r>
          </a:p>
          <a:p>
            <a:pPr algn="ctr"/>
            <a:r>
              <a:rPr lang="ru-RU" sz="4800" b="1" i="1" cap="none" spc="0" dirty="0" err="1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М.Монтессорі</a:t>
            </a:r>
            <a:endParaRPr lang="ru-RU" sz="4800" b="1" i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 descr="deti-igraju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89040"/>
            <a:ext cx="3312368" cy="239629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Рисунок 5" descr="montessori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4437" y="3913603"/>
            <a:ext cx="3248480" cy="227826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6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0" y="2276872"/>
            <a:ext cx="4383127" cy="3342134"/>
          </a:xfrm>
          <a:prstGeom prst="rect">
            <a:avLst/>
          </a:prstGeom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403648" y="846585"/>
            <a:ext cx="658822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1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Матеріали для розвитку зору</a:t>
            </a:r>
            <a:endParaRPr kumimoji="0" lang="ru-RU" sz="3600" b="1" i="1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3" name="Рисунок 2" descr="010.jpg"/>
          <p:cNvPicPr>
            <a:picLocks noChangeAspect="1"/>
          </p:cNvPicPr>
          <p:nvPr/>
        </p:nvPicPr>
        <p:blipFill>
          <a:blip r:embed="rId3" cstate="print">
            <a:lum bright="20000"/>
          </a:blip>
          <a:srcRect b="5280"/>
          <a:stretch>
            <a:fillRect/>
          </a:stretch>
        </p:blipFill>
        <p:spPr>
          <a:xfrm>
            <a:off x="539552" y="2132856"/>
            <a:ext cx="2556718" cy="1584176"/>
          </a:xfrm>
          <a:prstGeom prst="rect">
            <a:avLst/>
          </a:prstGeom>
        </p:spPr>
      </p:pic>
      <p:pic>
        <p:nvPicPr>
          <p:cNvPr id="4" name="Рисунок 3" descr="57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16216" y="1772816"/>
            <a:ext cx="2077630" cy="1918345"/>
          </a:xfrm>
          <a:prstGeom prst="rect">
            <a:avLst/>
          </a:prstGeom>
        </p:spPr>
      </p:pic>
      <p:pic>
        <p:nvPicPr>
          <p:cNvPr id="7" name="Рисунок 6" descr="ded_mat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87624" y="4581128"/>
            <a:ext cx="2016224" cy="1464415"/>
          </a:xfrm>
          <a:prstGeom prst="rect">
            <a:avLst/>
          </a:prstGeom>
        </p:spPr>
      </p:pic>
      <p:pic>
        <p:nvPicPr>
          <p:cNvPr id="8" name="Рисунок 7" descr="558671-1.jpg"/>
          <p:cNvPicPr>
            <a:picLocks noChangeAspect="1"/>
          </p:cNvPicPr>
          <p:nvPr/>
        </p:nvPicPr>
        <p:blipFill>
          <a:blip r:embed="rId6" cstate="print">
            <a:lum contrast="30000"/>
          </a:blip>
          <a:stretch>
            <a:fillRect/>
          </a:stretch>
        </p:blipFill>
        <p:spPr>
          <a:xfrm>
            <a:off x="6588224" y="4437112"/>
            <a:ext cx="2333055" cy="1178077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187624" y="846585"/>
            <a:ext cx="712879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1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Матеріали для розвитку дотику</a:t>
            </a:r>
            <a:endParaRPr kumimoji="0" lang="ru-RU" sz="3600" b="1" i="1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4" name="Рисунок 3" descr="01 39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057735">
            <a:off x="1365295" y="2224660"/>
            <a:ext cx="2351585" cy="33647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ткани доти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885074">
            <a:off x="4170203" y="2716175"/>
            <a:ext cx="4339332" cy="2496136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403648" y="846585"/>
            <a:ext cx="658822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1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Матеріали для розвитку слуху</a:t>
            </a:r>
            <a:endParaRPr kumimoji="0" lang="ru-RU" sz="3600" b="1" i="1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3" name="Рисунок 2" descr="muzika-300x2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2060848"/>
            <a:ext cx="3528392" cy="26462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07e7fe8db0f754acb4bd37b21ac7b7a10345b2a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5896" y="4293096"/>
            <a:ext cx="5166013" cy="20341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122119_html_m62909c4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4048" y="1916832"/>
            <a:ext cx="2364854" cy="2364854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187624" y="846585"/>
            <a:ext cx="680424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1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Матеріали для розрізнення ваги</a:t>
            </a:r>
            <a:endParaRPr kumimoji="0" lang="ru-RU" sz="3600" b="1" i="1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4" name="Рисунок 3" descr="Free-shiping-Montessori-Educational-font-b-Wooden-b-font-font-b-Toy-b-font-Scale-Funn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276872"/>
            <a:ext cx="2714625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весовые табличк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2492896"/>
            <a:ext cx="3840426" cy="288032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187624" y="846585"/>
            <a:ext cx="680424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1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Матеріали для відчуття тепла</a:t>
            </a:r>
            <a:endParaRPr kumimoji="0" lang="ru-RU" sz="3600" b="1" i="1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3" name="Рисунок 2" descr="теплловые табличк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2204864"/>
            <a:ext cx="3610389" cy="2671688"/>
          </a:xfrm>
          <a:prstGeom prst="rect">
            <a:avLst/>
          </a:prstGeom>
        </p:spPr>
      </p:pic>
      <p:pic>
        <p:nvPicPr>
          <p:cNvPr id="4" name="Рисунок 3" descr="тепловые табл..jpeg"/>
          <p:cNvPicPr>
            <a:picLocks noChangeAspect="1"/>
          </p:cNvPicPr>
          <p:nvPr/>
        </p:nvPicPr>
        <p:blipFill>
          <a:blip r:embed="rId3" cstate="print">
            <a:lum contrast="20000"/>
          </a:blip>
          <a:stretch>
            <a:fillRect/>
          </a:stretch>
        </p:blipFill>
        <p:spPr>
          <a:xfrm>
            <a:off x="4572000" y="2132856"/>
            <a:ext cx="3505653" cy="2664296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юх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2276872"/>
            <a:ext cx="4711700" cy="3378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187624" y="1062028"/>
            <a:ext cx="680424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1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Матеріали для відчуття нюху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187624" y="1062028"/>
            <a:ext cx="680424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1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Матеріали для відчуття смаку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3" name="Рисунок 2" descr="6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2636912"/>
            <a:ext cx="3707904" cy="2780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age03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1916832"/>
            <a:ext cx="3037838" cy="1944216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aria_montessor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476672"/>
            <a:ext cx="7848871" cy="400411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19672" y="4941168"/>
            <a:ext cx="65527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i="1" dirty="0" err="1" smtClean="0">
                <a:solidFill>
                  <a:srgbClr val="990000"/>
                </a:solidFill>
              </a:rPr>
              <a:t>“Виховання</a:t>
            </a:r>
            <a:r>
              <a:rPr lang="uk-UA" b="1" i="1" dirty="0" smtClean="0">
                <a:solidFill>
                  <a:srgbClr val="990000"/>
                </a:solidFill>
              </a:rPr>
              <a:t> відчуттів може бути фундаментом, на якому дитина може збудувати ясний і сильний </a:t>
            </a:r>
            <a:r>
              <a:rPr lang="uk-UA" b="1" i="1" dirty="0" err="1" smtClean="0">
                <a:solidFill>
                  <a:srgbClr val="990000"/>
                </a:solidFill>
              </a:rPr>
              <a:t>дух”</a:t>
            </a:r>
            <a:r>
              <a:rPr lang="uk-UA" b="1" i="1" dirty="0" smtClean="0">
                <a:solidFill>
                  <a:srgbClr val="990000"/>
                </a:solidFill>
              </a:rPr>
              <a:t>  </a:t>
            </a:r>
          </a:p>
          <a:p>
            <a:endParaRPr lang="uk-UA" b="1" i="1" dirty="0" smtClean="0">
              <a:solidFill>
                <a:srgbClr val="990000"/>
              </a:solidFill>
            </a:endParaRPr>
          </a:p>
          <a:p>
            <a:r>
              <a:rPr lang="uk-UA" b="1" i="1" dirty="0" smtClean="0">
                <a:solidFill>
                  <a:srgbClr val="990000"/>
                </a:solidFill>
              </a:rPr>
              <a:t>                                                      Марія Монтессорі</a:t>
            </a:r>
            <a:endParaRPr lang="ru-RU" b="1" i="1" dirty="0">
              <a:solidFill>
                <a:srgbClr val="99000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_04_1_JPG-500x5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3140968"/>
            <a:ext cx="3106316" cy="3106316"/>
          </a:xfrm>
          <a:prstGeom prst="rect">
            <a:avLst/>
          </a:prstGeom>
        </p:spPr>
      </p:pic>
      <p:pic>
        <p:nvPicPr>
          <p:cNvPr id="4" name="Рисунок 3" descr="стереогности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7864" y="1340768"/>
            <a:ext cx="2857500" cy="2857500"/>
          </a:xfrm>
          <a:prstGeom prst="rect">
            <a:avLst/>
          </a:prstGeom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187624" y="785029"/>
            <a:ext cx="680424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1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Матеріали для розвитку </a:t>
            </a:r>
            <a:r>
              <a:rPr kumimoji="0" lang="uk-UA" sz="3600" b="1" i="1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стереогностичного</a:t>
            </a:r>
            <a:r>
              <a:rPr kumimoji="0" lang="uk-UA" sz="3600" b="1" i="1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відчуття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6" name="Рисунок 5" descr="b_2000003556_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8" y="3573016"/>
            <a:ext cx="3048000" cy="228600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0202936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599" y="980728"/>
            <a:ext cx="7476191" cy="496855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187624" y="569586"/>
            <a:ext cx="6804248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Постулати від Марії </a:t>
            </a:r>
            <a:r>
              <a:rPr kumimoji="0" lang="uk-UA" sz="3600" b="1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Монтессорі</a:t>
            </a:r>
            <a:endParaRPr kumimoji="0" lang="ru-RU" sz="3600" b="1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624" y="2420888"/>
            <a:ext cx="7416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</a:rPr>
              <a:t>Якщо </a:t>
            </a:r>
            <a:r>
              <a:rPr lang="uk-UA" sz="2400" dirty="0">
                <a:solidFill>
                  <a:schemeClr val="accent2">
                    <a:lumMod val="50000"/>
                  </a:schemeClr>
                </a:solidFill>
              </a:rPr>
              <a:t>дитину часто критикують – вона вчиться </a:t>
            </a: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</a:rPr>
              <a:t>…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31840" y="2750671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</a:rPr>
              <a:t>засуджувати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40024" y="3501008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2400" dirty="0">
                <a:solidFill>
                  <a:schemeClr val="accent2">
                    <a:lumMod val="50000"/>
                  </a:schemeClr>
                </a:solidFill>
              </a:rPr>
              <a:t>Якщо дитину часто хвалять – вона </a:t>
            </a: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</a:rPr>
              <a:t>вчиться…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71521" y="3916505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</a:rPr>
              <a:t>оцінювати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40024" y="4562835"/>
            <a:ext cx="7416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2400" dirty="0">
                <a:solidFill>
                  <a:schemeClr val="accent2">
                    <a:lumMod val="50000"/>
                  </a:schemeClr>
                </a:solidFill>
              </a:rPr>
              <a:t>Якщо дитині демонструють ворожість вона вчиться … 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93604" y="4897969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</a:rPr>
              <a:t>битися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65880" y="764704"/>
            <a:ext cx="7416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2400" dirty="0">
                <a:solidFill>
                  <a:schemeClr val="accent2">
                    <a:lumMod val="50000"/>
                  </a:schemeClr>
                </a:solidFill>
              </a:rPr>
              <a:t>Якщо з дитиною зазвичай чесні – вона вчиться … 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63280" y="1134036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</a:rPr>
              <a:t>справедливості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74589" y="2033472"/>
            <a:ext cx="7416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2400" dirty="0">
                <a:solidFill>
                  <a:schemeClr val="accent2">
                    <a:lumMod val="50000"/>
                  </a:schemeClr>
                </a:solidFill>
              </a:rPr>
              <a:t>Якщо дитину часто висміюють – вона вчиться бути </a:t>
            </a: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</a:rPr>
              <a:t>…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71800" y="2434959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</a:rPr>
              <a:t>боязкою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65880" y="3166165"/>
            <a:ext cx="7416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2400" dirty="0">
                <a:solidFill>
                  <a:schemeClr val="accent2">
                    <a:lumMod val="50000"/>
                  </a:schemeClr>
                </a:solidFill>
              </a:rPr>
              <a:t>Якщо дитина часто живе з почуттям безпеки – вона вчиться … 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67944" y="3562799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</a:rPr>
              <a:t>вірити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65880" y="4326909"/>
            <a:ext cx="7416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2400" dirty="0">
                <a:solidFill>
                  <a:schemeClr val="accent2">
                    <a:lumMod val="50000"/>
                  </a:schemeClr>
                </a:solidFill>
              </a:rPr>
              <a:t>Якщо дитину часто ганьблять – вона вчиться відчувати себе … 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11960" y="4679340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</a:rPr>
              <a:t>винуватою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96495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11" grpId="0"/>
      <p:bldP spid="12" grpId="0"/>
      <p:bldP spid="13" grpId="0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81087" y="1732700"/>
            <a:ext cx="7416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2400" dirty="0">
                <a:solidFill>
                  <a:schemeClr val="accent2">
                    <a:lumMod val="50000"/>
                  </a:schemeClr>
                </a:solidFill>
              </a:rPr>
              <a:t>Якщо до дитини часто бувають поблажливі – вона вчиться бути … 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52020" y="2102032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</a:rPr>
              <a:t>терплячою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11342" y="2979196"/>
            <a:ext cx="7416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2400" dirty="0">
                <a:solidFill>
                  <a:schemeClr val="accent2">
                    <a:lumMod val="50000"/>
                  </a:schemeClr>
                </a:solidFill>
              </a:rPr>
              <a:t>Якщо дитину часто підбадьорюють – вона вчиться … 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95518" y="3394694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>
                <a:solidFill>
                  <a:schemeClr val="accent2">
                    <a:lumMod val="50000"/>
                  </a:schemeClr>
                </a:solidFill>
              </a:rPr>
              <a:t>в</a:t>
            </a: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</a:rPr>
              <a:t>певненості в собі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7624" y="4557699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2400" dirty="0">
                <a:solidFill>
                  <a:schemeClr val="accent2">
                    <a:lumMod val="50000"/>
                  </a:schemeClr>
                </a:solidFill>
              </a:rPr>
              <a:t>Якщо дитина живе в атмосфері дружби і відчуває себе потрібною – вона вчиться знаходити … 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62702" y="5275326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>
                <a:solidFill>
                  <a:schemeClr val="accent2">
                    <a:lumMod val="50000"/>
                  </a:schemeClr>
                </a:solidFill>
              </a:rPr>
              <a:t>в</a:t>
            </a: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</a:rPr>
              <a:t> цьому світі любов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3608" y="404664"/>
            <a:ext cx="7416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2400" dirty="0">
                <a:solidFill>
                  <a:schemeClr val="accent2">
                    <a:lumMod val="50000"/>
                  </a:schemeClr>
                </a:solidFill>
              </a:rPr>
              <a:t>Якщо дитину часто схвалюють – вона </a:t>
            </a: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</a:rPr>
              <a:t>вчиться ставитися…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19872" y="764704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>
                <a:solidFill>
                  <a:schemeClr val="accent2">
                    <a:lumMod val="50000"/>
                  </a:schemeClr>
                </a:solidFill>
              </a:rPr>
              <a:t>д</a:t>
            </a: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</a:rPr>
              <a:t>обре до себе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43527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187624" y="754252"/>
            <a:ext cx="6804248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4800" b="1" i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Чарівний мішечок</a:t>
            </a:r>
            <a:endParaRPr kumimoji="0" lang="ru-RU" sz="4800" b="1" i="1" strike="noStrike" cap="none" normalizeH="0" baseline="0" dirty="0" smtClean="0">
              <a:ln>
                <a:noFill/>
              </a:ln>
              <a:solidFill>
                <a:srgbClr val="FF33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6" name="Рисунок 5" descr="волш мешоче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193799">
            <a:off x="4227832" y="3232950"/>
            <a:ext cx="4291800" cy="28500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73277">
            <a:off x="899592" y="2060848"/>
            <a:ext cx="2857500" cy="28575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14562841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187624" y="384920"/>
            <a:ext cx="6804248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4800" b="1" i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Математичний планшет</a:t>
            </a:r>
            <a:endParaRPr kumimoji="0" lang="ru-RU" sz="4800" b="1" i="1" strike="noStrike" cap="none" normalizeH="0" baseline="0" dirty="0" smtClean="0">
              <a:ln>
                <a:noFill/>
              </a:ln>
              <a:solidFill>
                <a:srgbClr val="FF33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98"/>
          <a:stretch/>
        </p:blipFill>
        <p:spPr>
          <a:xfrm>
            <a:off x="1187624" y="2385468"/>
            <a:ext cx="6327977" cy="385498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9845262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12b142_5cfb188c_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1" y="692696"/>
            <a:ext cx="8217129" cy="54726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052736"/>
            <a:ext cx="54726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 err="1" smtClean="0"/>
              <a:t>Сензитивний</a:t>
            </a:r>
            <a:r>
              <a:rPr lang="uk-UA" sz="2400" b="1" dirty="0" smtClean="0"/>
              <a:t> період </a:t>
            </a:r>
            <a:r>
              <a:rPr lang="uk-UA" sz="2400" dirty="0" smtClean="0"/>
              <a:t>–                 це такий період в житті кожної дитини, коли вона навчається чому-небудь дуже легко, оволодіває навичками без особливих зусиль.</a:t>
            </a:r>
            <a:endParaRPr lang="ru-RU" sz="2400" dirty="0"/>
          </a:p>
        </p:txBody>
      </p:sp>
      <p:pic>
        <p:nvPicPr>
          <p:cNvPr id="3" name="Рисунок 2" descr="1379785043_razvitie-detey-po-metodike-montessor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2924944"/>
            <a:ext cx="4098032" cy="3073524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Razvitiez_rech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9777">
            <a:off x="5131984" y="2860335"/>
            <a:ext cx="3255414" cy="272719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rebenok-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840529">
            <a:off x="864573" y="2984297"/>
            <a:ext cx="3309885" cy="248241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03648" y="692696"/>
            <a:ext cx="658822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Сензитивний</a:t>
            </a:r>
            <a:r>
              <a:rPr kumimoji="0" lang="uk-UA" sz="2800" b="0" i="0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період  розвитку мовлення</a:t>
            </a:r>
            <a:endParaRPr kumimoji="0" lang="ru-RU" sz="2800" b="0" i="0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від народження до 6 років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475656" y="620688"/>
            <a:ext cx="658822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Сензитивний</a:t>
            </a:r>
            <a:r>
              <a:rPr kumimoji="0" lang="uk-UA" sz="2800" b="0" i="0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період  розвитку почуття порядку</a:t>
            </a:r>
            <a:endParaRPr kumimoji="0" lang="ru-RU" sz="2800" b="0" i="0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від народження до 3,5 років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Как-научить-ребенка-убирать-за-собо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809032">
            <a:off x="5176019" y="3276881"/>
            <a:ext cx="3312368" cy="24842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priuchit_k_poriadku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063859">
            <a:off x="926308" y="3250758"/>
            <a:ext cx="3460957" cy="24688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403648" y="477253"/>
            <a:ext cx="658822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Сензитивний</a:t>
            </a:r>
            <a:r>
              <a:rPr kumimoji="0" lang="uk-UA" sz="2800" b="0" i="0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період  розвитку самостійності</a:t>
            </a:r>
            <a:endParaRPr kumimoji="0" lang="ru-RU" sz="2800" b="0" i="0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від народження до 5 років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49" name="Picture 1" descr="F:\конкурс\Фото\ya-s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86591">
            <a:off x="5105547" y="2989321"/>
            <a:ext cx="3401077" cy="255566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7650" name="Picture 2" descr="F:\конкурс\Фото\uroki-3-5l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20318">
            <a:off x="774166" y="3016943"/>
            <a:ext cx="3552395" cy="26642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403648" y="692696"/>
            <a:ext cx="658822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Сензитивний</a:t>
            </a:r>
            <a:r>
              <a:rPr kumimoji="0" lang="uk-UA" sz="2800" b="0" i="0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період  розвитку рухів і дій</a:t>
            </a:r>
            <a:endParaRPr kumimoji="0" lang="ru-RU" sz="2800" b="0" i="0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від народження до 4 років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7499214469550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729684">
            <a:off x="4876800" y="3162468"/>
            <a:ext cx="3727648" cy="26359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x_ba300f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958618">
            <a:off x="827585" y="3356992"/>
            <a:ext cx="3854936" cy="23557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403648" y="692696"/>
            <a:ext cx="658822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Сензитивний</a:t>
            </a:r>
            <a:r>
              <a:rPr kumimoji="0" lang="uk-UA" sz="2800" b="0" i="0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період  </a:t>
            </a:r>
            <a:r>
              <a:rPr kumimoji="0" lang="uk-UA" sz="2800" b="0" i="0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сенсорого</a:t>
            </a:r>
            <a:r>
              <a:rPr kumimoji="0" lang="uk-UA" sz="2800" b="0" i="0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розвитку</a:t>
            </a:r>
            <a:endParaRPr kumimoji="0" lang="ru-RU" sz="2800" b="0" i="0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від народження до 5 років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Без имени-575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2276872"/>
            <a:ext cx="3542573" cy="23543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slonik-podelka-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4149080"/>
            <a:ext cx="2909710" cy="23762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DSC_3774-e1369150414328-300x3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8144" y="4077072"/>
            <a:ext cx="2736304" cy="24482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403648" y="477253"/>
            <a:ext cx="658822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Сензитивний</a:t>
            </a:r>
            <a:r>
              <a:rPr kumimoji="0" lang="uk-UA" sz="2800" b="0" i="0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період  сприйняття дрібних предметів</a:t>
            </a:r>
            <a:endParaRPr kumimoji="0" lang="ru-RU" sz="2800" b="0" i="0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від 1,5 до 2,5 років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f036ab4383c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956263">
            <a:off x="1043608" y="3140968"/>
            <a:ext cx="3384376" cy="25382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cipr_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39909">
            <a:off x="4860032" y="3212976"/>
            <a:ext cx="3489176" cy="237263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872</TotalTime>
  <Words>339</Words>
  <Application>Microsoft Office PowerPoint</Application>
  <PresentationFormat>Экран (4:3)</PresentationFormat>
  <Paragraphs>72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Открытая</vt:lpstr>
      <vt:lpstr>Сенсорне виховання дітей у педагогічній системі Марії Монтессорі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пользователь</cp:lastModifiedBy>
  <cp:revision>15</cp:revision>
  <dcterms:created xsi:type="dcterms:W3CDTF">2014-02-26T10:24:10Z</dcterms:created>
  <dcterms:modified xsi:type="dcterms:W3CDTF">2017-10-17T09:42:27Z</dcterms:modified>
</cp:coreProperties>
</file>