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720" r:id="rId4"/>
  </p:sldMasterIdLst>
  <p:notesMasterIdLst>
    <p:notesMasterId r:id="rId31"/>
  </p:notesMasterIdLst>
  <p:handoutMasterIdLst>
    <p:handoutMasterId r:id="rId32"/>
  </p:handoutMasterIdLst>
  <p:sldIdLst>
    <p:sldId id="314" r:id="rId5"/>
    <p:sldId id="315" r:id="rId6"/>
    <p:sldId id="319" r:id="rId7"/>
    <p:sldId id="280" r:id="rId8"/>
    <p:sldId id="317" r:id="rId9"/>
    <p:sldId id="281" r:id="rId10"/>
    <p:sldId id="318" r:id="rId11"/>
    <p:sldId id="296" r:id="rId12"/>
    <p:sldId id="288" r:id="rId13"/>
    <p:sldId id="282" r:id="rId14"/>
    <p:sldId id="270" r:id="rId15"/>
    <p:sldId id="261" r:id="rId16"/>
    <p:sldId id="263" r:id="rId17"/>
    <p:sldId id="306" r:id="rId18"/>
    <p:sldId id="266" r:id="rId19"/>
    <p:sldId id="267" r:id="rId20"/>
    <p:sldId id="307" r:id="rId21"/>
    <p:sldId id="276" r:id="rId22"/>
    <p:sldId id="295" r:id="rId23"/>
    <p:sldId id="308" r:id="rId24"/>
    <p:sldId id="291" r:id="rId25"/>
    <p:sldId id="309" r:id="rId26"/>
    <p:sldId id="283" r:id="rId27"/>
    <p:sldId id="303" r:id="rId28"/>
    <p:sldId id="304" r:id="rId29"/>
    <p:sldId id="305" r:id="rId3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Rg st="1" end="26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C440"/>
    <a:srgbClr val="DACD26"/>
    <a:srgbClr val="FFC000"/>
    <a:srgbClr val="CC9900"/>
    <a:srgbClr val="DFD337"/>
    <a:srgbClr val="996633"/>
    <a:srgbClr val="9C6A56"/>
    <a:srgbClr val="D1B645"/>
    <a:srgbClr val="DACF46"/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641" autoAdjust="0"/>
    <p:restoredTop sz="94692" autoAdjust="0"/>
  </p:normalViewPr>
  <p:slideViewPr>
    <p:cSldViewPr>
      <p:cViewPr varScale="1">
        <p:scale>
          <a:sx n="85" d="100"/>
          <a:sy n="85" d="100"/>
        </p:scale>
        <p:origin x="92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0" d="100"/>
          <a:sy n="90" d="100"/>
        </p:scale>
        <p:origin x="-1908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0999A8-9051-44A8-9C23-57BE24B7AED3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180F7E-4EC6-4E81-8D73-D20F457D8661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994209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A9D43-0D43-4D2A-9EC8-B4D4025D7063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B76B5C-FD17-4CA2-A7AD-D6CED02C1F00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69938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759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02831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790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7633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8177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967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22549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56967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35084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3098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7912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546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9481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7207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1791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61750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59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57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7422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1689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114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2677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320381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0287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705500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517629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138836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37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41083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29019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6493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03831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4108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F1900D-A6F5-4472-B94E-3F61C51CA131}" type="datetimeFigureOut">
              <a:rPr lang="uk-UA" smtClean="0"/>
              <a:t>13.10.2017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77350A1-4E1D-4D67-9B7F-29F27A13B75D}" type="slidenum">
              <a:rPr lang="uk-UA" smtClean="0"/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789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F1900D-A6F5-4472-B94E-3F61C51CA131}" type="datetimeFigureOut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77350A1-4E1D-4D67-9B7F-29F27A13B75D}" type="slidenum">
              <a:rPr lang="uk-UA" smtClean="0">
                <a:solidFill>
                  <a:prstClr val="black">
                    <a:lumMod val="50000"/>
                    <a:lumOff val="50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lumMod val="50000"/>
                  <a:lumOff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884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3E507-1BCC-4BF5-95F1-684C7BDCEAE5}" type="datetimeFigureOut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13.10.2017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CCF32-3FE6-48D0-8FB6-F52741F02B0D}" type="slidenum">
              <a:rPr lang="uk-U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uk-UA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9635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0.xml"/><Relationship Id="rId5" Type="http://schemas.openxmlformats.org/officeDocument/2006/relationships/slide" Target="slide2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image" Target="../media/image19.png"/><Relationship Id="rId4" Type="http://schemas.openxmlformats.org/officeDocument/2006/relationships/image" Target="../media/image1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slide" Target="slide10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slide" Target="slide13.xml"/><Relationship Id="rId3" Type="http://schemas.microsoft.com/office/2007/relationships/hdphoto" Target="../media/hdphoto8.wdp"/><Relationship Id="rId7" Type="http://schemas.microsoft.com/office/2007/relationships/hdphoto" Target="../media/hdphoto10.wdp"/><Relationship Id="rId12" Type="http://schemas.openxmlformats.org/officeDocument/2006/relationships/image" Target="../media/image28.gi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microsoft.com/office/2007/relationships/hdphoto" Target="../media/hdphoto12.wdp"/><Relationship Id="rId5" Type="http://schemas.microsoft.com/office/2007/relationships/hdphoto" Target="../media/hdphoto9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11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3.wdp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34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slide" Target="slide16.xml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microsoft.com/office/2007/relationships/hdphoto" Target="../media/hdphoto19.wdp"/><Relationship Id="rId18" Type="http://schemas.openxmlformats.org/officeDocument/2006/relationships/image" Target="../media/image50.png"/><Relationship Id="rId3" Type="http://schemas.openxmlformats.org/officeDocument/2006/relationships/image" Target="../media/image43.png"/><Relationship Id="rId21" Type="http://schemas.microsoft.com/office/2007/relationships/hdphoto" Target="../media/hdphoto23.wdp"/><Relationship Id="rId7" Type="http://schemas.openxmlformats.org/officeDocument/2006/relationships/slide" Target="slide20.xml"/><Relationship Id="rId12" Type="http://schemas.openxmlformats.org/officeDocument/2006/relationships/image" Target="../media/image47.png"/><Relationship Id="rId17" Type="http://schemas.microsoft.com/office/2007/relationships/hdphoto" Target="../media/hdphoto21.wdp"/><Relationship Id="rId2" Type="http://schemas.openxmlformats.org/officeDocument/2006/relationships/image" Target="../media/image42.jpg"/><Relationship Id="rId16" Type="http://schemas.openxmlformats.org/officeDocument/2006/relationships/image" Target="../media/image49.png"/><Relationship Id="rId20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6.wdp"/><Relationship Id="rId11" Type="http://schemas.microsoft.com/office/2007/relationships/hdphoto" Target="../media/hdphoto18.wdp"/><Relationship Id="rId5" Type="http://schemas.openxmlformats.org/officeDocument/2006/relationships/image" Target="../media/image44.png"/><Relationship Id="rId15" Type="http://schemas.microsoft.com/office/2007/relationships/hdphoto" Target="../media/hdphoto20.wdp"/><Relationship Id="rId10" Type="http://schemas.openxmlformats.org/officeDocument/2006/relationships/image" Target="../media/image46.png"/><Relationship Id="rId19" Type="http://schemas.microsoft.com/office/2007/relationships/hdphoto" Target="../media/hdphoto22.wdp"/><Relationship Id="rId4" Type="http://schemas.microsoft.com/office/2007/relationships/hdphoto" Target="../media/hdphoto15.wdp"/><Relationship Id="rId9" Type="http://schemas.microsoft.com/office/2007/relationships/hdphoto" Target="../media/hdphoto17.wdp"/><Relationship Id="rId1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0.xml"/><Relationship Id="rId4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slide" Target="slide19.xml"/><Relationship Id="rId4" Type="http://schemas.openxmlformats.org/officeDocument/2006/relationships/slide" Target="slide21.xml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25.wdp"/><Relationship Id="rId13" Type="http://schemas.microsoft.com/office/2007/relationships/hdphoto" Target="../media/hdphoto27.wdp"/><Relationship Id="rId3" Type="http://schemas.openxmlformats.org/officeDocument/2006/relationships/image" Target="../media/image55.png"/><Relationship Id="rId7" Type="http://schemas.openxmlformats.org/officeDocument/2006/relationships/image" Target="../media/image57.png"/><Relationship Id="rId12" Type="http://schemas.openxmlformats.org/officeDocument/2006/relationships/image" Target="../media/image60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g"/><Relationship Id="rId11" Type="http://schemas.microsoft.com/office/2007/relationships/hdphoto" Target="../media/hdphoto26.wdp"/><Relationship Id="rId5" Type="http://schemas.openxmlformats.org/officeDocument/2006/relationships/image" Target="../media/image570.png"/><Relationship Id="rId10" Type="http://schemas.openxmlformats.org/officeDocument/2006/relationships/image" Target="../media/image59.png"/><Relationship Id="rId4" Type="http://schemas.microsoft.com/office/2007/relationships/hdphoto" Target="../media/hdphoto24.wdp"/><Relationship Id="rId9" Type="http://schemas.openxmlformats.org/officeDocument/2006/relationships/image" Target="../media/image58.jpg"/><Relationship Id="rId14" Type="http://schemas.openxmlformats.org/officeDocument/2006/relationships/slide" Target="slide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slide" Target="slide21.xml"/><Relationship Id="rId4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microsoft.com/office/2007/relationships/hdphoto" Target="../media/hdphoto29.wdp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slide" Target="slide24.xml"/><Relationship Id="rId4" Type="http://schemas.microsoft.com/office/2007/relationships/hdphoto" Target="../media/hdphoto28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66.png"/><Relationship Id="rId7" Type="http://schemas.openxmlformats.org/officeDocument/2006/relationships/image" Target="../media/image68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69.png"/><Relationship Id="rId5" Type="http://schemas.openxmlformats.org/officeDocument/2006/relationships/image" Target="../media/image67.png"/><Relationship Id="rId10" Type="http://schemas.openxmlformats.org/officeDocument/2006/relationships/slide" Target="slide25.xml"/><Relationship Id="rId4" Type="http://schemas.microsoft.com/office/2007/relationships/hdphoto" Target="../media/hdphoto30.wdp"/><Relationship Id="rId9" Type="http://schemas.openxmlformats.org/officeDocument/2006/relationships/image" Target="../media/image3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7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0.xml"/><Relationship Id="rId5" Type="http://schemas.openxmlformats.org/officeDocument/2006/relationships/slide" Target="slide4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5.jpeg"/><Relationship Id="rId7" Type="http://schemas.openxmlformats.org/officeDocument/2006/relationships/image" Target="../media/image7.png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slide" Target="slide5.xml"/><Relationship Id="rId4" Type="http://schemas.microsoft.com/office/2007/relationships/hdphoto" Target="../media/hdphoto2.wdp"/><Relationship Id="rId9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0.xml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4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image" Target="../media/image16.png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324545" y="-333783"/>
            <a:ext cx="10030098" cy="7592148"/>
            <a:chOff x="1535313" y="1185537"/>
            <a:chExt cx="6061023" cy="450227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500" y="1285875"/>
              <a:ext cx="5715000" cy="428625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65" b="96615" l="3516" r="966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5313" y="1185537"/>
              <a:ext cx="6061023" cy="4502273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296753" y="1323439"/>
            <a:ext cx="7958461" cy="169277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„Подорож  Математичною</a:t>
            </a:r>
          </a:p>
          <a:p>
            <a:r>
              <a:rPr lang="uk-UA" sz="52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країною“</a:t>
            </a:r>
            <a:endParaRPr lang="uk-UA" sz="52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544" y="3717032"/>
            <a:ext cx="6424644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Автор:</a:t>
            </a:r>
            <a:r>
              <a:rPr lang="uk-UA" sz="2400" b="1" dirty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Мальцева  Валентина Семенівна</a:t>
            </a:r>
          </a:p>
          <a:p>
            <a:r>
              <a:rPr lang="uk-UA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Вчитель математики вищої категорії</a:t>
            </a:r>
          </a:p>
          <a:p>
            <a:r>
              <a:rPr lang="uk-UA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КЗ„ Василівська спеціальна </a:t>
            </a:r>
          </a:p>
          <a:p>
            <a:r>
              <a:rPr lang="uk-UA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загальноосвітня школа-інтернат“</a:t>
            </a:r>
          </a:p>
          <a:p>
            <a:r>
              <a:rPr lang="uk-UA" sz="28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Запорізької обласної ради</a:t>
            </a:r>
            <a:endParaRPr lang="uk-UA" sz="2800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2571" y="6476156"/>
            <a:ext cx="33640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>
                <a:solidFill>
                  <a:srgbClr val="0070C0"/>
                </a:solidFill>
              </a:rPr>
              <a:t>м</a:t>
            </a:r>
            <a:r>
              <a:rPr lang="uk-UA" sz="2000" dirty="0" smtClean="0">
                <a:solidFill>
                  <a:srgbClr val="0070C0"/>
                </a:solidFill>
              </a:rPr>
              <a:t>. Василівка Запорізької обл.</a:t>
            </a:r>
            <a:endParaRPr lang="uk-UA" sz="2000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0"/>
            <a:ext cx="7787670" cy="193899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Квест-гра   до тижня  математики </a:t>
            </a:r>
          </a:p>
          <a:p>
            <a:r>
              <a:rPr lang="uk-UA" sz="40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400" b="1" i="1" dirty="0">
                <a:solidFill>
                  <a:srgbClr val="0070C0"/>
                </a:solidFill>
                <a:latin typeface="Times New Roman"/>
                <a:ea typeface="Times New Roman"/>
              </a:rPr>
              <a:t>( для учнів 9-10 класу спеціальної школи-інтернат)</a:t>
            </a:r>
            <a:endParaRPr lang="uk-UA" sz="2400" dirty="0">
              <a:solidFill>
                <a:srgbClr val="0070C0"/>
              </a:solidFill>
              <a:latin typeface="Times New Roman"/>
              <a:ea typeface="Times New Roman"/>
            </a:endParaRPr>
          </a:p>
          <a:p>
            <a:endParaRPr lang="uk-UA" sz="40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105835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endParaRPr lang="uk-UA" sz="24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1" name="Развернутая стрелка 10">
            <a:hlinkClick r:id="rId5" action="ppaction://hlinksldjump"/>
          </p:cNvPr>
          <p:cNvSpPr/>
          <p:nvPr/>
        </p:nvSpPr>
        <p:spPr>
          <a:xfrm>
            <a:off x="8255214" y="6036400"/>
            <a:ext cx="886968" cy="87782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325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8156074" y="5889006"/>
            <a:ext cx="611397" cy="96899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" b="96356" l="2071" r="100000">
                        <a14:foregroundMark x1="40237" y1="1778" x2="40237" y2="1778"/>
                        <a14:foregroundMark x1="97929" y1="36889" x2="97929" y2="36889"/>
                        <a14:foregroundMark x1="99260" y1="67467" x2="99260" y2="67467"/>
                        <a14:foregroundMark x1="95858" y1="92889" x2="95858" y2="92889"/>
                        <a14:foregroundMark x1="96450" y1="89333" x2="96450" y2="89333"/>
                        <a14:foregroundMark x1="91568" y1="96444" x2="91568" y2="96444"/>
                        <a14:foregroundMark x1="79438" y1="95200" x2="79438" y2="95200"/>
                        <a14:foregroundMark x1="6065" y1="93689" x2="6065" y2="93689"/>
                        <a14:foregroundMark x1="2959" y1="69156" x2="2959" y2="69156"/>
                        <a14:foregroundMark x1="97189" y1="60800" x2="97189" y2="60800"/>
                        <a14:foregroundMark x1="96893" y1="64356" x2="96893" y2="64356"/>
                        <a14:foregroundMark x1="97189" y1="72533" x2="97189" y2="72533"/>
                        <a14:foregroundMark x1="97189" y1="80267" x2="97189" y2="80267"/>
                        <a14:foregroundMark x1="97633" y1="86578" x2="97633" y2="86578"/>
                        <a14:foregroundMark x1="48669" y1="89" x2="48669" y2="89"/>
                        <a14:foregroundMark x1="888" y1="57867" x2="888" y2="57867"/>
                        <a14:foregroundMark x1="2515" y1="62222" x2="2515" y2="62222"/>
                        <a14:foregroundMark x1="2959" y1="66044" x2="2959" y2="66044"/>
                        <a14:foregroundMark x1="2515" y1="73956" x2="2515" y2="73956"/>
                        <a14:foregroundMark x1="3254" y1="76533" x2="3254" y2="76533"/>
                        <a14:foregroundMark x1="3994" y1="85067" x2="3994" y2="85067"/>
                        <a14:foregroundMark x1="3254" y1="88444" x2="3254" y2="88444"/>
                        <a14:foregroundMark x1="44822" y1="95200" x2="44822" y2="95200"/>
                        <a14:foregroundMark x1="4586" y1="56889" x2="4586" y2="56889"/>
                        <a14:foregroundMark x1="5030" y1="59111" x2="5030" y2="59111"/>
                        <a14:foregroundMark x1="5030" y1="63556" x2="5030" y2="63556"/>
                        <a14:foregroundMark x1="5325" y1="68800" x2="5325" y2="68800"/>
                        <a14:foregroundMark x1="5030" y1="72622" x2="5030" y2="72622"/>
                        <a14:foregroundMark x1="5030" y1="75733" x2="5030" y2="75733"/>
                        <a14:foregroundMark x1="5030" y1="78844" x2="5030" y2="78844"/>
                        <a14:foregroundMark x1="6065" y1="81778" x2="6065" y2="81778"/>
                        <a14:backgroundMark x1="3550" y1="56622" x2="3550" y2="56622"/>
                        <a14:backgroundMark x1="4290" y1="59556" x2="4290" y2="59556"/>
                        <a14:backgroundMark x1="3550" y1="65867" x2="3550" y2="65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513" y="1646775"/>
            <a:ext cx="3400879" cy="507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80" y="9018"/>
            <a:ext cx="9222179" cy="6858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2" name="TextBox 11"/>
          <p:cNvSpPr txBox="1"/>
          <p:nvPr/>
        </p:nvSpPr>
        <p:spPr>
          <a:xfrm>
            <a:off x="-78179" y="9018"/>
            <a:ext cx="8972328" cy="138499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Розв’яжіть приклади. Із кожної відповіді візьміть</a:t>
            </a:r>
          </a:p>
          <a:p>
            <a:r>
              <a:rPr lang="uk-U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парне число –цим  кодом відчините браму ,</a:t>
            </a:r>
          </a:p>
          <a:p>
            <a:r>
              <a:rPr lang="uk-UA" sz="2800" b="1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дописавши зліва одиницю.</a:t>
            </a:r>
            <a:endParaRPr lang="uk-UA" sz="2800" b="1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9" b="96356" l="2071" r="100000">
                        <a14:foregroundMark x1="40237" y1="1778" x2="40237" y2="1778"/>
                        <a14:foregroundMark x1="97929" y1="36889" x2="97929" y2="36889"/>
                        <a14:foregroundMark x1="99260" y1="67467" x2="99260" y2="67467"/>
                        <a14:foregroundMark x1="95858" y1="92889" x2="95858" y2="92889"/>
                        <a14:foregroundMark x1="96450" y1="89333" x2="96450" y2="89333"/>
                        <a14:foregroundMark x1="91568" y1="96444" x2="91568" y2="96444"/>
                        <a14:foregroundMark x1="79438" y1="95200" x2="79438" y2="95200"/>
                        <a14:foregroundMark x1="6065" y1="93689" x2="6065" y2="93689"/>
                        <a14:foregroundMark x1="2959" y1="69156" x2="2959" y2="69156"/>
                        <a14:foregroundMark x1="97189" y1="60800" x2="97189" y2="60800"/>
                        <a14:foregroundMark x1="96893" y1="64356" x2="96893" y2="64356"/>
                        <a14:foregroundMark x1="97189" y1="72533" x2="97189" y2="72533"/>
                        <a14:foregroundMark x1="97189" y1="80267" x2="97189" y2="80267"/>
                        <a14:foregroundMark x1="97633" y1="86578" x2="97633" y2="86578"/>
                        <a14:foregroundMark x1="48669" y1="89" x2="48669" y2="89"/>
                        <a14:foregroundMark x1="888" y1="57867" x2="888" y2="57867"/>
                        <a14:foregroundMark x1="2515" y1="62222" x2="2515" y2="62222"/>
                        <a14:foregroundMark x1="2959" y1="66044" x2="2959" y2="66044"/>
                        <a14:foregroundMark x1="2515" y1="73956" x2="2515" y2="73956"/>
                        <a14:foregroundMark x1="3254" y1="76533" x2="3254" y2="76533"/>
                        <a14:foregroundMark x1="3994" y1="85067" x2="3994" y2="85067"/>
                        <a14:foregroundMark x1="3254" y1="88444" x2="3254" y2="88444"/>
                        <a14:foregroundMark x1="44822" y1="95200" x2="44822" y2="95200"/>
                        <a14:foregroundMark x1="4586" y1="56889" x2="4586" y2="56889"/>
                        <a14:foregroundMark x1="5030" y1="59111" x2="5030" y2="59111"/>
                        <a14:foregroundMark x1="5030" y1="63556" x2="5030" y2="63556"/>
                        <a14:foregroundMark x1="5325" y1="68800" x2="5325" y2="68800"/>
                        <a14:foregroundMark x1="5030" y1="72622" x2="5030" y2="72622"/>
                        <a14:foregroundMark x1="5030" y1="75733" x2="5030" y2="75733"/>
                        <a14:foregroundMark x1="5030" y1="78844" x2="5030" y2="78844"/>
                        <a14:foregroundMark x1="6065" y1="81778" x2="6065" y2="81778"/>
                        <a14:backgroundMark x1="3550" y1="56622" x2="3550" y2="56622"/>
                        <a14:backgroundMark x1="4290" y1="59556" x2="4290" y2="59556"/>
                        <a14:backgroundMark x1="3550" y1="65867" x2="3550" y2="658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952" y="1562700"/>
            <a:ext cx="3570059" cy="507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513" y="3861048"/>
            <a:ext cx="1775773" cy="13671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Развернутая стрелка 13">
            <a:hlinkClick r:id="rId6" action="ppaction://hlinksldjump"/>
          </p:cNvPr>
          <p:cNvSpPr/>
          <p:nvPr/>
        </p:nvSpPr>
        <p:spPr>
          <a:xfrm>
            <a:off x="8422999" y="6275468"/>
            <a:ext cx="543834" cy="582532"/>
          </a:xfrm>
          <a:prstGeom prst="uturnArrow">
            <a:avLst>
              <a:gd name="adj1" fmla="val 33735"/>
              <a:gd name="adj2" fmla="val 25000"/>
              <a:gd name="adj3" fmla="val 25000"/>
              <a:gd name="adj4" fmla="val 35015"/>
              <a:gd name="adj5" fmla="val 75000"/>
            </a:avLst>
          </a:prstGeom>
          <a:solidFill>
            <a:schemeClr val="accent6">
              <a:lumMod val="75000"/>
            </a:schemeClr>
          </a:solidFill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>
              <a:solidFill>
                <a:schemeClr val="tx1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28913" y="1453216"/>
            <a:ext cx="8951580" cy="1232313"/>
            <a:chOff x="28913" y="1453216"/>
            <a:chExt cx="8951580" cy="1232313"/>
          </a:xfrm>
        </p:grpSpPr>
        <p:sp>
          <p:nvSpPr>
            <p:cNvPr id="10" name="TextBox 9"/>
            <p:cNvSpPr txBox="1"/>
            <p:nvPr/>
          </p:nvSpPr>
          <p:spPr>
            <a:xfrm>
              <a:off x="3942900" y="2124662"/>
              <a:ext cx="1997252" cy="523220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just"/>
              <a:r>
                <a:rPr lang="uk-UA" sz="2800" b="1" dirty="0" smtClean="0">
                  <a:solidFill>
                    <a:srgbClr val="00B050"/>
                  </a:solidFill>
                </a:rPr>
                <a:t> 2000 - 96</a:t>
              </a:r>
              <a:endParaRPr lang="uk-UA" sz="2800" b="1" dirty="0">
                <a:solidFill>
                  <a:srgbClr val="00B05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559637" y="1548791"/>
              <a:ext cx="2420856" cy="52322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 rtlCol="0">
              <a:spAutoFit/>
            </a:bodyPr>
            <a:lstStyle/>
            <a:p>
              <a:r>
                <a:rPr lang="uk-UA" sz="2800" b="1" dirty="0" smtClean="0">
                  <a:solidFill>
                    <a:srgbClr val="0070C0"/>
                  </a:solidFill>
                </a:rPr>
                <a:t>89052 - 7474</a:t>
              </a:r>
              <a:endParaRPr lang="uk-UA" sz="2800" b="1" dirty="0">
                <a:solidFill>
                  <a:srgbClr val="0070C0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93866" y="1690158"/>
              <a:ext cx="1833918" cy="461665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uk-UA" sz="2400" b="1" dirty="0" smtClean="0">
                  <a:solidFill>
                    <a:schemeClr val="accent5">
                      <a:lumMod val="50000"/>
                    </a:schemeClr>
                  </a:solidFill>
                </a:rPr>
                <a:t> 135 +1057</a:t>
              </a:r>
              <a:endParaRPr lang="uk-UA" sz="2400" b="1" dirty="0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8913" y="1646775"/>
              <a:ext cx="764953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b="1" dirty="0" smtClean="0">
                  <a:solidFill>
                    <a:srgbClr val="FF0000"/>
                  </a:solidFill>
                </a:rPr>
                <a:t> 1)</a:t>
              </a:r>
              <a:endParaRPr lang="uk-UA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322700" y="2039198"/>
              <a:ext cx="62549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b="1" dirty="0">
                  <a:solidFill>
                    <a:srgbClr val="FF0000"/>
                  </a:solidFill>
                </a:rPr>
                <a:t>2)</a:t>
              </a:r>
              <a:endParaRPr lang="uk-UA" sz="3600" b="1" dirty="0">
                <a:solidFill>
                  <a:srgbClr val="FF0000"/>
                </a:solidFill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5940152" y="1453216"/>
              <a:ext cx="62549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sz="3600" b="1" dirty="0" smtClean="0">
                  <a:solidFill>
                    <a:srgbClr val="FF0000"/>
                  </a:solidFill>
                </a:rPr>
                <a:t>3)</a:t>
              </a:r>
              <a:endParaRPr lang="uk-UA" sz="36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 rot="20344684">
            <a:off x="1205876" y="3602287"/>
            <a:ext cx="46784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 smtClean="0">
                <a:solidFill>
                  <a:srgbClr val="FF0000"/>
                </a:solidFill>
              </a:rPr>
              <a:t>Перевір код</a:t>
            </a:r>
            <a:endParaRPr lang="uk-UA" sz="5400" b="1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018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65293" y="1052736"/>
            <a:ext cx="3260829" cy="132343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uk-UA" sz="2000" b="1" dirty="0" smtClean="0">
                <a:solidFill>
                  <a:srgbClr val="FF0000"/>
                </a:solidFill>
              </a:rPr>
              <a:t>Натисніть кодове число,</a:t>
            </a:r>
          </a:p>
          <a:p>
            <a:r>
              <a:rPr lang="uk-UA" sz="2000" b="1" dirty="0">
                <a:solidFill>
                  <a:srgbClr val="FF0000"/>
                </a:solidFill>
              </a:rPr>
              <a:t>о</a:t>
            </a:r>
            <a:r>
              <a:rPr lang="uk-UA" sz="2000" b="1" dirty="0" smtClean="0">
                <a:solidFill>
                  <a:srgbClr val="FF0000"/>
                </a:solidFill>
              </a:rPr>
              <a:t>тримайте ключ 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та продовжіть гру 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 </a:t>
            </a:r>
            <a:endParaRPr lang="uk-UA" b="1" dirty="0">
              <a:solidFill>
                <a:srgbClr val="FF0000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5164643" y="26387"/>
            <a:ext cx="3979357" cy="6858000"/>
            <a:chOff x="5490643" y="-274618"/>
            <a:chExt cx="3979357" cy="6858000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643" y="-274618"/>
              <a:ext cx="3979357" cy="6858000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005" y="2704635"/>
              <a:ext cx="2346912" cy="1978274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6088965" y="4522248"/>
            <a:ext cx="2130711" cy="461665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uk-UA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uk-UA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hlinkClick r:id="rId4" action="ppaction://hlinksldjump"/>
              </a:rPr>
              <a:t>Продовжити</a:t>
            </a:r>
            <a:endParaRPr lang="uk-UA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4723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1482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5" action="ppaction://hlinksldjump"/>
          </p:cNvPr>
          <p:cNvSpPr/>
          <p:nvPr/>
        </p:nvSpPr>
        <p:spPr>
          <a:xfrm>
            <a:off x="18974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1824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hlinkClick r:id="rId5" action="ppaction://hlinksldjump"/>
          </p:cNvPr>
          <p:cNvSpPr/>
          <p:nvPr/>
        </p:nvSpPr>
        <p:spPr>
          <a:xfrm>
            <a:off x="472351" y="4098906"/>
            <a:ext cx="964563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1428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5" action="ppaction://hlinksldjump"/>
          </p:cNvPr>
          <p:cNvSpPr/>
          <p:nvPr/>
        </p:nvSpPr>
        <p:spPr>
          <a:xfrm>
            <a:off x="1897451" y="4101240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1284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18974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1842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2351" y="5029855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1248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09102">
            <a:off x="2317878" y="1242358"/>
            <a:ext cx="3637396" cy="385120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72351" y="5051080"/>
            <a:ext cx="971999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72219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808" b="91987" l="4286" r="95429">
                        <a14:foregroundMark x1="7143" y1="18590" x2="7143" y2="18590"/>
                        <a14:foregroundMark x1="4571" y1="18269" x2="4571" y2="18269"/>
                        <a14:foregroundMark x1="13429" y1="7692" x2="13429" y2="7692"/>
                        <a14:foregroundMark x1="95429" y1="22436" x2="95429" y2="22436"/>
                        <a14:foregroundMark x1="94571" y1="21474" x2="94571" y2="21474"/>
                        <a14:foregroundMark x1="94571" y1="21474" x2="94571" y2="21474"/>
                        <a14:foregroundMark x1="77143" y1="30128" x2="77143" y2="30128"/>
                        <a14:foregroundMark x1="78571" y1="33013" x2="78571" y2="33013"/>
                        <a14:foregroundMark x1="78571" y1="33013" x2="78571" y2="33013"/>
                        <a14:foregroundMark x1="87714" y1="68269" x2="87714" y2="68269"/>
                        <a14:foregroundMark x1="93714" y1="65064" x2="93714" y2="65064"/>
                        <a14:foregroundMark x1="87429" y1="77244" x2="87429" y2="77244"/>
                        <a14:foregroundMark x1="82000" y1="75962" x2="82000" y2="75962"/>
                        <a14:foregroundMark x1="85143" y1="82051" x2="85143" y2="82051"/>
                        <a14:foregroundMark x1="92857" y1="78205" x2="92857" y2="78205"/>
                        <a14:foregroundMark x1="84857" y1="4808" x2="84857" y2="4808"/>
                        <a14:foregroundMark x1="7143" y1="68269" x2="7143" y2="68269"/>
                        <a14:foregroundMark x1="5429" y1="63462" x2="5429" y2="63462"/>
                        <a14:foregroundMark x1="6857" y1="80769" x2="6857" y2="80769"/>
                        <a14:foregroundMark x1="6857" y1="75000" x2="6857" y2="75000"/>
                        <a14:foregroundMark x1="9714" y1="91987" x2="9714" y2="91987"/>
                        <a14:foregroundMark x1="14000" y1="89744" x2="14000" y2="89744"/>
                        <a14:foregroundMark x1="19143" y1="89103" x2="19143" y2="89103"/>
                        <a14:foregroundMark x1="34000" y1="89744" x2="34000" y2="89744"/>
                        <a14:backgroundMark x1="37429" y1="19551" x2="37429" y2="19551"/>
                        <a14:backgroundMark x1="48286" y1="16346" x2="48286" y2="16346"/>
                        <a14:backgroundMark x1="58000" y1="12500" x2="58000" y2="12500"/>
                        <a14:backgroundMark x1="23429" y1="27244" x2="23429" y2="27244"/>
                        <a14:backgroundMark x1="32286" y1="10577" x2="32286" y2="10577"/>
                        <a14:backgroundMark x1="37714" y1="39103" x2="37714" y2="39103"/>
                        <a14:backgroundMark x1="50857" y1="47436" x2="50857" y2="47436"/>
                        <a14:backgroundMark x1="60571" y1="34936" x2="60571" y2="34936"/>
                        <a14:backgroundMark x1="64857" y1="68590" x2="64857" y2="68590"/>
                        <a14:backgroundMark x1="64000" y1="81090" x2="64000" y2="81090"/>
                        <a14:backgroundMark x1="44000" y1="81731" x2="44000" y2="81731"/>
                        <a14:backgroundMark x1="34000" y1="66026" x2="34000" y2="66026"/>
                        <a14:backgroundMark x1="37714" y1="53846" x2="37714" y2="538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4" y="4116553"/>
            <a:ext cx="3914965" cy="2765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14" b="98707" l="10000" r="90000">
                        <a14:foregroundMark x1="41935" y1="98707" x2="41935" y2="98707"/>
                        <a14:foregroundMark x1="41935" y1="91810" x2="41935" y2="91810"/>
                        <a14:foregroundMark x1="63871" y1="89224" x2="63871" y2="89224"/>
                        <a14:foregroundMark x1="65484" y1="94828" x2="65484" y2="94828"/>
                        <a14:foregroundMark x1="61935" y1="97845" x2="61935" y2="97845"/>
                        <a14:foregroundMark x1="46129" y1="95259" x2="46129" y2="95259"/>
                        <a14:backgroundMark x1="20968" y1="41810" x2="20968" y2="41810"/>
                        <a14:backgroundMark x1="54516" y1="17672" x2="54516" y2="17672"/>
                        <a14:backgroundMark x1="86129" y1="39655" x2="86129" y2="39655"/>
                        <a14:backgroundMark x1="16452" y1="65517" x2="16452" y2="65517"/>
                        <a14:backgroundMark x1="30645" y1="95259" x2="30645" y2="9525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9151" y="5224028"/>
            <a:ext cx="1584176" cy="118557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7500" l="10000" r="90000">
                        <a14:foregroundMark x1="45000" y1="86944" x2="45000" y2="86944"/>
                        <a14:foregroundMark x1="44583" y1="93333" x2="44583" y2="93333"/>
                        <a14:foregroundMark x1="39792" y1="97500" x2="39792" y2="97500"/>
                        <a14:foregroundMark x1="56042" y1="85556" x2="56042" y2="85556"/>
                        <a14:foregroundMark x1="56667" y1="93333" x2="56667" y2="93333"/>
                        <a14:foregroundMark x1="61250" y1="94167" x2="61250" y2="94167"/>
                        <a14:foregroundMark x1="76458" y1="38056" x2="76458" y2="38056"/>
                        <a14:foregroundMark x1="71667" y1="48056" x2="71667" y2="48056"/>
                        <a14:foregroundMark x1="66042" y1="53611" x2="66042" y2="53611"/>
                        <a14:foregroundMark x1="22083" y1="38056" x2="22083" y2="38056"/>
                        <a14:foregroundMark x1="25625" y1="45278" x2="25625" y2="45278"/>
                        <a14:foregroundMark x1="29792" y1="51389" x2="29792" y2="51389"/>
                        <a14:foregroundMark x1="46042" y1="33333" x2="46042" y2="33333"/>
                        <a14:foregroundMark x1="50833" y1="33333" x2="50833" y2="33333"/>
                        <a14:foregroundMark x1="50208" y1="27778" x2="50208" y2="27778"/>
                        <a14:foregroundMark x1="60208" y1="52222" x2="60208" y2="52222"/>
                        <a14:foregroundMark x1="56667" y1="46667" x2="56667" y2="46667"/>
                        <a14:foregroundMark x1="55000" y1="40278" x2="55000" y2="40278"/>
                        <a14:foregroundMark x1="44583" y1="41111" x2="44583" y2="41111"/>
                        <a14:foregroundMark x1="40417" y1="48056" x2="40417" y2="48056"/>
                        <a14:foregroundMark x1="42500" y1="63889" x2="42500" y2="63889"/>
                        <a14:foregroundMark x1="46667" y1="73056" x2="46667" y2="73056"/>
                        <a14:foregroundMark x1="52292" y1="76667" x2="52292" y2="76667"/>
                        <a14:foregroundMark x1="54375" y1="68333" x2="54375" y2="68333"/>
                        <a14:foregroundMark x1="54375" y1="63889" x2="54375" y2="63889"/>
                        <a14:foregroundMark x1="36042" y1="55000" x2="36042" y2="55000"/>
                        <a14:foregroundMark x1="39792" y1="56944" x2="39792" y2="56944"/>
                        <a14:foregroundMark x1="45000" y1="58333" x2="45000" y2="58333"/>
                        <a14:foregroundMark x1="58125" y1="59167" x2="58125" y2="59167"/>
                        <a14:foregroundMark x1="81250" y1="39444" x2="81250" y2="39444"/>
                        <a14:foregroundMark x1="18750" y1="35278" x2="18750" y2="35278"/>
                        <a14:foregroundMark x1="55417" y1="96944" x2="55417" y2="96944"/>
                        <a14:backgroundMark x1="30417" y1="15833" x2="30417" y2="15833"/>
                        <a14:backgroundMark x1="35000" y1="27778" x2="35000" y2="27778"/>
                        <a14:backgroundMark x1="69167" y1="16667" x2="69167" y2="16667"/>
                        <a14:backgroundMark x1="62917" y1="15000" x2="62917" y2="15000"/>
                        <a14:backgroundMark x1="70208" y1="36111" x2="70208" y2="36111"/>
                        <a14:backgroundMark x1="86458" y1="27778" x2="86458" y2="27778"/>
                        <a14:backgroundMark x1="81250" y1="63889" x2="81250" y2="63889"/>
                        <a14:backgroundMark x1="85833" y1="52222" x2="85833" y2="52222"/>
                        <a14:backgroundMark x1="95417" y1="42500" x2="95417" y2="42500"/>
                        <a14:backgroundMark x1="93750" y1="73889" x2="93750" y2="73889"/>
                        <a14:backgroundMark x1="84792" y1="77222" x2="84792" y2="77222"/>
                        <a14:backgroundMark x1="73333" y1="88611" x2="73333" y2="88611"/>
                        <a14:backgroundMark x1="16250" y1="55000" x2="16250" y2="55000"/>
                        <a14:backgroundMark x1="14583" y1="35278" x2="14583" y2="35278"/>
                        <a14:backgroundMark x1="14583" y1="78056" x2="14583" y2="78056"/>
                        <a14:backgroundMark x1="22500" y1="93333" x2="22500" y2="9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4769768"/>
            <a:ext cx="1728192" cy="12961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778" b="98667" l="9778" r="89778">
                        <a14:foregroundMark x1="73778" y1="49333" x2="73778" y2="49333"/>
                        <a14:foregroundMark x1="78222" y1="43111" x2="78222" y2="43111"/>
                        <a14:foregroundMark x1="79556" y1="37778" x2="79556" y2="37778"/>
                        <a14:foregroundMark x1="79556" y1="48444" x2="79556" y2="48444"/>
                        <a14:foregroundMark x1="26222" y1="48889" x2="26222" y2="48889"/>
                        <a14:foregroundMark x1="30222" y1="45333" x2="30222" y2="45333"/>
                        <a14:foregroundMark x1="23111" y1="55556" x2="23111" y2="55556"/>
                        <a14:foregroundMark x1="27556" y1="59556" x2="27556" y2="59556"/>
                        <a14:foregroundMark x1="31556" y1="58222" x2="31556" y2="58222"/>
                        <a14:foregroundMark x1="28444" y1="58667" x2="28444" y2="58667"/>
                        <a14:foregroundMark x1="28444" y1="57333" x2="28444" y2="57333"/>
                        <a14:foregroundMark x1="28444" y1="56444" x2="28444" y2="56444"/>
                        <a14:foregroundMark x1="31111" y1="54222" x2="31111" y2="54222"/>
                        <a14:foregroundMark x1="29778" y1="84889" x2="29778" y2="84889"/>
                        <a14:foregroundMark x1="26667" y1="94222" x2="31111" y2="95111"/>
                        <a14:foregroundMark x1="36889" y1="96889" x2="36889" y2="96889"/>
                        <a14:foregroundMark x1="57333" y1="95111" x2="57333" y2="95111"/>
                        <a14:foregroundMark x1="56000" y1="98667" x2="56000" y2="98667"/>
                        <a14:foregroundMark x1="59111" y1="26667" x2="59111" y2="26667"/>
                        <a14:foregroundMark x1="60889" y1="25778" x2="60889" y2="25778"/>
                        <a14:foregroundMark x1="56444" y1="20889" x2="56444" y2="20889"/>
                        <a14:foregroundMark x1="58667" y1="30667" x2="58667" y2="30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883" y="5024728"/>
            <a:ext cx="1584176" cy="15841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577" b="98454" l="9653" r="88417">
                        <a14:foregroundMark x1="28571" y1="85567" x2="28571" y2="85567"/>
                        <a14:foregroundMark x1="26641" y1="94845" x2="26641" y2="94845"/>
                        <a14:foregroundMark x1="33591" y1="86082" x2="33591" y2="86082"/>
                        <a14:foregroundMark x1="35907" y1="82990" x2="35907" y2="82990"/>
                        <a14:foregroundMark x1="42085" y1="84021" x2="42085" y2="84021"/>
                        <a14:foregroundMark x1="39768" y1="81959" x2="39768" y2="81959"/>
                        <a14:foregroundMark x1="45560" y1="88144" x2="45560" y2="88144"/>
                        <a14:foregroundMark x1="48649" y1="88660" x2="48649" y2="88660"/>
                        <a14:foregroundMark x1="30888" y1="96392" x2="30888" y2="96392"/>
                        <a14:foregroundMark x1="57529" y1="85567" x2="57529" y2="87113"/>
                        <a14:foregroundMark x1="57529" y1="87113" x2="57529" y2="87113"/>
                        <a14:foregroundMark x1="55598" y1="91237" x2="55598" y2="91237"/>
                        <a14:foregroundMark x1="57529" y1="93814" x2="57529" y2="93814"/>
                        <a14:foregroundMark x1="62934" y1="88144" x2="62934" y2="88144"/>
                        <a14:foregroundMark x1="65637" y1="86082" x2="65637" y2="86082"/>
                        <a14:foregroundMark x1="64865" y1="84021" x2="64865" y2="84021"/>
                        <a14:foregroundMark x1="66023" y1="82990" x2="66409" y2="84536"/>
                        <a14:foregroundMark x1="69498" y1="82990" x2="69498" y2="82990"/>
                        <a14:foregroundMark x1="72201" y1="86598" x2="72201" y2="86598"/>
                        <a14:foregroundMark x1="74903" y1="87113" x2="74903" y2="87113"/>
                        <a14:foregroundMark x1="76062" y1="89175" x2="76062" y2="89175"/>
                        <a14:foregroundMark x1="79537" y1="93814" x2="79537" y2="93814"/>
                        <a14:foregroundMark x1="76448" y1="98454" x2="76448" y2="98454"/>
                        <a14:foregroundMark x1="68340" y1="96392" x2="68340" y2="96392"/>
                        <a14:foregroundMark x1="64865" y1="96392" x2="64865" y2="96392"/>
                        <a14:foregroundMark x1="61004" y1="95361" x2="61004" y2="95361"/>
                        <a14:foregroundMark x1="34363" y1="96907" x2="34363" y2="96907"/>
                        <a14:foregroundMark x1="37066" y1="96392" x2="37066" y2="96392"/>
                        <a14:foregroundMark x1="41699" y1="96907" x2="41699" y2="96907"/>
                        <a14:foregroundMark x1="43243" y1="96907" x2="43243" y2="96907"/>
                        <a14:foregroundMark x1="47876" y1="96392" x2="47876" y2="96392"/>
                        <a14:foregroundMark x1="50193" y1="94330" x2="50193" y2="94330"/>
                        <a14:foregroundMark x1="74517" y1="42784" x2="74517" y2="42784"/>
                        <a14:foregroundMark x1="78378" y1="42268" x2="78378" y2="42268"/>
                        <a14:foregroundMark x1="72587" y1="39175" x2="72587" y2="39175"/>
                        <a14:foregroundMark x1="78764" y1="45876" x2="78764" y2="45876"/>
                        <a14:foregroundMark x1="80695" y1="48969" x2="80695" y2="48969"/>
                        <a14:foregroundMark x1="84556" y1="48969" x2="84556" y2="48969"/>
                        <a14:foregroundMark x1="83012" y1="58763" x2="83012" y2="58763"/>
                        <a14:foregroundMark x1="78378" y1="60825" x2="78378" y2="60825"/>
                        <a14:foregroundMark x1="76448" y1="56186" x2="76448" y2="56186"/>
                        <a14:foregroundMark x1="23166" y1="50515" x2="23166" y2="50515"/>
                        <a14:foregroundMark x1="26641" y1="47423" x2="26641" y2="49485"/>
                        <a14:foregroundMark x1="24710" y1="54124" x2="24710" y2="55670"/>
                        <a14:foregroundMark x1="23552" y1="60309" x2="23552" y2="60309"/>
                        <a14:foregroundMark x1="22394" y1="62371" x2="22394" y2="62371"/>
                        <a14:foregroundMark x1="21622" y1="65979" x2="22780" y2="67526"/>
                        <a14:foregroundMark x1="25097" y1="69588" x2="25097" y2="69588"/>
                        <a14:foregroundMark x1="27799" y1="68557" x2="27799" y2="68557"/>
                        <a14:foregroundMark x1="24710" y1="6701" x2="24710" y2="6701"/>
                        <a14:foregroundMark x1="46332" y1="2577" x2="46332" y2="2577"/>
                        <a14:foregroundMark x1="67568" y1="3608" x2="67568" y2="3608"/>
                        <a14:foregroundMark x1="71042" y1="19588" x2="71042" y2="19588"/>
                        <a14:backgroundMark x1="18147" y1="87113" x2="18147" y2="87113"/>
                        <a14:backgroundMark x1="30502" y1="77835" x2="30502" y2="77835"/>
                        <a14:backgroundMark x1="17761" y1="17526" x2="17761" y2="17526"/>
                        <a14:backgroundMark x1="79151" y1="8247" x2="79151" y2="8247"/>
                        <a14:backgroundMark x1="67181" y1="70103" x2="67181" y2="70103"/>
                        <a14:backgroundMark x1="50579" y1="76289" x2="50579" y2="76289"/>
                        <a14:backgroundMark x1="77606" y1="77835" x2="77606" y2="77835"/>
                        <a14:backgroundMark x1="94595" y1="27835" x2="94595" y2="27835"/>
                        <a14:backgroundMark x1="94208" y1="65979" x2="94208" y2="65979"/>
                        <a14:backgroundMark x1="5792" y1="24742" x2="5792" y2="24742"/>
                        <a14:backgroundMark x1="5019" y1="72680" x2="5019" y2="72680"/>
                        <a14:backgroundMark x1="11969" y1="75773" x2="11969" y2="75773"/>
                        <a14:backgroundMark x1="17761" y1="76804" x2="17761" y2="76804"/>
                        <a14:backgroundMark x1="22008" y1="19588" x2="22008" y2="19588"/>
                        <a14:backgroundMark x1="18919" y1="8247" x2="18919" y2="8247"/>
                        <a14:backgroundMark x1="17761" y1="4639" x2="17761" y2="4639"/>
                        <a14:backgroundMark x1="18533" y1="25773" x2="18533" y2="25773"/>
                        <a14:backgroundMark x1="15830" y1="28351" x2="15830" y2="28351"/>
                        <a14:backgroundMark x1="16216" y1="45876" x2="16216" y2="45876"/>
                        <a14:backgroundMark x1="19305" y1="51031" x2="19305" y2="51031"/>
                        <a14:backgroundMark x1="50193" y1="71134" x2="50193" y2="71134"/>
                        <a14:backgroundMark x1="50579" y1="69072" x2="50579" y2="69072"/>
                        <a14:backgroundMark x1="51737" y1="78351" x2="51737" y2="78351"/>
                        <a14:backgroundMark x1="51737" y1="84021" x2="51737" y2="84021"/>
                        <a14:backgroundMark x1="53282" y1="76804" x2="53282" y2="76804"/>
                        <a14:backgroundMark x1="52510" y1="71649" x2="52510" y2="71649"/>
                        <a14:backgroundMark x1="67954" y1="66495" x2="67954" y2="66495"/>
                        <a14:backgroundMark x1="72201" y1="69588" x2="72201" y2="69588"/>
                        <a14:backgroundMark x1="69112" y1="72165" x2="69112" y2="72165"/>
                        <a14:backgroundMark x1="68340" y1="72165" x2="68340" y2="72165"/>
                        <a14:backgroundMark x1="78378" y1="11856" x2="78378" y2="10309"/>
                        <a14:backgroundMark x1="77992" y1="5670" x2="77992" y2="5670"/>
                        <a14:backgroundMark x1="83784" y1="31443" x2="83784" y2="31443"/>
                        <a14:backgroundMark x1="84170" y1="31959" x2="84170" y2="35052"/>
                        <a14:backgroundMark x1="84170" y1="37113" x2="83398" y2="38144"/>
                        <a14:backgroundMark x1="83398" y1="38144" x2="83398" y2="38144"/>
                        <a14:backgroundMark x1="84942" y1="24227" x2="84942" y2="24227"/>
                        <a14:backgroundMark x1="52510" y1="86598" x2="52510" y2="86598"/>
                        <a14:backgroundMark x1="73359" y1="29897" x2="73359" y2="29897"/>
                        <a14:backgroundMark x1="73359" y1="28866" x2="73359" y2="28866"/>
                        <a14:backgroundMark x1="72587" y1="30412" x2="72587" y2="30412"/>
                        <a14:backgroundMark x1="72587" y1="32990" x2="72587" y2="32990"/>
                        <a14:backgroundMark x1="72587" y1="30412" x2="72587" y2="30412"/>
                        <a14:backgroundMark x1="25869" y1="35052" x2="25869" y2="35052"/>
                        <a14:backgroundMark x1="26255" y1="35052" x2="26255" y2="35052"/>
                        <a14:backgroundMark x1="26255" y1="37113" x2="26255" y2="37113"/>
                        <a14:backgroundMark x1="15444" y1="40206" x2="15444" y2="40206"/>
                        <a14:backgroundMark x1="25483" y1="35567" x2="25483" y2="35567"/>
                        <a14:backgroundMark x1="25483" y1="37113" x2="25483" y2="37113"/>
                        <a14:backgroundMark x1="27027" y1="39691" x2="26255" y2="38144"/>
                        <a14:backgroundMark x1="14672" y1="30928" x2="14672" y2="309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091881"/>
            <a:ext cx="1577955" cy="118194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29230"/>
            <a:ext cx="9138287" cy="312876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11" name="Прямоугольник 10"/>
          <p:cNvSpPr/>
          <p:nvPr/>
        </p:nvSpPr>
        <p:spPr>
          <a:xfrm>
            <a:off x="1763575" y="0"/>
            <a:ext cx="4365361" cy="836712"/>
          </a:xfrm>
          <a:prstGeom prst="rect">
            <a:avLst/>
          </a:prstGeom>
        </p:spPr>
        <p:txBody>
          <a:bodyPr wrap="none">
            <a:prstTxWarp prst="textChevron">
              <a:avLst/>
            </a:prstTxWarp>
            <a:spAutoFit/>
          </a:bodyPr>
          <a:lstStyle/>
          <a:p>
            <a:pPr lvl="0" algn="ctr"/>
            <a:r>
              <a:rPr lang="ru-RU" b="1" dirty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Геометринськ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620688"/>
            <a:ext cx="8856984" cy="300082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pPr lvl="0"/>
            <a:r>
              <a:rPr lang="uk-UA" sz="27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Вітаємо вас у місті Геометринськ, </a:t>
            </a:r>
            <a:r>
              <a:rPr lang="uk-UA" sz="27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 проживають </a:t>
            </a:r>
            <a:r>
              <a:rPr lang="uk-UA" sz="27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добрі </a:t>
            </a:r>
            <a:r>
              <a:rPr lang="uk-UA" sz="27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та </a:t>
            </a:r>
            <a:r>
              <a:rPr lang="uk-UA" sz="27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веселі геометричні фігури. Щоб здобути </a:t>
            </a:r>
            <a:r>
              <a:rPr lang="uk-UA" sz="27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ключа (код) </a:t>
            </a:r>
            <a:r>
              <a:rPr lang="uk-UA" sz="27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ви </a:t>
            </a:r>
            <a:r>
              <a:rPr lang="uk-UA" sz="27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повинні </a:t>
            </a:r>
            <a:r>
              <a:rPr lang="uk-UA" sz="27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побувати в дружній сім’ї геометричних </a:t>
            </a:r>
            <a:r>
              <a:rPr lang="uk-UA" sz="27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фігур.  В </a:t>
            </a:r>
            <a:r>
              <a:rPr lang="uk-UA" sz="27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розмові з кожним членом сім’ї ви взнаєте ті числа , величини , які стануть кодом для замка. Здобудьте необхідну інформацію із розмови з ними.</a:t>
            </a:r>
          </a:p>
        </p:txBody>
      </p:sp>
      <p:sp>
        <p:nvSpPr>
          <p:cNvPr id="13" name="Развернутая стрелка 12">
            <a:hlinkClick r:id="rId13" action="ppaction://hlinksldjump"/>
          </p:cNvPr>
          <p:cNvSpPr/>
          <p:nvPr/>
        </p:nvSpPr>
        <p:spPr>
          <a:xfrm>
            <a:off x="8532439" y="6237312"/>
            <a:ext cx="504055" cy="620688"/>
          </a:xfrm>
          <a:prstGeom prst="uturnArrow">
            <a:avLst>
              <a:gd name="adj1" fmla="val 32082"/>
              <a:gd name="adj2" fmla="val 25000"/>
              <a:gd name="adj3" fmla="val 43937"/>
              <a:gd name="adj4" fmla="val 45521"/>
              <a:gd name="adj5" fmla="val 79922"/>
            </a:avLst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477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552" y="1989595"/>
            <a:ext cx="2454741" cy="2761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592" y="2455444"/>
            <a:ext cx="1584176" cy="159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6736" y="4096236"/>
            <a:ext cx="4359275" cy="274955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58" b="94704" l="3620" r="93439">
                        <a14:foregroundMark x1="5882" y1="31776" x2="5882" y2="31776"/>
                        <a14:foregroundMark x1="93439" y1="34268" x2="93439" y2="34268"/>
                        <a14:foregroundMark x1="72851" y1="4673" x2="72851" y2="4673"/>
                        <a14:foregroundMark x1="59729" y1="94704" x2="59729" y2="94704"/>
                        <a14:foregroundMark x1="40271" y1="92212" x2="40271" y2="92212"/>
                        <a14:foregroundMark x1="40271" y1="92212" x2="40271" y2="92212"/>
                        <a14:foregroundMark x1="63575" y1="81308" x2="63575" y2="81308"/>
                        <a14:foregroundMark x1="30769" y1="78505" x2="30769" y2="78505"/>
                        <a14:foregroundMark x1="38914" y1="84424" x2="38914" y2="84424"/>
                        <a14:foregroundMark x1="71041" y1="81308" x2="71041" y2="81308"/>
                        <a14:foregroundMark x1="54072" y1="82866" x2="54072" y2="82866"/>
                        <a14:foregroundMark x1="61538" y1="9657" x2="61538" y2="9657"/>
                        <a14:foregroundMark x1="78733" y1="18069" x2="78733" y2="18069"/>
                        <a14:foregroundMark x1="52941" y1="7477" x2="52941" y2="7477"/>
                        <a14:foregroundMark x1="50226" y1="1558" x2="50226" y2="1558"/>
                        <a14:foregroundMark x1="47059" y1="7477" x2="47059" y2="7477"/>
                        <a14:foregroundMark x1="3620" y1="37072" x2="3620" y2="37072"/>
                        <a14:foregroundMark x1="39140" y1="94704" x2="39140" y2="94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1022" y="1277066"/>
            <a:ext cx="2740501" cy="2356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38428" y="-38415"/>
            <a:ext cx="8898067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Ось і сім’я. У тата узнайте, яка його  </a:t>
            </a:r>
            <a:r>
              <a:rPr lang="uk-UA" sz="2400" b="1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площа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  у мами –</a:t>
            </a:r>
            <a:r>
              <a:rPr lang="uk-UA" sz="2400" b="1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периметр,   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у доньки - </a:t>
            </a:r>
            <a:r>
              <a:rPr lang="uk-UA" sz="2400" b="1" dirty="0" smtClean="0">
                <a:ln w="11430"/>
                <a:solidFill>
                  <a:schemeClr val="accent6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довжину 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сторони  -   це  і буде код замка.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Ось що вони розповідають про себе.</a:t>
            </a:r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1034921"/>
            <a:ext cx="2376264" cy="3457914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216374" y="3573016"/>
            <a:ext cx="26642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smtClean="0"/>
              <a:t> </a:t>
            </a:r>
            <a:endParaRPr lang="uk-UA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219847" y="4492835"/>
            <a:ext cx="3632073" cy="224676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Добрий день ! Я голова цього сімейства. У мене 4 прямі кути, протилежні сторони  одинакові. Довжина моя </a:t>
            </a: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6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см,а ширина – 5см. Яку ж площу я   </a:t>
            </a:r>
          </a:p>
          <a:p>
            <a:r>
              <a:rPr lang="uk-UA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 займаю?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71523" y="1352104"/>
            <a:ext cx="3361385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я мама. У мене всі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сторони  одинакові і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кути прямі. Моя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сторона на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см більша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довжини тата. Підкажіть,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який периметр у мене?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49584" y="3717032"/>
            <a:ext cx="2523873" cy="2862322"/>
          </a:xfrm>
          <a:prstGeom prst="rect">
            <a:avLst/>
          </a:prstGeom>
          <a:solidFill>
            <a:srgbClr val="FFFF99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  я - донька.</a:t>
            </a:r>
          </a:p>
          <a:p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Одна сторона моя </a:t>
            </a:r>
          </a:p>
          <a:p>
            <a:r>
              <a:rPr lang="en-US" sz="2000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9</a:t>
            </a:r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см,  друга  -</a:t>
            </a:r>
            <a:r>
              <a:rPr lang="en-US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5</a:t>
            </a:r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см, </a:t>
            </a:r>
          </a:p>
          <a:p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третя – в </a:t>
            </a:r>
            <a:r>
              <a:rPr lang="en-US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рази менша суми двох інших.</a:t>
            </a:r>
          </a:p>
          <a:p>
            <a:r>
              <a:rPr lang="uk-UA" sz="2000" b="1" dirty="0" smtClean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Яка ж довжина моєї третьої сторони?</a:t>
            </a:r>
            <a:endParaRPr lang="uk-UA" sz="2000" b="1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Развернутая стрелка 1">
            <a:hlinkClick r:id="rId8" action="ppaction://hlinksldjump"/>
          </p:cNvPr>
          <p:cNvSpPr/>
          <p:nvPr/>
        </p:nvSpPr>
        <p:spPr>
          <a:xfrm>
            <a:off x="8326155" y="6093296"/>
            <a:ext cx="710340" cy="764704"/>
          </a:xfrm>
          <a:prstGeom prst="uturnArrow">
            <a:avLst>
              <a:gd name="adj1" fmla="val 32082"/>
              <a:gd name="adj2" fmla="val 25000"/>
              <a:gd name="adj3" fmla="val 43937"/>
              <a:gd name="adj4" fmla="val 45521"/>
              <a:gd name="adj5" fmla="val 79922"/>
            </a:avLst>
          </a:prstGeom>
          <a:solidFill>
            <a:schemeClr val="accent6">
              <a:lumMod val="75000"/>
            </a:schemeClr>
          </a:solidFill>
          <a:ln w="571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059" y="3047006"/>
            <a:ext cx="76495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1)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71523" y="4169670"/>
            <a:ext cx="76495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3)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1142418"/>
            <a:ext cx="625492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2)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0962247">
            <a:off x="2201089" y="3488678"/>
            <a:ext cx="42562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5400" b="1" u="sng" dirty="0">
                <a:solidFill>
                  <a:srgbClr val="FF0000"/>
                </a:solidFill>
              </a:rPr>
              <a:t>Перевір код</a:t>
            </a:r>
          </a:p>
        </p:txBody>
      </p:sp>
    </p:spTree>
    <p:extLst>
      <p:ext uri="{BB962C8B-B14F-4D97-AF65-F5344CB8AC3E}">
        <p14:creationId xmlns:p14="http://schemas.microsoft.com/office/powerpoint/2010/main" val="63397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6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6" presetClass="emph" presetSubtype="0" repeatCount="1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8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9" grpId="0" animBg="1"/>
      <p:bldP spid="10" grpId="0" animBg="1"/>
      <p:bldP spid="2" grpId="0" animBg="1"/>
      <p:bldP spid="2" grpId="1" animBg="1"/>
      <p:bldP spid="7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Скругленный прямоугольник 17"/>
          <p:cNvSpPr/>
          <p:nvPr/>
        </p:nvSpPr>
        <p:spPr>
          <a:xfrm>
            <a:off x="251411" y="2528691"/>
            <a:ext cx="2808312" cy="36003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464753" y="836712"/>
            <a:ext cx="3276025" cy="132343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Натисніть кодове число,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отримайте ключ </a:t>
            </a:r>
          </a:p>
          <a:p>
            <a:pPr algn="ctr"/>
            <a:r>
              <a:rPr lang="uk-UA" sz="2000" b="1" dirty="0" smtClean="0">
                <a:solidFill>
                  <a:srgbClr val="FF0000"/>
                </a:solidFill>
              </a:rPr>
              <a:t>та продовжіть гру </a:t>
            </a:r>
          </a:p>
          <a:p>
            <a:r>
              <a:rPr lang="uk-UA" sz="2000" b="1" dirty="0" smtClean="0">
                <a:solidFill>
                  <a:srgbClr val="FF0000"/>
                </a:solidFill>
              </a:rPr>
              <a:t> </a:t>
            </a:r>
            <a:endParaRPr lang="uk-UA" b="1" dirty="0">
              <a:solidFill>
                <a:srgbClr val="FF0000"/>
              </a:solidFill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5364088" y="26387"/>
            <a:ext cx="3779912" cy="6858000"/>
            <a:chOff x="5490643" y="-274618"/>
            <a:chExt cx="3979357" cy="6858000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90643" y="-274618"/>
              <a:ext cx="3979357" cy="6858000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54005" y="2704635"/>
              <a:ext cx="2346912" cy="1978274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Box 2"/>
          <p:cNvSpPr txBox="1"/>
          <p:nvPr/>
        </p:nvSpPr>
        <p:spPr>
          <a:xfrm>
            <a:off x="6228184" y="4522248"/>
            <a:ext cx="2130711" cy="461665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 </a:t>
            </a:r>
            <a:r>
              <a:rPr lang="uk-UA" sz="2400" b="1" dirty="0" smtClean="0">
                <a:solidFill>
                  <a:srgbClr val="FF0000"/>
                </a:solidFill>
                <a:hlinkClick r:id="rId4" action="ppaction://hlinksldjump"/>
              </a:rPr>
              <a:t>Продовжити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23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287 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5" action="ppaction://hlinksldjump"/>
          </p:cNvPr>
          <p:cNvSpPr/>
          <p:nvPr/>
        </p:nvSpPr>
        <p:spPr>
          <a:xfrm>
            <a:off x="1897451" y="3167958"/>
            <a:ext cx="940467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en-US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40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87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uk-U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hlinkClick r:id="rId5" action="ppaction://hlinksldjump"/>
          </p:cNvPr>
          <p:cNvSpPr/>
          <p:nvPr/>
        </p:nvSpPr>
        <p:spPr>
          <a:xfrm>
            <a:off x="472351" y="4084870"/>
            <a:ext cx="972000" cy="44836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34872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5" action="ppaction://hlinksldjump"/>
          </p:cNvPr>
          <p:cNvSpPr/>
          <p:nvPr/>
        </p:nvSpPr>
        <p:spPr>
          <a:xfrm>
            <a:off x="1865918" y="4112867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87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18974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47</a:t>
            </a:r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472351" y="5019609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38247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1732" y="2573640"/>
            <a:ext cx="971999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4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203998"/>
            <a:ext cx="4462463" cy="4249737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2351" y="3167958"/>
            <a:ext cx="972000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13325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44" y="2420887"/>
            <a:ext cx="9072000" cy="43967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444" y="2867"/>
            <a:ext cx="9095590" cy="230832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Двері відчинено і ви в іншому місті Математичної країни. Це місто Зачарованих чисел.  Воно цікаве тим , що тут багато чисел і безліч прикладів із зачарованими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числами. Подорожуючи  вуличками міста ви зустрінете </a:t>
            </a:r>
            <a:r>
              <a:rPr lang="en-US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 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</a:rPr>
              <a:t>ці приклади, спробуйте їх розв’язати. Всі відповіді додайте і отримане число відчинить вам наступні двері.</a:t>
            </a:r>
            <a:endParaRPr lang="uk-UA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70C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986" y="4941167"/>
            <a:ext cx="2627784" cy="2116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звернутая стрелка 3">
            <a:hlinkClick r:id="rId4" action="ppaction://hlinksldjump"/>
          </p:cNvPr>
          <p:cNvSpPr/>
          <p:nvPr/>
        </p:nvSpPr>
        <p:spPr>
          <a:xfrm>
            <a:off x="8316416" y="6107529"/>
            <a:ext cx="623177" cy="675492"/>
          </a:xfrm>
          <a:prstGeom prst="uturn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115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17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794" y="-71831"/>
            <a:ext cx="9251504" cy="69571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11840" y="0"/>
            <a:ext cx="7274235" cy="830997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uk-UA" sz="4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Місто Зачарованих чисел</a:t>
            </a:r>
            <a:endParaRPr lang="uk-UA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660232" y="494116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40558" y="908720"/>
            <a:ext cx="3293594" cy="76944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 : 32 = 13</a:t>
            </a:r>
            <a:endParaRPr lang="uk-UA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218843" y="1170330"/>
            <a:ext cx="3810659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 · 57 = 8094</a:t>
            </a:r>
            <a:endParaRPr lang="uk-UA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20740" y="2508558"/>
            <a:ext cx="5293377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4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en-US" sz="44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anose="02020603050405020304" pitchFamily="18" charset="0"/>
              </a:rPr>
              <a:t>1</a:t>
            </a:r>
            <a:r>
              <a:rPr lang="uk-UA" sz="44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anose="02020603050405020304" pitchFamily="18" charset="0"/>
              </a:rPr>
              <a:t>1272 – 3х = </a:t>
            </a:r>
            <a:r>
              <a:rPr lang="en-US" sz="4400" b="1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cs typeface="Times New Roman" panose="02020603050405020304" pitchFamily="18" charset="0"/>
              </a:rPr>
              <a:t>1579</a:t>
            </a:r>
            <a:endParaRPr lang="uk-UA" sz="4400" b="1" dirty="0">
              <a:ln w="11430"/>
              <a:solidFill>
                <a:schemeClr val="accent3">
                  <a:lumMod val="75000"/>
                </a:schemeClr>
              </a:solidFill>
              <a:effectLst>
                <a:glow rad="139700">
                  <a:schemeClr val="accent6">
                    <a:satMod val="175000"/>
                    <a:alpha val="40000"/>
                  </a:schemeClr>
                </a:glow>
                <a:outerShdw blurRad="50800" dist="39000" dir="5460000" algn="tl">
                  <a:srgbClr val="000000">
                    <a:alpha val="38000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59378" y="6026547"/>
            <a:ext cx="9203378" cy="892552"/>
          </a:xfrm>
          <a:prstGeom prst="rect">
            <a:avLst/>
          </a:prstGeom>
          <a:ln>
            <a:solidFill>
              <a:srgbClr val="D1B645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 algn="ctr"/>
            <a:r>
              <a:rPr lang="en-US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</a:t>
            </a:r>
            <a:r>
              <a:rPr lang="uk-UA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Всі отримані відповіді додайте – це є код </a:t>
            </a:r>
          </a:p>
          <a:p>
            <a:pPr lvl="0" algn="ctr"/>
            <a:r>
              <a:rPr lang="uk-UA" sz="2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r>
              <a:rPr lang="uk-UA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   наступного </a:t>
            </a:r>
            <a:r>
              <a:rPr lang="uk-UA" sz="26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</a:rPr>
              <a:t>замка</a:t>
            </a:r>
            <a:endParaRPr lang="uk-UA" sz="26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37555" y="4787280"/>
            <a:ext cx="1766830" cy="52322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uk-UA" sz="2800" b="1" dirty="0">
                <a:ln/>
                <a:solidFill>
                  <a:schemeClr val="tx1">
                    <a:lumMod val="95000"/>
                    <a:lumOff val="5000"/>
                  </a:schemeClr>
                </a:solidFill>
              </a:rPr>
              <a:t>90 – х = 35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303798" y="5533565"/>
            <a:ext cx="2228642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lvl="0"/>
            <a:endParaRPr lang="uk-UA" sz="2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427926" y="5162805"/>
            <a:ext cx="1504114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endParaRPr lang="uk-UA" sz="2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2" name="Развернутая стрелка 11">
            <a:hlinkClick r:id="rId3" action="ppaction://hlinksldjump"/>
          </p:cNvPr>
          <p:cNvSpPr/>
          <p:nvPr/>
        </p:nvSpPr>
        <p:spPr>
          <a:xfrm>
            <a:off x="8532440" y="6288386"/>
            <a:ext cx="497062" cy="476375"/>
          </a:xfrm>
          <a:prstGeom prst="uturnArrow">
            <a:avLst>
              <a:gd name="adj1" fmla="val 25000"/>
              <a:gd name="adj2" fmla="val 25000"/>
              <a:gd name="adj3" fmla="val 27493"/>
              <a:gd name="adj4" fmla="val 43750"/>
              <a:gd name="adj5" fmla="val 75000"/>
            </a:avLst>
          </a:prstGeom>
          <a:ln w="76200"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-151723" y="970274"/>
            <a:ext cx="692281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1)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48958" y="1293175"/>
            <a:ext cx="625492" cy="64633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2)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259632" y="2554450"/>
            <a:ext cx="764953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en-US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3)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9758798">
            <a:off x="1955126" y="4096525"/>
            <a:ext cx="425629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uk-UA" sz="5400" b="1" dirty="0">
                <a:solidFill>
                  <a:srgbClr val="FF0000"/>
                </a:solidFill>
              </a:rPr>
              <a:t>Перевір код</a:t>
            </a:r>
          </a:p>
        </p:txBody>
      </p:sp>
    </p:spTree>
    <p:extLst>
      <p:ext uri="{BB962C8B-B14F-4D97-AF65-F5344CB8AC3E}">
        <p14:creationId xmlns:p14="http://schemas.microsoft.com/office/powerpoint/2010/main" val="259499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51411" y="2528691"/>
            <a:ext cx="2808312" cy="36003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val="92D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891" y="189729"/>
            <a:ext cx="3445308" cy="655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27286" y="740259"/>
            <a:ext cx="3284041" cy="132343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Натисніть кодове число,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отримайте ключ 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 продовжіть гру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983174"/>
            <a:ext cx="2229285" cy="197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94779" y="4574815"/>
            <a:ext cx="2130711" cy="461665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 </a:t>
            </a:r>
            <a:r>
              <a:rPr lang="uk-UA" sz="2400" b="1" dirty="0" smtClean="0">
                <a:solidFill>
                  <a:srgbClr val="FF0000"/>
                </a:solidFill>
                <a:hlinkClick r:id="rId4" action="ppaction://hlinksldjump"/>
              </a:rPr>
              <a:t>Продовжити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4723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3987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5" action="ppaction://hlinksldjump"/>
          </p:cNvPr>
          <p:cNvSpPr/>
          <p:nvPr/>
        </p:nvSpPr>
        <p:spPr>
          <a:xfrm>
            <a:off x="18974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3897</a:t>
            </a:r>
            <a:endParaRPr lang="en-US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72351" y="4084870"/>
            <a:ext cx="972000" cy="44836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3789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5" action="ppaction://hlinksldjump"/>
          </p:cNvPr>
          <p:cNvSpPr/>
          <p:nvPr/>
        </p:nvSpPr>
        <p:spPr>
          <a:xfrm>
            <a:off x="1865918" y="4112867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3879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18974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3697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5146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3239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805264"/>
            <a:ext cx="971999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220" y="1536208"/>
            <a:ext cx="3871913" cy="412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72351" y="4084870"/>
            <a:ext cx="1014300" cy="460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10012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-27274" y="6242"/>
            <a:ext cx="9171273" cy="6851758"/>
            <a:chOff x="-27274" y="6242"/>
            <a:chExt cx="9171273" cy="6851758"/>
          </a:xfrm>
        </p:grpSpPr>
        <p:pic>
          <p:nvPicPr>
            <p:cNvPr id="8" name="Рисунок 7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274" y="3068960"/>
              <a:ext cx="9171273" cy="3789040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</p:pic>
        <p:sp>
          <p:nvSpPr>
            <p:cNvPr id="2" name="Прямоугольник 1"/>
            <p:cNvSpPr/>
            <p:nvPr/>
          </p:nvSpPr>
          <p:spPr>
            <a:xfrm>
              <a:off x="116110" y="789134"/>
              <a:ext cx="8928992" cy="2677656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Які ж ви молодці! Це останнє місто, де ви побуваєте </a:t>
              </a:r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перед 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довгоочікуваною перемогою. </a:t>
              </a:r>
              <a:endParaRPr lang="uk-UA" sz="28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</a:endParaRPr>
            </a:p>
            <a:p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Ви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вже здогадались </a:t>
              </a:r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, що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тут мешкають цікаві задачі.  </a:t>
              </a:r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Сідаємо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в</a:t>
              </a:r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 автобус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і </a:t>
              </a:r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 подорожуємо  по місту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в пошуках мешканців, </a:t>
              </a:r>
              <a:r>
                <a:rPr lang="uk-UA" sz="2800" b="1" i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яким </a:t>
              </a:r>
              <a:r>
                <a:rPr lang="uk-UA" sz="2800" b="1" i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</a:rPr>
                <a:t>потрібна ваша допомога .</a:t>
              </a: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539552" y="6242"/>
              <a:ext cx="5400600" cy="68400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prstTxWarp prst="textWave1">
                <a:avLst/>
              </a:prstTxWarp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uk-UA" sz="4800" b="1" u="sng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Місто </a:t>
              </a:r>
              <a:r>
                <a:rPr lang="uk-UA" sz="4800" b="1" u="sng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Задачне </a:t>
              </a:r>
              <a:endParaRPr lang="uk-UA" sz="4800" b="1" u="sng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8825" y="4725143"/>
            <a:ext cx="3206185" cy="2308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Развернутая стрелка 3">
            <a:hlinkClick r:id="rId5" action="ppaction://hlinksldjump"/>
          </p:cNvPr>
          <p:cNvSpPr/>
          <p:nvPr/>
        </p:nvSpPr>
        <p:spPr>
          <a:xfrm>
            <a:off x="8524986" y="6179879"/>
            <a:ext cx="539552" cy="617176"/>
          </a:xfrm>
          <a:prstGeom prst="uturnArrow">
            <a:avLst/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6572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2396 -0.01179 L -0.25 -3.98705E-6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698" y="5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Группа 28"/>
          <p:cNvGrpSpPr/>
          <p:nvPr/>
        </p:nvGrpSpPr>
        <p:grpSpPr>
          <a:xfrm>
            <a:off x="5989483" y="475814"/>
            <a:ext cx="3020039" cy="6269257"/>
            <a:chOff x="6034517" y="341211"/>
            <a:chExt cx="3020039" cy="6269257"/>
          </a:xfrm>
        </p:grpSpPr>
        <p:sp>
          <p:nvSpPr>
            <p:cNvPr id="14" name="TextBox 13"/>
            <p:cNvSpPr txBox="1"/>
            <p:nvPr/>
          </p:nvSpPr>
          <p:spPr>
            <a:xfrm>
              <a:off x="6034517" y="1193600"/>
              <a:ext cx="2929972" cy="541686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4">
                  <a:lumMod val="75000"/>
                </a:schemeClr>
              </a:solidFill>
            </a:ln>
            <a:effectLst>
              <a:glow rad="228600">
                <a:schemeClr val="accent3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uk-UA" sz="20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Допомагаючи міському підприємству учні школи зібрали 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00кг чайного листа.У процесі сушки чайний лист втрачає 96% своєї маси.     Допоможіть розрахувати,</a:t>
              </a:r>
              <a:r>
                <a:rPr lang="uk-UA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uk-UA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скільки кілограмів чаю</a:t>
              </a:r>
              <a:r>
                <a:rPr lang="en-US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uk-UA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отри</a:t>
              </a:r>
              <a:r>
                <a:rPr lang="en-US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uk-UA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мають із </a:t>
              </a:r>
              <a:r>
                <a:rPr lang="en-US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uk-UA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00кг зібра</a:t>
              </a:r>
              <a:r>
                <a:rPr lang="en-US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-</a:t>
              </a:r>
              <a:r>
                <a:rPr lang="uk-UA" sz="2000" b="1" dirty="0" smtClean="0">
                  <a:ln w="11430">
                    <a:noFill/>
                  </a:ln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ного чайного листа?</a:t>
              </a:r>
            </a:p>
            <a:p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grpSp>
          <p:nvGrpSpPr>
            <p:cNvPr id="21" name="Группа 20"/>
            <p:cNvGrpSpPr/>
            <p:nvPr/>
          </p:nvGrpSpPr>
          <p:grpSpPr>
            <a:xfrm>
              <a:off x="6467858" y="341211"/>
              <a:ext cx="2336135" cy="713627"/>
              <a:chOff x="6405123" y="1033185"/>
              <a:chExt cx="2350110" cy="713627"/>
            </a:xfrm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</p:grpSpPr>
          <p:sp>
            <p:nvSpPr>
              <p:cNvPr id="13" name="Выноска-облако 12"/>
              <p:cNvSpPr/>
              <p:nvPr/>
            </p:nvSpPr>
            <p:spPr>
              <a:xfrm>
                <a:off x="6405123" y="1033185"/>
                <a:ext cx="2350110" cy="713627"/>
              </a:xfrm>
              <a:prstGeom prst="cloudCallou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680691" y="1130001"/>
                <a:ext cx="1876590" cy="492443"/>
              </a:xfrm>
              <a:prstGeom prst="rect">
                <a:avLst/>
              </a:prstGeom>
              <a:noFill/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p3d>
                <a:bevelT w="190500" h="38100"/>
              </a:sp3d>
            </p:spPr>
            <p:txBody>
              <a:bodyPr wrap="square" rtlCol="0">
                <a:spAutoFit/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uk-UA" sz="2600" b="1" dirty="0" smtClean="0">
                    <a:ln w="11430"/>
                    <a:solidFill>
                      <a:srgbClr val="A7EA52">
                        <a:lumMod val="50000"/>
                      </a:srgb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3 зупинка</a:t>
                </a:r>
                <a:endParaRPr lang="uk-UA" sz="2600" b="1" dirty="0">
                  <a:ln w="11430"/>
                  <a:solidFill>
                    <a:srgbClr val="A7EA52">
                      <a:lumMod val="50000"/>
                    </a:srgb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p:grpSp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18991" y="4672966"/>
              <a:ext cx="1685579" cy="1652625"/>
            </a:xfrm>
            <a:prstGeom prst="rect">
              <a:avLst/>
            </a:prstGeom>
          </p:spPr>
        </p:pic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0000" b="90000" l="10000" r="90000">
                          <a14:backgroundMark x1="22917" y1="16981" x2="22917" y2="169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4570" y="5301208"/>
              <a:ext cx="1249986" cy="1087380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4" name="Рисунок 23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0000" b="90000" l="10000" r="90000">
                          <a14:backgroundMark x1="84500" y1="22917" x2="84500" y2="22917"/>
                          <a14:backgroundMark x1="94500" y1="77500" x2="94500" y2="77500"/>
                          <a14:backgroundMark x1="29000" y1="95833" x2="29000" y2="95833"/>
                          <a14:backgroundMark x1="2500" y1="22083" x2="2500" y2="22083"/>
                          <a14:backgroundMark x1="52500" y1="1667" x2="52500" y2="166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37594" y="4644748"/>
              <a:ext cx="926895" cy="95839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2" name="Прямоугольник 1"/>
          <p:cNvSpPr/>
          <p:nvPr/>
        </p:nvSpPr>
        <p:spPr>
          <a:xfrm>
            <a:off x="-25605" y="-4381"/>
            <a:ext cx="6493463" cy="830997"/>
          </a:xfrm>
          <a:prstGeom prst="rect">
            <a:avLst/>
          </a:prstGeom>
          <a:noFill/>
          <a:ln>
            <a:solidFill>
              <a:srgbClr val="996633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prstTxWarp prst="textWave1">
              <a:avLst/>
            </a:prstTxWarp>
            <a:spAutoFit/>
          </a:bodyPr>
          <a:lstStyle/>
          <a:p>
            <a:r>
              <a:rPr lang="uk-UA" sz="1050" b="1" u="sng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Місто Задачне</a:t>
            </a:r>
            <a:r>
              <a:rPr lang="uk-UA" b="1" u="sng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uk-UA" b="1" u="sng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4088" y="1878199"/>
            <a:ext cx="2592288" cy="48960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38100">
            <a:solidFill>
              <a:srgbClr val="FFC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en-US" b="1" dirty="0" smtClean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en-US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 smtClean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uk-UA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Развернутая стрелка 9">
            <a:hlinkClick r:id="rId7" action="ppaction://hlinksldjump"/>
          </p:cNvPr>
          <p:cNvSpPr/>
          <p:nvPr/>
        </p:nvSpPr>
        <p:spPr>
          <a:xfrm>
            <a:off x="8501042" y="6325591"/>
            <a:ext cx="463448" cy="483646"/>
          </a:xfrm>
          <a:prstGeom prst="uturnArrow">
            <a:avLst>
              <a:gd name="adj1" fmla="val 25000"/>
              <a:gd name="adj2" fmla="val 21098"/>
              <a:gd name="adj3" fmla="val 25000"/>
              <a:gd name="adj4" fmla="val 36705"/>
              <a:gd name="adj5" fmla="val 75000"/>
            </a:avLst>
          </a:prstGeom>
          <a:solidFill>
            <a:schemeClr val="accent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25605" y="1715302"/>
            <a:ext cx="4572000" cy="707886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4000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alibri" pitchFamily="34" charset="0"/>
                <a:cs typeface="Arial" pitchFamily="34" charset="0"/>
              </a:rPr>
              <a:t> </a:t>
            </a:r>
            <a:endParaRPr lang="ru-RU" sz="2000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alibri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661985" y="608825"/>
            <a:ext cx="584476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Вулиця Шкільна   </a:t>
            </a:r>
            <a:endParaRPr lang="ru-RU" sz="32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74884" y="1193600"/>
            <a:ext cx="2730178" cy="5501995"/>
            <a:chOff x="74884" y="1193600"/>
            <a:chExt cx="2730178" cy="5501995"/>
          </a:xfrm>
        </p:grpSpPr>
        <p:sp>
          <p:nvSpPr>
            <p:cNvPr id="8" name="Выноска-облако 7"/>
            <p:cNvSpPr/>
            <p:nvPr/>
          </p:nvSpPr>
          <p:spPr>
            <a:xfrm>
              <a:off x="74884" y="1193600"/>
              <a:ext cx="2730178" cy="723232"/>
            </a:xfrm>
            <a:prstGeom prst="cloudCallout">
              <a:avLst>
                <a:gd name="adj1" fmla="val -22138"/>
                <a:gd name="adj2" fmla="val 63942"/>
              </a:avLst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uk-UA" sz="2800" b="1" u="sng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1зупинка </a:t>
              </a:r>
              <a:endParaRPr lang="uk-UA" sz="2800" b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pic>
          <p:nvPicPr>
            <p:cNvPr id="4" name="Рисунок 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6344" b="89983" l="10000" r="90000">
                          <a14:foregroundMark x1="52250" y1="6344" x2="52250" y2="6344"/>
                          <a14:foregroundMark x1="41250" y1="21703" x2="41250" y2="21703"/>
                          <a14:foregroundMark x1="43500" y1="86811" x2="43500" y2="86811"/>
                          <a14:foregroundMark x1="33250" y1="85810" x2="33250" y2="85810"/>
                          <a14:foregroundMark x1="60500" y1="85309" x2="60500" y2="85309"/>
                          <a14:foregroundMark x1="63250" y1="87980" x2="63250" y2="879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4885" y="4456431"/>
              <a:ext cx="1184747" cy="2090783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138763" y="2049294"/>
              <a:ext cx="2622834" cy="25545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 Учні нашої школи   </a:t>
              </a:r>
            </a:p>
            <a:p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 зібрали </a:t>
              </a:r>
              <a:r>
                <a:rPr lang="en-US" sz="2000" b="1" dirty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9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00кг </a:t>
              </a:r>
            </a:p>
            <a:p>
              <a:r>
                <a:rPr lang="uk-UA" sz="2000" b="1" dirty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макулатури.</a:t>
              </a:r>
            </a:p>
            <a:p>
              <a:r>
                <a:rPr lang="uk-UA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Скільки дерев було </a:t>
              </a:r>
            </a:p>
            <a:p>
              <a:r>
                <a:rPr lang="uk-UA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ними  збережено від вирубки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, якщо 100кг  макулатури зберігає 1 дерево?</a:t>
              </a:r>
              <a:endParaRPr lang="uk-UA" sz="2000" b="1" dirty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8135" y="4623790"/>
              <a:ext cx="1733156" cy="207180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10000" r="90000">
                        <a14:backgroundMark x1="26563" y1="5208" x2="26563" y2="5208"/>
                        <a14:backgroundMark x1="86979" y1="4167" x2="86979" y2="4167"/>
                        <a14:backgroundMark x1="96354" y1="32292" x2="96354" y2="32292"/>
                        <a14:backgroundMark x1="94792" y1="80208" x2="94792" y2="80208"/>
                        <a14:backgroundMark x1="4167" y1="27083" x2="4167" y2="27083"/>
                        <a14:backgroundMark x1="5208" y1="67708" x2="5208" y2="67708"/>
                        <a14:backgroundMark x1="30208" y1="93229" x2="30208" y2="93229"/>
                        <a14:backgroundMark x1="73958" y1="93750" x2="73958" y2="937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781" y="4724494"/>
            <a:ext cx="774784" cy="774784"/>
          </a:xfrm>
          <a:prstGeom prst="rect">
            <a:avLst/>
          </a:prstGeom>
        </p:spPr>
      </p:pic>
      <p:grpSp>
        <p:nvGrpSpPr>
          <p:cNvPr id="28" name="Группа 27"/>
          <p:cNvGrpSpPr/>
          <p:nvPr/>
        </p:nvGrpSpPr>
        <p:grpSpPr>
          <a:xfrm>
            <a:off x="3021558" y="1003761"/>
            <a:ext cx="2913590" cy="5792303"/>
            <a:chOff x="3021558" y="1003760"/>
            <a:chExt cx="2913590" cy="5887484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3021558" y="1878199"/>
              <a:ext cx="2844000" cy="501304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38100">
              <a:solidFill>
                <a:schemeClr val="bg2">
                  <a:lumMod val="50000"/>
                </a:schemeClr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en-US" sz="28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За  кошти, отримані від зібраної  макула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- 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тури, діти  купили у крамниці для  малят  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мячів по 8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грн.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67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к. та  5 пісочних наборів по 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грн.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93</a:t>
              </a:r>
              <a:r>
                <a:rPr lang="uk-UA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к.</a:t>
              </a:r>
              <a:r>
                <a:rPr lang="en-US" sz="2000" b="1" dirty="0" smtClean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uk-UA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Яку здачу отримають діти </a:t>
              </a:r>
              <a:endParaRPr lang="en-US" sz="2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                  </a:t>
              </a:r>
              <a:r>
                <a:rPr lang="uk-UA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із 100 грн.?</a:t>
              </a:r>
              <a:endParaRPr lang="uk-UA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uk-UA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endParaRPr lang="uk-UA" b="1" dirty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1" name="Выноска-облако 10"/>
            <p:cNvSpPr/>
            <p:nvPr/>
          </p:nvSpPr>
          <p:spPr>
            <a:xfrm>
              <a:off x="3227809" y="1003760"/>
              <a:ext cx="2707339" cy="711542"/>
            </a:xfrm>
            <a:prstGeom prst="cloudCallout">
              <a:avLst/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uk-UA" sz="2400" b="1" u="sng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sz="2400" b="1" u="sng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uk-UA" sz="2400" b="1" u="sng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зупинка</a:t>
              </a:r>
              <a:endParaRPr lang="uk-UA" sz="2400" b="1" u="sng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9" name="Рисунок 8"/>
            <p:cNvPicPr>
              <a:picLocks noChangeAspect="1"/>
            </p:cNvPicPr>
            <p:nvPr/>
          </p:nvPicPr>
          <p:blipFill>
            <a:blip r:embed="rId14" cstate="print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backgroundRemoval t="4000" b="95000" l="0" r="86758">
                          <a14:foregroundMark x1="25998" y1="11615" x2="25998" y2="11615"/>
                          <a14:foregroundMark x1="28530" y1="8308" x2="28530" y2="8308"/>
                          <a14:foregroundMark x1="30185" y1="5538" x2="30185" y2="5538"/>
                          <a14:foregroundMark x1="30185" y1="3385" x2="30185" y2="3385"/>
                          <a14:foregroundMark x1="37001" y1="7231" x2="37001" y2="7231"/>
                          <a14:foregroundMark x1="3213" y1="22692" x2="3213" y2="22692"/>
                          <a14:foregroundMark x1="9153" y1="23769" x2="9153" y2="23769"/>
                          <a14:foregroundMark x1="20058" y1="94385" x2="20058" y2="94385"/>
                          <a14:foregroundMark x1="66504" y1="7231" x2="66504" y2="7231"/>
                          <a14:foregroundMark x1="78286" y1="8846" x2="78286" y2="8846"/>
                          <a14:foregroundMark x1="83350" y1="8308" x2="83350" y2="8308"/>
                          <a14:foregroundMark x1="85005" y1="18846" x2="85005" y2="18846"/>
                          <a14:foregroundMark x1="87537" y1="13308" x2="87537" y2="13308"/>
                          <a14:foregroundMark x1="74878" y1="5000" x2="74878" y2="5000"/>
                          <a14:foregroundMark x1="58909" y1="11077" x2="58909" y2="11077"/>
                          <a14:foregroundMark x1="58033" y1="16615" x2="58033" y2="16615"/>
                          <a14:foregroundMark x1="63973" y1="23769" x2="63973" y2="23769"/>
                          <a14:foregroundMark x1="57157" y1="28769" x2="57157" y2="28769"/>
                          <a14:foregroundMark x1="72347" y1="28769" x2="72347" y2="28769"/>
                          <a14:foregroundMark x1="79942" y1="25462" x2="79942" y2="25462"/>
                          <a14:foregroundMark x1="80818" y1="23769" x2="80818" y2="23769"/>
                          <a14:foregroundMark x1="79942" y1="19385" x2="79942" y2="19385"/>
                          <a14:foregroundMark x1="58909" y1="18231" x2="63973" y2="18231"/>
                          <a14:foregroundMark x1="63096" y1="14385" x2="63096" y2="14385"/>
                          <a14:foregroundMark x1="69815" y1="10538" x2="69815" y2="10538"/>
                          <a14:foregroundMark x1="63096" y1="31462" x2="55501" y2="29846"/>
                          <a14:foregroundMark x1="42064" y1="28769" x2="42064" y2="28769"/>
                          <a14:foregroundMark x1="32717" y1="30923" x2="30185" y2="30923"/>
                          <a14:foregroundMark x1="5745" y1="66231" x2="5745" y2="66231"/>
                          <a14:foregroundMark x1="48783" y1="92154" x2="48783" y2="92154"/>
                          <a14:foregroundMark x1="52093" y1="91077" x2="52093" y2="91077"/>
                          <a14:foregroundMark x1="51315" y1="90538" x2="51315" y2="90538"/>
                          <a14:foregroundMark x1="14995" y1="91077" x2="14995" y2="91077"/>
                          <a14:foregroundMark x1="14995" y1="87769" x2="14995" y2="87769"/>
                          <a14:foregroundMark x1="17527" y1="86692" x2="17527" y2="86692"/>
                          <a14:foregroundMark x1="20935" y1="90538" x2="20935" y2="9053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47527" y="4543813"/>
              <a:ext cx="1034508" cy="1781778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16">
              <a:extLst>
                <a:ext uri="{BEBA8EAE-BF5A-486C-A8C5-ECC9F3942E4B}">
                  <a14:imgProps xmlns:a14="http://schemas.microsoft.com/office/drawing/2010/main">
                    <a14:imgLayer r:embed="rId17">
                      <a14:imgEffect>
                        <a14:backgroundRemoval t="10000" b="90000" l="10000" r="90000">
                          <a14:backgroundMark x1="18919" y1="3093" x2="18919" y2="3093"/>
                          <a14:backgroundMark x1="94981" y1="28351" x2="94981" y2="28351"/>
                          <a14:backgroundMark x1="95367" y1="64948" x2="95367" y2="64948"/>
                          <a14:backgroundMark x1="47490" y1="94330" x2="47490" y2="94330"/>
                          <a14:backgroundMark x1="4247" y1="34021" x2="4247" y2="34021"/>
                          <a14:backgroundMark x1="4247" y1="83505" x2="4247" y2="83505"/>
                          <a14:backgroundMark x1="54440" y1="4639" x2="54440" y2="4639"/>
                          <a14:backgroundMark x1="92664" y1="6701" x2="92664" y2="670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73926" y="5412319"/>
              <a:ext cx="1137194" cy="1007154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18">
              <a:extLst>
                <a:ext uri="{BEBA8EAE-BF5A-486C-A8C5-ECC9F3942E4B}">
                  <a14:imgProps xmlns:a14="http://schemas.microsoft.com/office/drawing/2010/main">
                    <a14:imgLayer r:embed="rId19">
                      <a14:imgEffect>
                        <a14:backgroundRemoval t="10000" b="90000" l="10000" r="90000">
                          <a14:backgroundMark x1="19636" y1="25683" x2="19636" y2="25683"/>
                          <a14:backgroundMark x1="70182" y1="23497" x2="70182" y2="23497"/>
                          <a14:backgroundMark x1="78909" y1="58470" x2="78909" y2="58470"/>
                          <a14:backgroundMark x1="5455" y1="72678" x2="5455" y2="72678"/>
                          <a14:backgroundMark x1="7273" y1="27869" x2="7273" y2="27869"/>
                          <a14:backgroundMark x1="29091" y1="1639" x2="29091" y2="1639"/>
                          <a14:backgroundMark x1="95273" y1="20219" x2="95273" y2="20219"/>
                          <a14:backgroundMark x1="84000" y1="5464" x2="84000" y2="5464"/>
                          <a14:backgroundMark x1="67636" y1="93989" x2="67636" y2="93989"/>
                          <a14:backgroundMark x1="22182" y1="95628" x2="22182" y2="9562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910" y="4686518"/>
              <a:ext cx="1415787" cy="1229378"/>
            </a:xfrm>
            <a:prstGeom prst="rect">
              <a:avLst/>
            </a:prstGeom>
          </p:spPr>
        </p:pic>
      </p:grpSp>
      <p:pic>
        <p:nvPicPr>
          <p:cNvPr id="27" name="Рисунок 26"/>
          <p:cNvPicPr>
            <a:picLocks noChangeAspect="1"/>
          </p:cNvPicPr>
          <p:nvPr/>
        </p:nvPicPr>
        <p:blipFill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10000" b="90000" l="10000" r="90000">
                        <a14:backgroundMark x1="6289" y1="19497" x2="6289" y2="19497"/>
                        <a14:backgroundMark x1="16038" y1="25786" x2="16038" y2="25786"/>
                        <a14:backgroundMark x1="5031" y1="78616" x2="5031" y2="78616"/>
                        <a14:backgroundMark x1="95912" y1="67296" x2="95912" y2="67296"/>
                        <a14:backgroundMark x1="94654" y1="32704" x2="94654" y2="327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97995" y="5949280"/>
            <a:ext cx="2146452" cy="2421204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2211565" y="4736362"/>
            <a:ext cx="4256293" cy="92333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uk-UA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Перевір код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4088" y="6346112"/>
            <a:ext cx="8204490" cy="461665"/>
          </a:xfrm>
          <a:prstGeom prst="rect">
            <a:avLst/>
          </a:prstGeom>
          <a:solidFill>
            <a:srgbClr val="DFD337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uk-UA" sz="2400" dirty="0" smtClean="0">
                <a:solidFill>
                  <a:srgbClr val="FF0000"/>
                </a:solidFill>
              </a:rPr>
              <a:t>Відповідь кожної задачі стане частиною кодового числа</a:t>
            </a:r>
            <a:endParaRPr lang="uk-UA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6" presetClass="emph" presetSubtype="0" repeatCount="1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500"/>
                            </p:stCondLst>
                            <p:childTnLst>
                              <p:par>
                                <p:cTn id="2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0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422" y="0"/>
            <a:ext cx="9144000" cy="68717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845468"/>
            <a:ext cx="1540623" cy="11554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7664" y="260648"/>
            <a:ext cx="338554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4800" b="1" kern="0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4800" b="1" kern="0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908720"/>
            <a:ext cx="8728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kern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 </a:t>
            </a:r>
            <a:endParaRPr lang="uk-UA" kern="0" dirty="0" smtClean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19422" y="3863375"/>
            <a:ext cx="91085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ln w="11430"/>
                <a:solidFill>
                  <a:srgbClr val="5ECCF3">
                    <a:lumMod val="75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 </a:t>
            </a:r>
            <a:endParaRPr lang="uk-UA" sz="4000" b="1" dirty="0">
              <a:ln w="11430"/>
              <a:solidFill>
                <a:srgbClr val="5ECCF3">
                  <a:lumMod val="75000"/>
                </a:srgb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rebuchet M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51374"/>
            <a:ext cx="828092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b="1" i="1" dirty="0" smtClean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r>
              <a:rPr lang="uk-UA" sz="3200" b="1" i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Мета</a:t>
            </a:r>
            <a:r>
              <a:rPr lang="uk-UA" sz="3200" b="1" dirty="0">
                <a:solidFill>
                  <a:srgbClr val="002060"/>
                </a:solidFill>
                <a:latin typeface="Times New Roman"/>
                <a:ea typeface="Times New Roman"/>
              </a:rPr>
              <a:t>:</a:t>
            </a:r>
            <a:r>
              <a:rPr lang="uk-UA" sz="3200" dirty="0">
                <a:solidFill>
                  <a:srgbClr val="002060"/>
                </a:solidFill>
                <a:latin typeface="Times New Roman"/>
                <a:ea typeface="Times New Roman"/>
              </a:rPr>
              <a:t> Прищеплювати любов до математики, виробляти  вміння використовувати здобуті    знання  у самостійній діяльності; розвивати пізнавальні здібності учнів, інтерес до математики як до науки, творчу активність, вміння швидко та раціонально приймати рішення,  мислити, працювати в команді. </a:t>
            </a:r>
          </a:p>
          <a:p>
            <a:pPr algn="just"/>
            <a:r>
              <a:rPr lang="uk-UA" sz="3200" b="1" dirty="0" smtClean="0">
                <a:solidFill>
                  <a:srgbClr val="002060"/>
                </a:solidFill>
                <a:latin typeface="Times New Roman"/>
                <a:ea typeface="Times New Roman"/>
              </a:rPr>
              <a:t>Обладнання</a:t>
            </a:r>
            <a:r>
              <a:rPr lang="uk-UA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:комп'ютери </a:t>
            </a:r>
            <a:r>
              <a:rPr lang="uk-UA" sz="3200" dirty="0">
                <a:solidFill>
                  <a:srgbClr val="002060"/>
                </a:solidFill>
                <a:latin typeface="Times New Roman"/>
                <a:ea typeface="Times New Roman"/>
              </a:rPr>
              <a:t>( на кожну </a:t>
            </a:r>
            <a:r>
              <a:rPr lang="uk-UA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команду</a:t>
            </a:r>
            <a:r>
              <a:rPr lang="en-US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)</a:t>
            </a:r>
            <a:r>
              <a:rPr lang="uk-UA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,   інтерактивна</a:t>
            </a:r>
            <a:r>
              <a:rPr lang="en-US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uk-UA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дошка</a:t>
            </a:r>
            <a:r>
              <a:rPr lang="uk-UA" sz="3200" dirty="0">
                <a:solidFill>
                  <a:srgbClr val="002060"/>
                </a:solidFill>
                <a:latin typeface="Times New Roman"/>
                <a:ea typeface="Times New Roman"/>
              </a:rPr>
              <a:t>, </a:t>
            </a:r>
            <a:r>
              <a:rPr lang="ru-RU" sz="3200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мультимедійна</a:t>
            </a:r>
            <a:r>
              <a:rPr lang="en-US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ru-RU" sz="3200" dirty="0" err="1" smtClean="0">
                <a:solidFill>
                  <a:srgbClr val="002060"/>
                </a:solidFill>
                <a:latin typeface="Times New Roman"/>
                <a:ea typeface="Times New Roman"/>
              </a:rPr>
              <a:t>презентація</a:t>
            </a:r>
            <a:r>
              <a:rPr lang="uk-UA" sz="3200" dirty="0" smtClean="0">
                <a:solidFill>
                  <a:srgbClr val="002060"/>
                </a:solidFill>
                <a:latin typeface="Times New Roman"/>
                <a:ea typeface="Times New Roman"/>
              </a:rPr>
              <a:t> </a:t>
            </a:r>
            <a:r>
              <a:rPr lang="uk-UA" sz="3200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uk-UA" sz="3200" dirty="0">
              <a:solidFill>
                <a:srgbClr val="002060"/>
              </a:solidFill>
            </a:endParaRPr>
          </a:p>
        </p:txBody>
      </p:sp>
      <p:sp>
        <p:nvSpPr>
          <p:cNvPr id="8" name="Развернутая стрелка 7">
            <a:hlinkClick r:id="rId4" action="ppaction://hlinksldjump"/>
          </p:cNvPr>
          <p:cNvSpPr/>
          <p:nvPr/>
        </p:nvSpPr>
        <p:spPr>
          <a:xfrm>
            <a:off x="8460432" y="6093296"/>
            <a:ext cx="681749" cy="752172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2249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0"/>
            <a:ext cx="3779912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411" y="2528691"/>
            <a:ext cx="2808312" cy="36003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327286" y="740259"/>
            <a:ext cx="3284041" cy="132343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Натисніть кодове число,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отримайте ключ 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 продовжіть гру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133" y="2797702"/>
            <a:ext cx="2229285" cy="197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54622" y="4572858"/>
            <a:ext cx="2130711" cy="461665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 </a:t>
            </a:r>
            <a:r>
              <a:rPr lang="uk-UA" sz="2400" b="1" dirty="0" smtClean="0">
                <a:solidFill>
                  <a:srgbClr val="FF0000"/>
                </a:solidFill>
                <a:hlinkClick r:id="rId4" action="ppaction://hlinksldjump"/>
              </a:rPr>
              <a:t>Продовжити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472351" y="3167958"/>
            <a:ext cx="972000" cy="346963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8179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5" action="ppaction://hlinksldjump"/>
          </p:cNvPr>
          <p:cNvSpPr/>
          <p:nvPr/>
        </p:nvSpPr>
        <p:spPr>
          <a:xfrm>
            <a:off x="18974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9781</a:t>
            </a:r>
            <a:endParaRPr lang="en-US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hlinkClick r:id="rId5" action="ppaction://hlinksldjump"/>
          </p:cNvPr>
          <p:cNvSpPr/>
          <p:nvPr/>
        </p:nvSpPr>
        <p:spPr>
          <a:xfrm>
            <a:off x="472351" y="4084870"/>
            <a:ext cx="972000" cy="44836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7891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5" action="ppaction://hlinksldjump"/>
          </p:cNvPr>
          <p:cNvSpPr/>
          <p:nvPr/>
        </p:nvSpPr>
        <p:spPr>
          <a:xfrm>
            <a:off x="1865918" y="4112867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9718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8974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9178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5146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1978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805264"/>
            <a:ext cx="971999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255739" y="4723033"/>
            <a:ext cx="1014300" cy="460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2355" y="1262259"/>
            <a:ext cx="2547937" cy="45053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65918" y="5034523"/>
            <a:ext cx="1003533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71687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4756" y="47526"/>
            <a:ext cx="6328949" cy="67836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prstTxWarp prst="textWave1">
              <a:avLst/>
            </a:prstTxWarp>
            <a:spAutoFit/>
          </a:bodyPr>
          <a:lstStyle/>
          <a:p>
            <a:pPr lvl="0"/>
            <a:r>
              <a:rPr lang="uk-UA" sz="1050" b="1" u="sng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Місто Задачне</a:t>
            </a:r>
            <a:r>
              <a:rPr lang="uk-UA" sz="2800" b="1" u="sng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uk-UA" sz="2800" b="1" u="sng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Развернутая стрелка 9"/>
          <p:cNvSpPr/>
          <p:nvPr/>
        </p:nvSpPr>
        <p:spPr>
          <a:xfrm>
            <a:off x="8520548" y="6352717"/>
            <a:ext cx="443941" cy="456520"/>
          </a:xfrm>
          <a:prstGeom prst="uturnArrow">
            <a:avLst/>
          </a:prstGeom>
          <a:solidFill>
            <a:schemeClr val="accent6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  </a:t>
            </a:r>
            <a:endParaRPr lang="uk-UA" dirty="0">
              <a:solidFill>
                <a:schemeClr val="tx1"/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-71636" y="1075542"/>
            <a:ext cx="6023572" cy="5680186"/>
            <a:chOff x="-71636" y="1075542"/>
            <a:chExt cx="6023572" cy="568018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43251" y="1751728"/>
              <a:ext cx="2704818" cy="4801314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38100">
              <a:solidFill>
                <a:srgbClr val="FFC000"/>
              </a:solidFill>
            </a:ln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/>
              <a:r>
                <a: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    Мешканці міста вирішили  побудувати басейн,  довжина якого  дорівнює </a:t>
              </a:r>
              <a:r>
                <a:rPr lang="en-US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28</a:t>
              </a:r>
              <a:r>
                <a: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м, ширина  у </a:t>
              </a:r>
              <a:r>
                <a:rPr lang="en-US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4</a:t>
              </a:r>
              <a:r>
                <a: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рази менша,  глибина (висота)  3м.  Допо- можіть   </a:t>
              </a:r>
              <a:r>
                <a:rPr lang="uk-UA" b="1" dirty="0" smtClean="0">
                  <a:ln w="11430"/>
                  <a:solidFill>
                    <a:schemeClr val="accent6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знайти  об’єм цього  басейну.</a:t>
              </a:r>
              <a:endParaRPr lang="uk-UA" b="1" dirty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  <a:p>
              <a:pPr lvl="0"/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8" name="Выноска-облако 7"/>
            <p:cNvSpPr/>
            <p:nvPr/>
          </p:nvSpPr>
          <p:spPr>
            <a:xfrm>
              <a:off x="-71636" y="1075542"/>
              <a:ext cx="2730178" cy="644148"/>
            </a:xfrm>
            <a:prstGeom prst="cloudCallout">
              <a:avLst>
                <a:gd name="adj1" fmla="val -22138"/>
                <a:gd name="adj2" fmla="val 63942"/>
              </a:avLst>
            </a:prstGeom>
            <a:solidFill>
              <a:srgbClr val="FFC000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uk-UA" sz="2800" b="1" u="sng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4</a:t>
              </a:r>
              <a:r>
                <a:rPr lang="uk-UA" sz="2800" b="1" u="sng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зупинка </a:t>
              </a:r>
              <a:endParaRPr lang="uk-UA" sz="2800" b="1" u="sng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grpSp>
          <p:nvGrpSpPr>
            <p:cNvPr id="26" name="Группа 25"/>
            <p:cNvGrpSpPr/>
            <p:nvPr/>
          </p:nvGrpSpPr>
          <p:grpSpPr>
            <a:xfrm>
              <a:off x="127574" y="4358089"/>
              <a:ext cx="2620495" cy="1959039"/>
              <a:chOff x="164664" y="3833054"/>
              <a:chExt cx="2620495" cy="2431765"/>
            </a:xfrm>
          </p:grpSpPr>
          <p:pic>
            <p:nvPicPr>
              <p:cNvPr id="17" name="Рисунок 1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4664" y="3833054"/>
                <a:ext cx="2620495" cy="2431765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pic>
            <p:nvPicPr>
              <p:cNvPr id="4" name="Рисунок 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6344" b="89983" l="10000" r="90000">
                            <a14:foregroundMark x1="52250" y1="6344" x2="52250" y2="6344"/>
                            <a14:foregroundMark x1="41250" y1="21703" x2="41250" y2="21703"/>
                            <a14:foregroundMark x1="43500" y1="86811" x2="43500" y2="86811"/>
                            <a14:foregroundMark x1="33250" y1="85810" x2="33250" y2="85810"/>
                            <a14:foregroundMark x1="60500" y1="85309" x2="60500" y2="85309"/>
                            <a14:foregroundMark x1="63250" y1="87980" x2="63250" y2="8798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277194" y="3833054"/>
                <a:ext cx="1058289" cy="1557539"/>
              </a:xfrm>
              <a:prstGeom prst="rect">
                <a:avLst/>
              </a:prstGeom>
            </p:spPr>
          </p:pic>
        </p:grpSp>
        <p:grpSp>
          <p:nvGrpSpPr>
            <p:cNvPr id="24" name="Группа 23"/>
            <p:cNvGrpSpPr/>
            <p:nvPr/>
          </p:nvGrpSpPr>
          <p:grpSpPr>
            <a:xfrm>
              <a:off x="2953209" y="1113389"/>
              <a:ext cx="2998727" cy="5642339"/>
              <a:chOff x="2953209" y="1113389"/>
              <a:chExt cx="2998727" cy="5642339"/>
            </a:xfrm>
          </p:grpSpPr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6" name="Прямоугольник 5"/>
                  <p:cNvSpPr/>
                  <p:nvPr/>
                </p:nvSpPr>
                <p:spPr>
                  <a:xfrm>
                    <a:off x="2953209" y="1751728"/>
                    <a:ext cx="2880000" cy="5004000"/>
                  </a:xfrm>
                  <a:prstGeom prst="rect">
                    <a:avLst/>
                  </a:prstGeom>
                  <a:solidFill>
                    <a:schemeClr val="accent2">
                      <a:lumMod val="20000"/>
                      <a:lumOff val="80000"/>
                    </a:schemeClr>
                  </a:solidFill>
                  <a:ln w="38100">
                    <a:solidFill>
                      <a:schemeClr val="bg2">
                        <a:lumMod val="50000"/>
                      </a:schemeClr>
                    </a:solidFill>
                  </a:ln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p:spPr>
                <p:txBody>
                  <a:bodyPr wrap="square">
                    <a:spAutoFit/>
                    <a:scene3d>
                      <a:camera prst="orthographicFront"/>
                      <a:lightRig rig="flat" dir="tl">
                        <a:rot lat="0" lon="0" rev="6600000"/>
                      </a:lightRig>
                    </a:scene3d>
                    <a:sp3d extrusionH="25400" contourW="8890">
                      <a:bevelT w="38100" h="31750"/>
                      <a:contourClr>
                        <a:schemeClr val="accent2">
                          <a:shade val="75000"/>
                        </a:schemeClr>
                      </a:contourClr>
                    </a:sp3d>
                  </a:bodyPr>
                  <a:lstStyle/>
                  <a:p>
                    <a:pPr lvl="0"/>
                    <a:r>
                      <a:rPr lang="uk-UA" b="1" dirty="0" smtClean="0">
                        <a:ln w="11430"/>
                        <a:gradFill>
                          <a:gsLst>
                            <a:gs pos="0">
                              <a:schemeClr val="accent2">
                                <a:tint val="70000"/>
                                <a:satMod val="245000"/>
                              </a:schemeClr>
                            </a:gs>
                            <a:gs pos="75000">
                              <a:schemeClr val="accent2">
                                <a:tint val="90000"/>
                                <a:shade val="60000"/>
                                <a:satMod val="240000"/>
                              </a:schemeClr>
                            </a:gs>
                            <a:gs pos="100000">
                              <a:schemeClr val="accent2">
                                <a:tint val="100000"/>
                                <a:shade val="50000"/>
                                <a:satMod val="240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Басейн потрібно заповнити водою на</a:t>
                    </a:r>
                  </a:p>
                  <a:p>
                    <a:pPr lvl="0"/>
                    <a14:m>
                      <m:oMath xmlns:m="http://schemas.openxmlformats.org/officeDocument/2006/math">
                        <m:r>
                          <a:rPr lang="uk-UA" b="1" i="1" smtClean="0">
                            <a:ln w="11430"/>
                            <a:gradFill>
                              <a:gsLst>
                                <a:gs pos="0">
                                  <a:schemeClr val="accent2">
                                    <a:tint val="70000"/>
                                    <a:satMod val="245000"/>
                                  </a:schemeClr>
                                </a:gs>
                                <a:gs pos="75000">
                                  <a:schemeClr val="accent2">
                                    <a:tint val="90000"/>
                                    <a:shade val="60000"/>
                                    <a:satMod val="240000"/>
                                  </a:schemeClr>
                                </a:gs>
                                <a:gs pos="100000">
                                  <a:schemeClr val="accent2">
                                    <a:tint val="100000"/>
                                    <a:shade val="50000"/>
                                    <a:satMod val="240000"/>
                                  </a:schemeClr>
                                </a:gs>
                              </a:gsLst>
                              <a:lin ang="5400000"/>
                            </a:gradFill>
                            <a:effectLst>
                              <a:outerShdw blurRad="50800" dist="39000" dir="5460000" algn="tl">
                                <a:srgbClr val="000000">
                                  <a:alpha val="38000"/>
                                </a:srgbClr>
                              </a:outerShdw>
                            </a:effectLst>
                            <a:latin typeface="Cambria Math"/>
                          </a:rPr>
                          <m:t> </m:t>
                        </m:r>
                        <m:f>
                          <m:fPr>
                            <m:ctrlPr>
                              <a:rPr lang="uk-UA" b="1" i="1" smtClean="0">
                                <a:ln w="11430"/>
                                <a:gradFill>
                                  <a:gsLst>
                                    <a:gs pos="0">
                                      <a:schemeClr val="accent2">
                                        <a:tint val="70000"/>
                                        <a:satMod val="245000"/>
                                      </a:schemeClr>
                                    </a:gs>
                                    <a:gs pos="75000">
                                      <a:schemeClr val="accent2">
                                        <a:tint val="90000"/>
                                        <a:shade val="60000"/>
                                        <a:satMod val="240000"/>
                                      </a:schemeClr>
                                    </a:gs>
                                    <a:gs pos="100000">
                                      <a:schemeClr val="accent2">
                                        <a:tint val="100000"/>
                                        <a:shade val="50000"/>
                                        <a:satMod val="240000"/>
                                      </a:scheme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1" i="1" smtClean="0">
                                <a:ln w="11430"/>
                                <a:gradFill>
                                  <a:gsLst>
                                    <a:gs pos="0">
                                      <a:schemeClr val="accent2">
                                        <a:tint val="70000"/>
                                        <a:satMod val="245000"/>
                                      </a:schemeClr>
                                    </a:gs>
                                    <a:gs pos="75000">
                                      <a:schemeClr val="accent2">
                                        <a:tint val="90000"/>
                                        <a:shade val="60000"/>
                                        <a:satMod val="240000"/>
                                      </a:schemeClr>
                                    </a:gs>
                                    <a:gs pos="100000">
                                      <a:schemeClr val="accent2">
                                        <a:tint val="100000"/>
                                        <a:shade val="50000"/>
                                        <a:satMod val="240000"/>
                                      </a:scheme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𝟔</m:t>
                            </m:r>
                          </m:num>
                          <m:den>
                            <m:r>
                              <a:rPr lang="en-US" b="1" i="1" smtClean="0">
                                <a:ln w="11430"/>
                                <a:gradFill>
                                  <a:gsLst>
                                    <a:gs pos="0">
                                      <a:schemeClr val="accent2">
                                        <a:tint val="70000"/>
                                        <a:satMod val="245000"/>
                                      </a:schemeClr>
                                    </a:gs>
                                    <a:gs pos="75000">
                                      <a:schemeClr val="accent2">
                                        <a:tint val="90000"/>
                                        <a:shade val="60000"/>
                                        <a:satMod val="240000"/>
                                      </a:schemeClr>
                                    </a:gs>
                                    <a:gs pos="100000">
                                      <a:schemeClr val="accent2">
                                        <a:tint val="100000"/>
                                        <a:shade val="50000"/>
                                        <a:satMod val="240000"/>
                                      </a:scheme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𝟕</m:t>
                            </m:r>
                            <m:r>
                              <a:rPr lang="uk-UA" b="1" i="1" smtClean="0">
                                <a:ln w="11430"/>
                                <a:gradFill>
                                  <a:gsLst>
                                    <a:gs pos="0">
                                      <a:schemeClr val="accent2">
                                        <a:tint val="70000"/>
                                        <a:satMod val="245000"/>
                                      </a:schemeClr>
                                    </a:gs>
                                    <a:gs pos="75000">
                                      <a:schemeClr val="accent2">
                                        <a:tint val="90000"/>
                                        <a:shade val="60000"/>
                                        <a:satMod val="240000"/>
                                      </a:schemeClr>
                                    </a:gs>
                                    <a:gs pos="100000">
                                      <a:schemeClr val="accent2">
                                        <a:tint val="100000"/>
                                        <a:shade val="50000"/>
                                        <a:satMod val="240000"/>
                                      </a:schemeClr>
                                    </a:gs>
                                  </a:gsLst>
                                  <a:lin ang="5400000"/>
                                </a:gradFill>
                                <a:effectLst>
                                  <a:outerShdw blurRad="50800" dist="39000" dir="5460000" algn="tl">
                                    <a:srgbClr val="000000">
                                      <a:alpha val="38000"/>
                                    </a:srgbClr>
                                  </a:outerShdw>
                                </a:effectLst>
                                <a:latin typeface="Cambria Math"/>
                              </a:rPr>
                              <m:t> </m:t>
                            </m:r>
                          </m:den>
                        </m:f>
                      </m:oMath>
                    </a14:m>
                    <a:r>
                      <a:rPr lang="uk-UA" b="1" dirty="0" smtClean="0">
                        <a:ln w="11430"/>
                        <a:gradFill>
                          <a:gsLst>
                            <a:gs pos="0">
                              <a:schemeClr val="accent2">
                                <a:tint val="70000"/>
                                <a:satMod val="245000"/>
                              </a:schemeClr>
                            </a:gs>
                            <a:gs pos="75000">
                              <a:schemeClr val="accent2">
                                <a:tint val="90000"/>
                                <a:shade val="60000"/>
                                <a:satMod val="240000"/>
                              </a:schemeClr>
                            </a:gs>
                            <a:gs pos="100000">
                              <a:schemeClr val="accent2">
                                <a:tint val="100000"/>
                                <a:shade val="50000"/>
                                <a:satMod val="240000"/>
                              </a:schemeClr>
                            </a:gs>
                          </a:gsLst>
                          <a:lin ang="5400000"/>
                        </a:gra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 його об’єму. Допоможіть мешкан- цям  підрахувати, </a:t>
                    </a:r>
                    <a:r>
                      <a:rPr lang="uk-UA" b="1" dirty="0" smtClean="0">
                        <a:ln w="11430"/>
                        <a:solidFill>
                          <a:schemeClr val="accent6">
                            <a:lumMod val="75000"/>
                          </a:schemeClr>
                        </a:solidFill>
                        <a:effectLst>
                          <a:outerShdw blurRad="50800" dist="39000" dir="5460000" algn="tl">
                            <a:srgbClr val="000000">
                              <a:alpha val="38000"/>
                            </a:srgbClr>
                          </a:outerShdw>
                        </a:effectLst>
                      </a:rPr>
                      <a:t>скільки кубічних метрів води потрібно налити в басейн.</a:t>
                    </a:r>
                  </a:p>
                  <a:p>
                    <a:pPr lvl="0"/>
                    <a:endParaRPr lang="uk-UA" b="1" dirty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 smtClean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 smtClean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 smtClean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  <a:p>
                    <a:pPr lvl="0"/>
                    <a:endParaRPr lang="uk-UA" b="1" dirty="0">
                      <a:ln w="11430"/>
                      <a:gradFill>
                        <a:gsLst>
                          <a:gs pos="0">
                            <a:schemeClr val="accent2">
                              <a:tint val="70000"/>
                              <a:satMod val="245000"/>
                            </a:schemeClr>
                          </a:gs>
                          <a:gs pos="75000">
                            <a:schemeClr val="accent2">
                              <a:tint val="90000"/>
                              <a:shade val="60000"/>
                              <a:satMod val="240000"/>
                            </a:schemeClr>
                          </a:gs>
                          <a:gs pos="100000">
                            <a:schemeClr val="accent2">
                              <a:tint val="100000"/>
                              <a:shade val="50000"/>
                              <a:satMod val="240000"/>
                            </a:schemeClr>
                          </a:gs>
                        </a:gsLst>
                        <a:lin ang="5400000"/>
                      </a:gradFill>
                      <a:effectLst>
                        <a:outerShdw blurRad="50800" dist="39000" dir="5460000" algn="tl">
                          <a:srgbClr val="000000">
                            <a:alpha val="38000"/>
                          </a:srgbClr>
                        </a:outerShdw>
                      </a:effectLst>
                    </a:endParaRPr>
                  </a:p>
                </p:txBody>
              </p:sp>
            </mc:Choice>
            <mc:Fallback xmlns="">
              <p:sp>
                <p:nvSpPr>
                  <p:cNvPr id="6" name="Прямоугольник 5"/>
                  <p:cNvSpPr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2953209" y="1751728"/>
                    <a:ext cx="2880000" cy="5004000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  <a:ln w="38100">
                    <a:solidFill>
                      <a:schemeClr val="bg2">
                        <a:lumMod val="50000"/>
                      </a:schemeClr>
                    </a:solidFill>
                  </a:ln>
                  <a:effectLst>
                    <a:glow rad="228600">
                      <a:schemeClr val="accent1">
                        <a:satMod val="175000"/>
                        <a:alpha val="40000"/>
                      </a:schemeClr>
                    </a:glow>
                  </a:effectLst>
                </p:spPr>
                <p:txBody>
                  <a:bodyPr/>
                  <a:lstStyle/>
                  <a:p>
                    <a:r>
                      <a:rPr lang="uk-UA">
                        <a:noFill/>
                      </a:rPr>
                      <a:t> </a:t>
                    </a:r>
                  </a:p>
                </p:txBody>
              </p:sp>
            </mc:Fallback>
          </mc:AlternateContent>
          <p:sp>
            <p:nvSpPr>
              <p:cNvPr id="11" name="Выноска-облако 10"/>
              <p:cNvSpPr/>
              <p:nvPr/>
            </p:nvSpPr>
            <p:spPr>
              <a:xfrm>
                <a:off x="3244597" y="1113389"/>
                <a:ext cx="2707339" cy="568453"/>
              </a:xfrm>
              <a:prstGeom prst="cloudCallou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lvl="0"/>
                <a:r>
                  <a:rPr lang="uk-UA" sz="2400" b="1" u="sng" dirty="0">
                    <a:ln w="11430"/>
                    <a:gradFill>
                      <a:gsLst>
                        <a:gs pos="0">
                          <a:srgbClr val="5ECCF3">
                            <a:tint val="70000"/>
                            <a:satMod val="245000"/>
                          </a:srgbClr>
                        </a:gs>
                        <a:gs pos="75000">
                          <a:srgbClr val="5ECCF3">
                            <a:tint val="90000"/>
                            <a:shade val="60000"/>
                            <a:satMod val="240000"/>
                          </a:srgbClr>
                        </a:gs>
                        <a:gs pos="100000">
                          <a:srgbClr val="5ECCF3">
                            <a:tint val="100000"/>
                            <a:shade val="50000"/>
                            <a:satMod val="240000"/>
                          </a:srgb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5</a:t>
                </a:r>
                <a:r>
                  <a:rPr lang="en-US" sz="2400" b="1" u="sng" dirty="0" smtClean="0">
                    <a:ln w="11430"/>
                    <a:gradFill>
                      <a:gsLst>
                        <a:gs pos="0">
                          <a:srgbClr val="5ECCF3">
                            <a:tint val="70000"/>
                            <a:satMod val="245000"/>
                          </a:srgbClr>
                        </a:gs>
                        <a:gs pos="75000">
                          <a:srgbClr val="5ECCF3">
                            <a:tint val="90000"/>
                            <a:shade val="60000"/>
                            <a:satMod val="240000"/>
                          </a:srgbClr>
                        </a:gs>
                        <a:gs pos="100000">
                          <a:srgbClr val="5ECCF3">
                            <a:tint val="100000"/>
                            <a:shade val="50000"/>
                            <a:satMod val="240000"/>
                          </a:srgb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</a:t>
                </a:r>
                <a:r>
                  <a:rPr lang="uk-UA" sz="2400" b="1" u="sng" dirty="0" smtClean="0">
                    <a:ln w="11430"/>
                    <a:gradFill>
                      <a:gsLst>
                        <a:gs pos="0">
                          <a:srgbClr val="5ECCF3">
                            <a:tint val="70000"/>
                            <a:satMod val="245000"/>
                          </a:srgbClr>
                        </a:gs>
                        <a:gs pos="75000">
                          <a:srgbClr val="5ECCF3">
                            <a:tint val="90000"/>
                            <a:shade val="60000"/>
                            <a:satMod val="240000"/>
                          </a:srgbClr>
                        </a:gs>
                        <a:gs pos="100000">
                          <a:srgbClr val="5ECCF3">
                            <a:tint val="100000"/>
                            <a:shade val="50000"/>
                            <a:satMod val="240000"/>
                          </a:srgb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зупинка</a:t>
                </a:r>
                <a:endParaRPr lang="uk-UA" sz="2400" b="1" u="sng" dirty="0">
                  <a:ln w="11430"/>
                  <a:gradFill>
                    <a:gsLst>
                      <a:gs pos="0">
                        <a:srgbClr val="5ECCF3">
                          <a:tint val="70000"/>
                          <a:satMod val="245000"/>
                        </a:srgbClr>
                      </a:gs>
                      <a:gs pos="75000">
                        <a:srgbClr val="5ECCF3">
                          <a:tint val="90000"/>
                          <a:shade val="60000"/>
                          <a:satMod val="240000"/>
                        </a:srgbClr>
                      </a:gs>
                      <a:gs pos="100000">
                        <a:srgbClr val="5ECCF3">
                          <a:tint val="100000"/>
                          <a:shade val="50000"/>
                          <a:satMod val="240000"/>
                        </a:srgb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  <p:grpSp>
            <p:nvGrpSpPr>
              <p:cNvPr id="27" name="Группа 26"/>
              <p:cNvGrpSpPr/>
              <p:nvPr/>
            </p:nvGrpSpPr>
            <p:grpSpPr>
              <a:xfrm>
                <a:off x="2970471" y="4443246"/>
                <a:ext cx="2857500" cy="1788724"/>
                <a:chOff x="2970471" y="4121694"/>
                <a:chExt cx="2857500" cy="2143125"/>
              </a:xfrm>
            </p:grpSpPr>
            <p:pic>
              <p:nvPicPr>
                <p:cNvPr id="21" name="Рисунок 20"/>
                <p:cNvPicPr>
                  <a:picLocks noChangeAspect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0471" y="4121694"/>
                  <a:ext cx="2857500" cy="2143125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  <p:pic>
              <p:nvPicPr>
                <p:cNvPr id="9" name="Рисунок 8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ackgroundRemoval t="4000" b="95000" l="0" r="86758">
                              <a14:foregroundMark x1="25998" y1="11615" x2="25998" y2="11615"/>
                              <a14:foregroundMark x1="28530" y1="8308" x2="28530" y2="8308"/>
                              <a14:foregroundMark x1="30185" y1="5538" x2="30185" y2="5538"/>
                              <a14:foregroundMark x1="30185" y1="3385" x2="30185" y2="3385"/>
                              <a14:foregroundMark x1="37001" y1="7231" x2="37001" y2="7231"/>
                              <a14:foregroundMark x1="3213" y1="22692" x2="3213" y2="22692"/>
                              <a14:foregroundMark x1="9153" y1="23769" x2="9153" y2="23769"/>
                              <a14:foregroundMark x1="20058" y1="94385" x2="20058" y2="94385"/>
                              <a14:foregroundMark x1="66504" y1="7231" x2="66504" y2="7231"/>
                              <a14:foregroundMark x1="78286" y1="8846" x2="78286" y2="8846"/>
                              <a14:foregroundMark x1="83350" y1="8308" x2="83350" y2="8308"/>
                              <a14:foregroundMark x1="85005" y1="18846" x2="85005" y2="18846"/>
                              <a14:foregroundMark x1="87537" y1="13308" x2="87537" y2="13308"/>
                              <a14:foregroundMark x1="74878" y1="5000" x2="74878" y2="5000"/>
                              <a14:foregroundMark x1="58909" y1="11077" x2="58909" y2="11077"/>
                              <a14:foregroundMark x1="58033" y1="16615" x2="58033" y2="16615"/>
                              <a14:foregroundMark x1="63973" y1="23769" x2="63973" y2="23769"/>
                              <a14:foregroundMark x1="57157" y1="28769" x2="57157" y2="28769"/>
                              <a14:foregroundMark x1="72347" y1="28769" x2="72347" y2="28769"/>
                              <a14:foregroundMark x1="79942" y1="25462" x2="79942" y2="25462"/>
                              <a14:foregroundMark x1="80818" y1="23769" x2="80818" y2="23769"/>
                              <a14:foregroundMark x1="79942" y1="19385" x2="79942" y2="19385"/>
                              <a14:foregroundMark x1="58909" y1="18231" x2="63973" y2="18231"/>
                              <a14:foregroundMark x1="63096" y1="14385" x2="63096" y2="14385"/>
                              <a14:foregroundMark x1="69815" y1="10538" x2="69815" y2="10538"/>
                              <a14:foregroundMark x1="63096" y1="31462" x2="55501" y2="29846"/>
                              <a14:foregroundMark x1="42064" y1="28769" x2="42064" y2="28769"/>
                              <a14:foregroundMark x1="32717" y1="30923" x2="30185" y2="30923"/>
                              <a14:foregroundMark x1="5745" y1="66231" x2="5745" y2="66231"/>
                              <a14:foregroundMark x1="48783" y1="92154" x2="48783" y2="92154"/>
                              <a14:foregroundMark x1="52093" y1="91077" x2="52093" y2="91077"/>
                              <a14:foregroundMark x1="51315" y1="90538" x2="51315" y2="90538"/>
                              <a14:foregroundMark x1="14995" y1="91077" x2="14995" y2="91077"/>
                              <a14:foregroundMark x1="14995" y1="87769" x2="14995" y2="87769"/>
                              <a14:foregroundMark x1="17527" y1="86692" x2="17527" y2="86692"/>
                              <a14:foregroundMark x1="20935" y1="90538" x2="20935" y2="9053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5094241" y="4393980"/>
                  <a:ext cx="731370" cy="1117921"/>
                </a:xfrm>
                <a:prstGeom prst="rect">
                  <a:avLst/>
                </a:prstGeom>
              </p:spPr>
            </p:pic>
          </p:grpSp>
        </p:grpSp>
      </p:grpSp>
      <p:grpSp>
        <p:nvGrpSpPr>
          <p:cNvPr id="20" name="Группа 19"/>
          <p:cNvGrpSpPr/>
          <p:nvPr/>
        </p:nvGrpSpPr>
        <p:grpSpPr>
          <a:xfrm>
            <a:off x="5991446" y="148248"/>
            <a:ext cx="2985987" cy="6343824"/>
            <a:chOff x="5991446" y="148248"/>
            <a:chExt cx="2985987" cy="6343824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6506723" y="148248"/>
              <a:ext cx="2350110" cy="711241"/>
              <a:chOff x="6676035" y="356426"/>
              <a:chExt cx="2350110" cy="734383"/>
            </a:xfrm>
          </p:grpSpPr>
          <p:sp>
            <p:nvSpPr>
              <p:cNvPr id="13" name="Выноска-облако 12"/>
              <p:cNvSpPr/>
              <p:nvPr/>
            </p:nvSpPr>
            <p:spPr>
              <a:xfrm>
                <a:off x="6676035" y="377182"/>
                <a:ext cx="2350110" cy="713627"/>
              </a:xfrm>
              <a:prstGeom prst="cloudCallout">
                <a:avLst/>
              </a:prstGeom>
              <a:solidFill>
                <a:srgbClr val="FFC000"/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2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uk-UA" dirty="0"/>
              </a:p>
            </p:txBody>
          </p:sp>
          <p:sp>
            <p:nvSpPr>
              <p:cNvPr id="12" name="TextBox 11"/>
              <p:cNvSpPr txBox="1"/>
              <p:nvPr/>
            </p:nvSpPr>
            <p:spPr>
              <a:xfrm>
                <a:off x="6874420" y="356426"/>
                <a:ext cx="187659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uk-UA" sz="2600" b="1" u="sng" dirty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6</a:t>
                </a:r>
                <a:r>
                  <a:rPr lang="uk-UA" sz="2600" b="1" u="sng" dirty="0" smtClean="0">
                    <a:ln w="11430"/>
                    <a:solidFill>
                      <a:schemeClr val="accent3">
                        <a:lumMod val="50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 зупинка</a:t>
                </a:r>
                <a:endParaRPr lang="uk-UA" sz="2600" b="1" u="sng" dirty="0">
                  <a:ln w="11430"/>
                  <a:solidFill>
                    <a:schemeClr val="accent3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5991446" y="1056072"/>
              <a:ext cx="2985987" cy="5436000"/>
              <a:chOff x="5991446" y="1056072"/>
              <a:chExt cx="2985987" cy="5436000"/>
            </a:xfrm>
          </p:grpSpPr>
          <p:sp>
            <p:nvSpPr>
              <p:cNvPr id="14" name="TextBox 13"/>
              <p:cNvSpPr txBox="1"/>
              <p:nvPr/>
            </p:nvSpPr>
            <p:spPr>
              <a:xfrm>
                <a:off x="5991446" y="1056072"/>
                <a:ext cx="2985987" cy="5436000"/>
              </a:xfrm>
              <a:prstGeom prst="rect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  <a:ln w="38100">
                <a:solidFill>
                  <a:schemeClr val="accent4">
                    <a:lumMod val="75000"/>
                  </a:schemeClr>
                </a:solidFill>
              </a:ln>
              <a:effectLst>
                <a:glow rad="228600">
                  <a:schemeClr val="accent3">
                    <a:satMod val="175000"/>
                    <a:alpha val="40000"/>
                  </a:schemeClr>
                </a:glow>
              </a:effectLst>
            </p:spPr>
            <p:txBody>
              <a:bodyPr wrap="square" rtlCol="0">
                <a:spAutoFit/>
                <a:scene3d>
                  <a:camera prst="orthographicFront"/>
                  <a:lightRig rig="flat" dir="tl">
                    <a:rot lat="0" lon="0" rev="6600000"/>
                  </a:lightRig>
                </a:scene3d>
                <a:sp3d extrusionH="25400" contourW="8890">
                  <a:bevelT w="38100" h="31750"/>
                  <a:contourClr>
                    <a:schemeClr val="accent2">
                      <a:shade val="75000"/>
                    </a:schemeClr>
                  </a:contourClr>
                </a:sp3d>
              </a:bodyPr>
              <a:lstStyle/>
              <a:p>
                <a:r>
                  <a:rPr lang="uk-UA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Для того,щоб заповнити басейн водою , застосують  два насоси. Перший насос може заповнити басейн </a:t>
                </a:r>
              </a:p>
              <a:p>
                <a:r>
                  <a:rPr lang="uk-UA" b="1" dirty="0" smtClean="0">
                    <a:ln w="11430"/>
                    <a:gradFill>
                      <a:gsLst>
                        <a:gs pos="0">
                          <a:schemeClr val="accent2">
                            <a:tint val="70000"/>
                            <a:satMod val="245000"/>
                          </a:schemeClr>
                        </a:gs>
                        <a:gs pos="75000">
                          <a:schemeClr val="accent2">
                            <a:tint val="90000"/>
                            <a:shade val="60000"/>
                            <a:satMod val="240000"/>
                          </a:schemeClr>
                        </a:gs>
                        <a:gs pos="100000">
                          <a:schemeClr val="accent2">
                            <a:tint val="100000"/>
                            <a:shade val="50000"/>
                            <a:satMod val="240000"/>
                          </a:schemeClr>
                        </a:gs>
                      </a:gsLst>
                      <a:lin ang="5400000"/>
                    </a:gra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за 3 години, другий заповнює цю ж саму кількість води за 6 годин. </a:t>
                </a:r>
                <a:r>
                  <a:rPr lang="uk-UA" b="1" dirty="0" smtClean="0">
                    <a:ln w="11430"/>
                    <a:solidFill>
                      <a:schemeClr val="accent6">
                        <a:lumMod val="75000"/>
                      </a:schemeClr>
                    </a:solidFill>
                    <a:effectLst>
                      <a:outerShdw blurRad="50800" dist="39000" dir="5460000" algn="tl">
                        <a:srgbClr val="000000">
                          <a:alpha val="38000"/>
                        </a:srgbClr>
                      </a:outerShdw>
                    </a:effectLst>
                  </a:rPr>
                  <a:t>За скільки годин заповнять басейн водою два насоси, якщо будуть працювати разом?</a:t>
                </a:r>
                <a:endParaRPr lang="uk-UA" b="1" dirty="0">
                  <a:ln w="11430"/>
                  <a:solidFill>
                    <a:schemeClr val="accent6">
                      <a:lumMod val="75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endPara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endParaRPr lang="uk-UA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endPara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endParaRPr lang="uk-UA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endPara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  <a:p>
                <a:endParaRPr lang="uk-UA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endParaRPr>
              </a:p>
            </p:txBody>
          </p:sp>
          <p:grpSp>
            <p:nvGrpSpPr>
              <p:cNvPr id="28" name="Группа 27"/>
              <p:cNvGrpSpPr/>
              <p:nvPr/>
            </p:nvGrpSpPr>
            <p:grpSpPr>
              <a:xfrm>
                <a:off x="5991446" y="4453478"/>
                <a:ext cx="2934833" cy="1966143"/>
                <a:chOff x="6029655" y="4514605"/>
                <a:chExt cx="2934833" cy="2247600"/>
              </a:xfrm>
            </p:grpSpPr>
            <p:pic>
              <p:nvPicPr>
                <p:cNvPr id="22" name="Рисунок 21"/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029655" y="4559799"/>
                  <a:ext cx="2934833" cy="2202406"/>
                </a:xfrm>
                <a:prstGeom prst="roundRect">
                  <a:avLst>
                    <a:gd name="adj" fmla="val 8594"/>
                  </a:avLst>
                </a:prstGeom>
                <a:solidFill>
                  <a:srgbClr val="FFFFFF">
                    <a:shade val="85000"/>
                  </a:srgbClr>
                </a:solidFill>
                <a:ln>
                  <a:noFill/>
                </a:ln>
                <a:effectLst>
                  <a:reflection blurRad="12700" stA="38000" endPos="28000" dist="5000" dir="5400000" sy="-100000" algn="bl" rotWithShape="0"/>
                </a:effectLst>
              </p:spPr>
            </p:pic>
            <p:pic>
              <p:nvPicPr>
                <p:cNvPr id="23" name="Рисунок 2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BEBA8EAE-BF5A-486C-A8C5-ECC9F3942E4B}">
                      <a14:imgProps xmlns:a14="http://schemas.microsoft.com/office/drawing/2010/main">
                        <a14:imgLayer r:embed="rId11">
                          <a14:imgEffect>
                            <a14:backgroundRemoval t="6344" b="89983" l="10000" r="90000">
                              <a14:foregroundMark x1="52250" y1="6344" x2="52250" y2="6344"/>
                              <a14:foregroundMark x1="41250" y1="21703" x2="41250" y2="21703"/>
                              <a14:foregroundMark x1="43500" y1="86811" x2="43500" y2="86811"/>
                              <a14:foregroundMark x1="33250" y1="85810" x2="33250" y2="85810"/>
                              <a14:foregroundMark x1="60500" y1="85309" x2="60500" y2="85309"/>
                              <a14:foregroundMark x1="63250" y1="87980" x2="63250" y2="8798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6029655" y="4514605"/>
                  <a:ext cx="973095" cy="1432154"/>
                </a:xfrm>
                <a:prstGeom prst="rect">
                  <a:avLst/>
                </a:prstGeom>
              </p:spPr>
            </p:pic>
            <p:pic>
              <p:nvPicPr>
                <p:cNvPr id="25" name="Рисунок 2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BEBA8EAE-BF5A-486C-A8C5-ECC9F3942E4B}">
                      <a14:imgProps xmlns:a14="http://schemas.microsoft.com/office/drawing/2010/main">
                        <a14:imgLayer r:embed="rId13">
                          <a14:imgEffect>
                            <a14:backgroundRemoval t="4000" b="95000" l="0" r="86758">
                              <a14:foregroundMark x1="25998" y1="11615" x2="25998" y2="11615"/>
                              <a14:foregroundMark x1="28530" y1="8308" x2="28530" y2="8308"/>
                              <a14:foregroundMark x1="30185" y1="5538" x2="30185" y2="5538"/>
                              <a14:foregroundMark x1="30185" y1="3385" x2="30185" y2="3385"/>
                              <a14:foregroundMark x1="37001" y1="7231" x2="37001" y2="7231"/>
                              <a14:foregroundMark x1="3213" y1="22692" x2="3213" y2="22692"/>
                              <a14:foregroundMark x1="9153" y1="23769" x2="9153" y2="23769"/>
                              <a14:foregroundMark x1="20058" y1="94385" x2="20058" y2="94385"/>
                              <a14:foregroundMark x1="66504" y1="7231" x2="66504" y2="7231"/>
                              <a14:foregroundMark x1="78286" y1="8846" x2="78286" y2="8846"/>
                              <a14:foregroundMark x1="83350" y1="8308" x2="83350" y2="8308"/>
                              <a14:foregroundMark x1="85005" y1="18846" x2="85005" y2="18846"/>
                              <a14:foregroundMark x1="87537" y1="13308" x2="87537" y2="13308"/>
                              <a14:foregroundMark x1="74878" y1="5000" x2="74878" y2="5000"/>
                              <a14:foregroundMark x1="58909" y1="11077" x2="58909" y2="11077"/>
                              <a14:foregroundMark x1="58033" y1="16615" x2="58033" y2="16615"/>
                              <a14:foregroundMark x1="63973" y1="23769" x2="63973" y2="23769"/>
                              <a14:foregroundMark x1="57157" y1="28769" x2="57157" y2="28769"/>
                              <a14:foregroundMark x1="72347" y1="28769" x2="72347" y2="28769"/>
                              <a14:foregroundMark x1="79942" y1="25462" x2="79942" y2="25462"/>
                              <a14:foregroundMark x1="80818" y1="23769" x2="80818" y2="23769"/>
                              <a14:foregroundMark x1="79942" y1="19385" x2="79942" y2="19385"/>
                              <a14:foregroundMark x1="58909" y1="18231" x2="63973" y2="18231"/>
                              <a14:foregroundMark x1="63096" y1="14385" x2="63096" y2="14385"/>
                              <a14:foregroundMark x1="69815" y1="10538" x2="69815" y2="10538"/>
                              <a14:foregroundMark x1="63096" y1="31462" x2="55501" y2="29846"/>
                              <a14:foregroundMark x1="42064" y1="28769" x2="42064" y2="28769"/>
                              <a14:foregroundMark x1="32717" y1="30923" x2="30185" y2="30923"/>
                              <a14:foregroundMark x1="5745" y1="66231" x2="5745" y2="66231"/>
                              <a14:foregroundMark x1="48783" y1="92154" x2="48783" y2="92154"/>
                              <a14:foregroundMark x1="52093" y1="91077" x2="52093" y2="91077"/>
                              <a14:foregroundMark x1="51315" y1="90538" x2="51315" y2="90538"/>
                              <a14:foregroundMark x1="14995" y1="91077" x2="14995" y2="91077"/>
                              <a14:foregroundMark x1="14995" y1="87769" x2="14995" y2="87769"/>
                              <a14:foregroundMark x1="17527" y1="86692" x2="17527" y2="86692"/>
                              <a14:foregroundMark x1="20935" y1="90538" x2="20935" y2="90538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flipH="1">
                  <a:off x="8154863" y="4934978"/>
                  <a:ext cx="596147" cy="911229"/>
                </a:xfrm>
                <a:prstGeom prst="rect">
                  <a:avLst/>
                </a:prstGeom>
              </p:spPr>
            </p:pic>
          </p:grpSp>
        </p:grpSp>
      </p:grpSp>
      <p:sp>
        <p:nvSpPr>
          <p:cNvPr id="7" name="TextBox 6"/>
          <p:cNvSpPr txBox="1"/>
          <p:nvPr/>
        </p:nvSpPr>
        <p:spPr>
          <a:xfrm>
            <a:off x="0" y="6107351"/>
            <a:ext cx="9144000" cy="769441"/>
          </a:xfrm>
          <a:prstGeom prst="rect">
            <a:avLst/>
          </a:prstGeom>
          <a:solidFill>
            <a:srgbClr val="DACD2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Відповідь </a:t>
            </a:r>
            <a:r>
              <a:rPr lang="en-US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</a:t>
            </a: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і</a:t>
            </a:r>
            <a:r>
              <a:rPr lang="en-US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 задач додайте  і отриману суму помножте </a:t>
            </a:r>
          </a:p>
          <a:p>
            <a:pPr algn="ctr"/>
            <a:r>
              <a:rPr lang="uk-UA" sz="2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</a:t>
            </a:r>
            <a:r>
              <a:rPr lang="uk-UA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відповідь  третьої задачі -   це  наступне кодове число</a:t>
            </a:r>
            <a:endParaRPr lang="uk-UA" sz="2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Развернутая стрелка 4">
            <a:hlinkClick r:id="rId14" action="ppaction://hlinksldjump"/>
          </p:cNvPr>
          <p:cNvSpPr/>
          <p:nvPr/>
        </p:nvSpPr>
        <p:spPr>
          <a:xfrm>
            <a:off x="8532423" y="6231970"/>
            <a:ext cx="539552" cy="520205"/>
          </a:xfrm>
          <a:prstGeom prst="uturnArrow">
            <a:avLst>
              <a:gd name="adj1" fmla="val 25000"/>
              <a:gd name="adj2" fmla="val 23385"/>
              <a:gd name="adj3" fmla="val 25000"/>
              <a:gd name="adj4" fmla="val 32447"/>
              <a:gd name="adj5" fmla="val 75000"/>
            </a:avLst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-540568" y="644655"/>
            <a:ext cx="5790704" cy="43088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2200" b="1" i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Вулиця Спортивна  </a:t>
            </a:r>
            <a:endParaRPr lang="ru-RU" sz="2200" b="1" i="1" u="sng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 rot="20880479">
            <a:off x="1944025" y="4405710"/>
            <a:ext cx="3759362" cy="830997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lvl="0"/>
            <a:r>
              <a:rPr lang="uk-UA" sz="48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Перевір код</a:t>
            </a:r>
          </a:p>
        </p:txBody>
      </p:sp>
    </p:spTree>
    <p:extLst>
      <p:ext uri="{BB962C8B-B14F-4D97-AF65-F5344CB8AC3E}">
        <p14:creationId xmlns:p14="http://schemas.microsoft.com/office/powerpoint/2010/main" val="5403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6" presetClass="emph" presetSubtype="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0"/>
            <a:ext cx="3779912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>
            <a:off x="251411" y="2528691"/>
            <a:ext cx="2808312" cy="3600352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327286" y="740259"/>
            <a:ext cx="3284041" cy="1323439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Натисніть кодове число,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отримайте ключ </a:t>
            </a:r>
          </a:p>
          <a:p>
            <a:pPr algn="ctr"/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та продовжіть гру 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133" y="2797702"/>
            <a:ext cx="2229285" cy="1978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254622" y="4572858"/>
            <a:ext cx="2130711" cy="461665"/>
          </a:xfrm>
          <a:prstGeom prst="rect">
            <a:avLst/>
          </a:prstGeom>
          <a:solidFill>
            <a:srgbClr val="FFC000"/>
          </a:solidFill>
          <a:ln w="38100"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 </a:t>
            </a:r>
            <a:r>
              <a:rPr lang="uk-UA" sz="2400" b="1" dirty="0" smtClean="0">
                <a:solidFill>
                  <a:srgbClr val="FF0000"/>
                </a:solidFill>
                <a:hlinkClick r:id="rId4" action="ppaction://hlinksldjump"/>
              </a:rPr>
              <a:t>Продовжити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21" name="Прямоугольник 20">
            <a:hlinkClick r:id="rId5" action="ppaction://hlinksldjump"/>
          </p:cNvPr>
          <p:cNvSpPr/>
          <p:nvPr/>
        </p:nvSpPr>
        <p:spPr>
          <a:xfrm>
            <a:off x="4723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2148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4" name="Прямоугольник 23">
            <a:hlinkClick r:id="rId5" action="ppaction://hlinksldjump"/>
          </p:cNvPr>
          <p:cNvSpPr/>
          <p:nvPr/>
        </p:nvSpPr>
        <p:spPr>
          <a:xfrm>
            <a:off x="1897451" y="3167958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2098</a:t>
            </a:r>
            <a:endParaRPr lang="en-US" sz="2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5" name="Прямоугольник 24">
            <a:hlinkClick r:id="rId5" action="ppaction://hlinksldjump"/>
          </p:cNvPr>
          <p:cNvSpPr/>
          <p:nvPr/>
        </p:nvSpPr>
        <p:spPr>
          <a:xfrm>
            <a:off x="472351" y="4084870"/>
            <a:ext cx="972000" cy="448369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1948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1865918" y="4112867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2184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7" name="Прямоугольник 26">
            <a:hlinkClick r:id="rId5" action="ppaction://hlinksldjump"/>
          </p:cNvPr>
          <p:cNvSpPr/>
          <p:nvPr/>
        </p:nvSpPr>
        <p:spPr>
          <a:xfrm>
            <a:off x="18974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2198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8" name="Прямоугольник 27">
            <a:hlinkClick r:id="rId5" action="ppaction://hlinksldjump"/>
          </p:cNvPr>
          <p:cNvSpPr/>
          <p:nvPr/>
        </p:nvSpPr>
        <p:spPr>
          <a:xfrm>
            <a:off x="514651" y="5034523"/>
            <a:ext cx="972000" cy="432000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en-US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2491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5805264"/>
            <a:ext cx="971999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-255739" y="4723033"/>
            <a:ext cx="1014300" cy="46027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834384" y="4151044"/>
            <a:ext cx="1003533" cy="43200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563" y="1401763"/>
            <a:ext cx="2682875" cy="406082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313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034" y="-16448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618" b="94382" l="7158" r="92632">
                        <a14:foregroundMark x1="13684" y1="13202" x2="13684" y2="13202"/>
                        <a14:foregroundMark x1="11368" y1="16573" x2="11368" y2="16573"/>
                        <a14:foregroundMark x1="10526" y1="24719" x2="10526" y2="24719"/>
                        <a14:foregroundMark x1="10526" y1="36236" x2="10526" y2="36236"/>
                        <a14:foregroundMark x1="11368" y1="66573" x2="11368" y2="66573"/>
                        <a14:foregroundMark x1="10947" y1="61517" x2="10947" y2="61517"/>
                        <a14:foregroundMark x1="10737" y1="57022" x2="10737" y2="57022"/>
                        <a14:foregroundMark x1="10526" y1="53090" x2="10526" y2="53090"/>
                        <a14:foregroundMark x1="10526" y1="69944" x2="10526" y2="69944"/>
                        <a14:foregroundMark x1="8632" y1="70787" x2="8632" y2="70787"/>
                        <a14:foregroundMark x1="7579" y1="72472" x2="7579" y2="72472"/>
                        <a14:foregroundMark x1="6526" y1="76124" x2="6526" y2="76124"/>
                        <a14:foregroundMark x1="5263" y1="80056" x2="5263" y2="80056"/>
                        <a14:foregroundMark x1="5895" y1="82865" x2="5895" y2="82865"/>
                        <a14:foregroundMark x1="7579" y1="85393" x2="7579" y2="85393"/>
                        <a14:foregroundMark x1="9263" y1="87640" x2="9263" y2="87640"/>
                        <a14:foregroundMark x1="80842" y1="91292" x2="80842" y2="91292"/>
                        <a14:foregroundMark x1="90737" y1="36798" x2="90737" y2="36798"/>
                        <a14:foregroundMark x1="90316" y1="36517" x2="90316" y2="36517"/>
                        <a14:foregroundMark x1="62737" y1="10674" x2="62737" y2="10674"/>
                        <a14:foregroundMark x1="68632" y1="8427" x2="69263" y2="7865"/>
                        <a14:foregroundMark x1="54526" y1="16292" x2="54526" y2="16292"/>
                        <a14:foregroundMark x1="56000" y1="5618" x2="56000" y2="5618"/>
                        <a14:foregroundMark x1="37895" y1="14045" x2="37895" y2="14045"/>
                        <a14:foregroundMark x1="33474" y1="11517" x2="34947" y2="11798"/>
                        <a14:foregroundMark x1="47368" y1="8427" x2="47368" y2="8427"/>
                        <a14:foregroundMark x1="10526" y1="39326" x2="10526" y2="39326"/>
                        <a14:foregroundMark x1="10105" y1="44663" x2="10526" y2="45787"/>
                        <a14:foregroundMark x1="9474" y1="49157" x2="10526" y2="49438"/>
                        <a14:foregroundMark x1="9474" y1="31180" x2="9474" y2="31180"/>
                        <a14:foregroundMark x1="9684" y1="27528" x2="9684" y2="27528"/>
                        <a14:foregroundMark x1="15158" y1="11798" x2="15158" y2="11798"/>
                        <a14:foregroundMark x1="17895" y1="11517" x2="17895" y2="11517"/>
                        <a14:foregroundMark x1="20000" y1="10112" x2="20000" y2="10112"/>
                        <a14:foregroundMark x1="23158" y1="9831" x2="23158" y2="9831"/>
                        <a14:foregroundMark x1="26526" y1="8708" x2="26526" y2="8708"/>
                        <a14:foregroundMark x1="28842" y1="9831" x2="28842" y2="9831"/>
                        <a14:foregroundMark x1="31789" y1="9551" x2="31789" y2="9551"/>
                        <a14:foregroundMark x1="35789" y1="10674" x2="35789" y2="10674"/>
                        <a14:foregroundMark x1="37895" y1="10674" x2="37895" y2="10674"/>
                        <a14:foregroundMark x1="39579" y1="12640" x2="41053" y2="12360"/>
                        <a14:foregroundMark x1="42316" y1="10112" x2="42316" y2="10112"/>
                        <a14:foregroundMark x1="44632" y1="8708" x2="44632" y2="8708"/>
                        <a14:foregroundMark x1="50526" y1="7022" x2="50526" y2="7022"/>
                        <a14:foregroundMark x1="47579" y1="7584" x2="48211" y2="7584"/>
                        <a14:foregroundMark x1="52421" y1="7865" x2="52421" y2="7865"/>
                        <a14:foregroundMark x1="54105" y1="8146" x2="57053" y2="8989"/>
                        <a14:foregroundMark x1="60421" y1="10674" x2="60421" y2="10674"/>
                        <a14:foregroundMark x1="58737" y1="10393" x2="58737" y2="10393"/>
                        <a14:foregroundMark x1="63789" y1="10674" x2="63789" y2="10674"/>
                        <a14:foregroundMark x1="65895" y1="10674" x2="65895" y2="10674"/>
                        <a14:foregroundMark x1="71158" y1="10112" x2="81263" y2="8427"/>
                        <a14:foregroundMark x1="72211" y1="11517" x2="72211" y2="11517"/>
                        <a14:foregroundMark x1="82737" y1="11236" x2="82737" y2="11236"/>
                        <a14:foregroundMark x1="84842" y1="14326" x2="85474" y2="14607"/>
                        <a14:foregroundMark x1="86947" y1="19382" x2="86947" y2="19382"/>
                        <a14:foregroundMark x1="12211" y1="91292" x2="12211" y2="91292"/>
                        <a14:foregroundMark x1="50947" y1="92697" x2="50947" y2="92697"/>
                        <a14:foregroundMark x1="28421" y1="94382" x2="28421" y2="94382"/>
                        <a14:foregroundMark x1="28211" y1="92697" x2="28211" y2="92697"/>
                        <a14:foregroundMark x1="11579" y1="71910" x2="11579" y2="71910"/>
                        <a14:foregroundMark x1="13263" y1="73034" x2="13263" y2="74438"/>
                        <a14:foregroundMark x1="12842" y1="76966" x2="12842" y2="76966"/>
                        <a14:foregroundMark x1="13053" y1="82303" x2="13053" y2="82303"/>
                        <a14:foregroundMark x1="13053" y1="80899" x2="13053" y2="80899"/>
                        <a14:foregroundMark x1="12632" y1="86517" x2="12632" y2="86517"/>
                        <a14:foregroundMark x1="13053" y1="84551" x2="13053" y2="84551"/>
                        <a14:foregroundMark x1="12842" y1="89888" x2="12842" y2="89888"/>
                        <a14:foregroundMark x1="14526" y1="90169" x2="14526" y2="90169"/>
                        <a14:foregroundMark x1="10526" y1="19382" x2="10526" y2="193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680" y="4669345"/>
            <a:ext cx="1483320" cy="111170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7" name="Рисунок 6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800" b="96400" l="6471" r="91912">
                        <a14:foregroundMark x1="8382" y1="36400" x2="8382" y2="36400"/>
                        <a14:foregroundMark x1="6471" y1="42400" x2="6471" y2="42400"/>
                        <a14:foregroundMark x1="91912" y1="44800" x2="91912" y2="44800"/>
                        <a14:foregroundMark x1="33235" y1="6800" x2="33235" y2="6800"/>
                        <a14:foregroundMark x1="65735" y1="95000" x2="65735" y2="95000"/>
                        <a14:foregroundMark x1="68382" y1="96400" x2="68382" y2="96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10712">
            <a:off x="1492101" y="4255209"/>
            <a:ext cx="2618582" cy="22149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3" name="TextBox 2"/>
          <p:cNvSpPr txBox="1"/>
          <p:nvPr/>
        </p:nvSpPr>
        <p:spPr>
          <a:xfrm>
            <a:off x="611560" y="116632"/>
            <a:ext cx="5652509" cy="120032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400" b="1" u="sng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uk-UA" sz="2400" b="1" u="sng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 досягли мети.</a:t>
            </a:r>
          </a:p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Вибери скриньку та отримай скарб,</a:t>
            </a:r>
          </a:p>
          <a:p>
            <a:r>
              <a:rPr lang="uk-UA" sz="2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що  знаходиться в ній.</a:t>
            </a:r>
          </a:p>
        </p:txBody>
      </p:sp>
      <p:sp>
        <p:nvSpPr>
          <p:cNvPr id="4" name="Стрелка вправо 3"/>
          <p:cNvSpPr/>
          <p:nvPr/>
        </p:nvSpPr>
        <p:spPr>
          <a:xfrm>
            <a:off x="7380312" y="5877272"/>
            <a:ext cx="1512168" cy="844672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hlinkClick r:id="rId5" action="ppaction://hlinksldjump"/>
              </a:rPr>
              <a:t>Далі</a:t>
            </a:r>
            <a:endParaRPr lang="uk-UA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722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425" y="4606430"/>
            <a:ext cx="969963" cy="1292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1336354" y="4422559"/>
            <a:ext cx="3419872" cy="2514612"/>
            <a:chOff x="5153443" y="4773433"/>
            <a:chExt cx="3419872" cy="2514612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6800" b="96400" l="6471" r="91912">
                          <a14:foregroundMark x1="8382" y1="36400" x2="8382" y2="36400"/>
                          <a14:foregroundMark x1="6471" y1="42400" x2="6471" y2="42400"/>
                          <a14:foregroundMark x1="91912" y1="44800" x2="91912" y2="44800"/>
                          <a14:foregroundMark x1="33235" y1="6800" x2="33235" y2="6800"/>
                          <a14:foregroundMark x1="65735" y1="95000" x2="65735" y2="95000"/>
                          <a14:foregroundMark x1="68382" y1="96400" x2="68382" y2="964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53443" y="4773433"/>
              <a:ext cx="3419872" cy="2514612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pic>
          <p:nvPicPr>
            <p:cNvPr id="1026" name="Picture 2">
              <a:hlinkClick r:id="" action="ppaction://noaction"/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9413" y="5148026"/>
              <a:ext cx="1756600" cy="1482477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TextBox 16"/>
          <p:cNvSpPr txBox="1"/>
          <p:nvPr/>
        </p:nvSpPr>
        <p:spPr>
          <a:xfrm>
            <a:off x="4671849" y="2365340"/>
            <a:ext cx="608415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en-US" sz="2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700" y="147818"/>
            <a:ext cx="9009547" cy="15696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uk-UA" sz="2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Але спочатку виберіть ключ, який відкриє скриньку. </a:t>
            </a:r>
          </a:p>
          <a:p>
            <a:pPr algn="just"/>
            <a:r>
              <a:rPr lang="uk-UA" sz="2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Ви маєте 5 ключів, кожен з них має бальну цінність.</a:t>
            </a:r>
          </a:p>
          <a:p>
            <a:pPr algn="just"/>
            <a:r>
              <a:rPr lang="uk-UA" sz="2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Підрахуйте кількість балів , зменшіть суму втроє - це і є ключ, що відкриє скриньку. Натисни на цей ключ… </a:t>
            </a:r>
            <a:endParaRPr lang="uk-UA" sz="24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193" y="3490964"/>
            <a:ext cx="2965658" cy="347387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45504">
            <a:off x="4360481" y="2690708"/>
            <a:ext cx="3901105" cy="383144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0291" y="1405054"/>
            <a:ext cx="1517266" cy="331949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318" y="1858361"/>
            <a:ext cx="2708463" cy="336953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32410">
            <a:off x="719499" y="1441215"/>
            <a:ext cx="2035015" cy="363844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564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061255" y="3429000"/>
            <a:ext cx="1944216" cy="612000"/>
          </a:xfrm>
          <a:prstGeom prst="rect">
            <a:avLst/>
          </a:prstGeom>
          <a:ln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8803" y="5875259"/>
            <a:ext cx="1417376" cy="52322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8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Знання</a:t>
            </a:r>
            <a:endParaRPr lang="uk-UA" sz="28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68960"/>
            <a:ext cx="9144000" cy="37890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387510" y="3933056"/>
            <a:ext cx="1593706" cy="5847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Знання</a:t>
            </a:r>
            <a:endParaRPr lang="uk-UA" sz="32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1245" y="598052"/>
            <a:ext cx="8321509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3200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Відгадай загадку і узнай, що у скриньці: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195736" y="1182827"/>
            <a:ext cx="5665324" cy="28623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base"/>
            <a:r>
              <a:rPr lang="uk-UA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ea typeface="Times New Roman"/>
              </a:rPr>
              <a:t> </a:t>
            </a:r>
            <a:r>
              <a:rPr lang="uk-UA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ea typeface="Times New Roman"/>
              </a:rPr>
              <a:t>На базарі їх не купиш, </a:t>
            </a:r>
            <a:endParaRPr lang="uk-UA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 fontAlgn="base"/>
            <a:r>
              <a:rPr lang="uk-UA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ea typeface="Times New Roman"/>
              </a:rPr>
              <a:t>на дорозі не знайдеш,</a:t>
            </a:r>
            <a:endParaRPr lang="uk-UA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 fontAlgn="base"/>
            <a:r>
              <a:rPr lang="uk-UA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ea typeface="Times New Roman"/>
              </a:rPr>
              <a:t>і не зважиш на терезах,</a:t>
            </a:r>
            <a:endParaRPr lang="uk-UA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</a:endParaRPr>
          </a:p>
          <a:p>
            <a:pPr algn="ctr" fontAlgn="base"/>
            <a:r>
              <a:rPr lang="uk-UA" sz="28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ea typeface="Times New Roman"/>
              </a:rPr>
              <a:t> і ціни не підбереш.  </a:t>
            </a:r>
            <a:endParaRPr lang="uk-UA" sz="28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/>
              <a:ea typeface="Times New Roman"/>
            </a:endParaRPr>
          </a:p>
          <a:p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en-US" sz="32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rial"/>
                <a:ea typeface="Times New Roman"/>
              </a:rPr>
              <a:t>  </a:t>
            </a:r>
            <a:endParaRPr lang="en-US" sz="32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uk-UA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7812360" y="5875259"/>
            <a:ext cx="1222162" cy="866109"/>
          </a:xfrm>
          <a:prstGeom prst="rightArrow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FF0000"/>
                </a:solidFill>
                <a:hlinkClick r:id="rId3" action="ppaction://hlinksldjump"/>
              </a:rPr>
              <a:t>Далі</a:t>
            </a:r>
            <a:endParaRPr lang="uk-UA" sz="2400" b="1" dirty="0">
              <a:solidFill>
                <a:srgbClr val="FF0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195736" y="125361"/>
            <a:ext cx="5616624" cy="461665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2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Що ж знаходиться у скринці?</a:t>
            </a:r>
            <a:endParaRPr lang="uk-UA" sz="24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93121">
            <a:off x="592078" y="879334"/>
            <a:ext cx="2682875" cy="40544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369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7" y="14050"/>
            <a:ext cx="9251504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0192" y="1556792"/>
            <a:ext cx="7523213" cy="298543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МОЛОДЦІ</a:t>
            </a:r>
            <a:r>
              <a:rPr lang="en-US" sz="4000" b="1" i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r>
              <a:rPr lang="uk-UA" sz="4000" b="1" i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!!!</a:t>
            </a:r>
            <a:endParaRPr lang="ru-RU" sz="4000" b="1" i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  <a:p>
            <a:pPr algn="ctr"/>
            <a:r>
              <a:rPr lang="uk-UA" sz="5400" b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Вітаємо з перемогою</a:t>
            </a:r>
            <a:r>
              <a:rPr lang="uk-UA" sz="5400" b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!</a:t>
            </a:r>
            <a:endParaRPr lang="en-US" sz="5400" b="1" dirty="0" smtClean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uk-UA" sz="5400" b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ДЯКУЮ </a:t>
            </a:r>
            <a:r>
              <a:rPr lang="ru-RU" sz="4000" b="1" i="1" dirty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ЗА УЧАСТЬ У ГРІ.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66429" y="5288340"/>
            <a:ext cx="7668344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0466" y="319118"/>
            <a:ext cx="9144001" cy="624786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Всі завдання виконано , ви досягли мети: знайшли скарб. 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Цим скарбом є ваші знання, які ви отримуєте із книг, шкільних підручників та уроків.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Дякуючи знанням </a:t>
            </a:r>
            <a:r>
              <a:rPr lang="en-US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uk-UA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ви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набрали: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команда   9 класу - …балів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команда 10 класу - …балів 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Переможцем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 квест-гри  стає …-</a:t>
            </a:r>
          </a:p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Самою </a:t>
            </a:r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старанною командою </a:t>
            </a:r>
            <a:r>
              <a:rPr lang="ru-RU" sz="4000" b="1" spc="50" dirty="0" smtClean="0">
                <a:ln w="11430"/>
                <a:gradFill>
                  <a:gsLst>
                    <a:gs pos="25000">
                      <a:srgbClr val="5ECCF3">
                        <a:satMod val="155000"/>
                      </a:srgbClr>
                    </a:gs>
                    <a:gs pos="100000">
                      <a:srgbClr val="5ECCF3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Narrow" panose="020B0606020202030204" pitchFamily="34" charset="0"/>
                <a:ea typeface="Arial Unicode MS" panose="020B0604020202020204" pitchFamily="34" charset="-128"/>
                <a:cs typeface="Arial Unicode MS" panose="020B0604020202020204" pitchFamily="34" charset="-128"/>
              </a:rPr>
              <a:t>визнано -…</a:t>
            </a:r>
            <a:endParaRPr lang="ru-RU" sz="4000" b="1" spc="50" dirty="0">
              <a:ln w="11430"/>
              <a:gradFill>
                <a:gsLst>
                  <a:gs pos="25000">
                    <a:srgbClr val="5ECCF3">
                      <a:satMod val="155000"/>
                    </a:srgbClr>
                  </a:gs>
                  <a:gs pos="100000">
                    <a:srgbClr val="5ECCF3">
                      <a:shade val="45000"/>
                      <a:satMod val="165000"/>
                    </a:srgb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51890" y="1846659"/>
            <a:ext cx="3129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i="1" dirty="0" smtClean="0">
                <a:ln w="11430"/>
                <a:gradFill>
                  <a:gsLst>
                    <a:gs pos="0">
                      <a:srgbClr val="F14124">
                        <a:tint val="90000"/>
                        <a:satMod val="120000"/>
                      </a:srgbClr>
                    </a:gs>
                    <a:gs pos="25000">
                      <a:srgbClr val="F14124">
                        <a:tint val="93000"/>
                        <a:satMod val="120000"/>
                      </a:srgbClr>
                    </a:gs>
                    <a:gs pos="50000">
                      <a:srgbClr val="F14124">
                        <a:shade val="89000"/>
                        <a:satMod val="110000"/>
                      </a:srgbClr>
                    </a:gs>
                    <a:gs pos="75000">
                      <a:srgbClr val="F14124">
                        <a:tint val="93000"/>
                        <a:satMod val="120000"/>
                      </a:srgbClr>
                    </a:gs>
                    <a:gs pos="100000">
                      <a:srgbClr val="F14124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ea typeface="Arial Unicode MS" panose="020B0604020202020204" pitchFamily="34" charset="-128"/>
                <a:cs typeface="Times New Roman" panose="02020603050405020304" pitchFamily="18" charset="0"/>
              </a:rPr>
              <a:t> </a:t>
            </a:r>
            <a:endParaRPr lang="ru-RU" sz="4000" b="1" i="1" dirty="0">
              <a:ln w="11430"/>
              <a:gradFill>
                <a:gsLst>
                  <a:gs pos="0">
                    <a:srgbClr val="F14124">
                      <a:tint val="90000"/>
                      <a:satMod val="120000"/>
                    </a:srgbClr>
                  </a:gs>
                  <a:gs pos="25000">
                    <a:srgbClr val="F14124">
                      <a:tint val="93000"/>
                      <a:satMod val="120000"/>
                    </a:srgbClr>
                  </a:gs>
                  <a:gs pos="50000">
                    <a:srgbClr val="F14124">
                      <a:shade val="89000"/>
                      <a:satMod val="110000"/>
                    </a:srgbClr>
                  </a:gs>
                  <a:gs pos="75000">
                    <a:srgbClr val="F14124">
                      <a:tint val="93000"/>
                      <a:satMod val="120000"/>
                    </a:srgbClr>
                  </a:gs>
                  <a:gs pos="100000">
                    <a:srgbClr val="F14124">
                      <a:tint val="90000"/>
                      <a:satMod val="120000"/>
                    </a:srgb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ea typeface="Arial Unicode MS" panose="020B060402020202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1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>
        <p:pull/>
      </p:transition>
    </mc:Choice>
    <mc:Fallback xmlns="">
      <p:transition spd="slow" advClick="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6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4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6500"/>
                            </p:stCondLst>
                            <p:childTnLst>
                              <p:par>
                                <p:cTn id="1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2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500"/>
                            </p:stCondLst>
                            <p:childTnLst>
                              <p:par>
                                <p:cTn id="32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1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1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0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66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-468560" y="-320907"/>
            <a:ext cx="10030098" cy="7592148"/>
            <a:chOff x="1535313" y="1185537"/>
            <a:chExt cx="6061023" cy="4502273"/>
          </a:xfrm>
        </p:grpSpPr>
        <p:pic>
          <p:nvPicPr>
            <p:cNvPr id="2" name="Рисунок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14500" y="1285875"/>
              <a:ext cx="5715000" cy="4286250"/>
            </a:xfrm>
            <a:prstGeom prst="rect">
              <a:avLst/>
            </a:prstGeom>
          </p:spPr>
        </p:pic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865" b="96615" l="3516" r="9668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35313" y="1185537"/>
              <a:ext cx="6061023" cy="4502273"/>
            </a:xfrm>
            <a:prstGeom prst="rect">
              <a:avLst/>
            </a:prstGeom>
          </p:spPr>
        </p:pic>
      </p:grpSp>
      <p:sp>
        <p:nvSpPr>
          <p:cNvPr id="5" name="TextBox 4"/>
          <p:cNvSpPr txBox="1"/>
          <p:nvPr/>
        </p:nvSpPr>
        <p:spPr>
          <a:xfrm>
            <a:off x="436236" y="1859340"/>
            <a:ext cx="6003439" cy="258532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„Подорож</a:t>
            </a:r>
            <a:endParaRPr lang="en-US" sz="5400" b="1" dirty="0" smtClean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r>
              <a:rPr lang="uk-UA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Математичною</a:t>
            </a:r>
          </a:p>
          <a:p>
            <a:r>
              <a:rPr lang="uk-UA" sz="5400" b="1" dirty="0" smtClean="0">
                <a:ln w="11430"/>
                <a:gradFill>
                  <a:gsLst>
                    <a:gs pos="0">
                      <a:srgbClr val="C0504D">
                        <a:tint val="70000"/>
                        <a:satMod val="245000"/>
                      </a:srgbClr>
                    </a:gs>
                    <a:gs pos="75000">
                      <a:srgbClr val="C0504D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0504D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країною“</a:t>
            </a:r>
            <a:endParaRPr lang="uk-UA" sz="5400" b="1" dirty="0">
              <a:ln w="11430"/>
              <a:gradFill>
                <a:gsLst>
                  <a:gs pos="0">
                    <a:srgbClr val="C0504D">
                      <a:tint val="70000"/>
                      <a:satMod val="245000"/>
                    </a:srgbClr>
                  </a:gs>
                  <a:gs pos="75000">
                    <a:srgbClr val="C0504D">
                      <a:tint val="90000"/>
                      <a:shade val="60000"/>
                      <a:satMod val="240000"/>
                    </a:srgbClr>
                  </a:gs>
                  <a:gs pos="100000">
                    <a:srgbClr val="C0504D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72571" y="6476156"/>
            <a:ext cx="2487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000" dirty="0" smtClean="0">
                <a:solidFill>
                  <a:srgbClr val="0070C0"/>
                </a:solidFill>
              </a:rPr>
              <a:t>.</a:t>
            </a:r>
            <a:endParaRPr lang="uk-UA" sz="20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3105835"/>
            <a:ext cx="63904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b="1" i="1" dirty="0">
                <a:solidFill>
                  <a:prstClr val="black"/>
                </a:solidFill>
                <a:latin typeface="Times New Roman"/>
                <a:ea typeface="Times New Roman"/>
              </a:rPr>
              <a:t> </a:t>
            </a:r>
            <a:endParaRPr lang="uk-UA" sz="2400" dirty="0">
              <a:solidFill>
                <a:prstClr val="black"/>
              </a:solidFill>
              <a:latin typeface="Times New Roman"/>
              <a:ea typeface="Times New Roman"/>
            </a:endParaRPr>
          </a:p>
        </p:txBody>
      </p:sp>
      <p:sp>
        <p:nvSpPr>
          <p:cNvPr id="11" name="Развернутая стрелка 10">
            <a:hlinkClick r:id="rId5" action="ppaction://hlinksldjump"/>
          </p:cNvPr>
          <p:cNvSpPr/>
          <p:nvPr/>
        </p:nvSpPr>
        <p:spPr>
          <a:xfrm>
            <a:off x="8255214" y="6036400"/>
            <a:ext cx="886968" cy="877824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4509120"/>
            <a:ext cx="590885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uk-UA" sz="4000" b="1" dirty="0">
                <a:ln w="11430"/>
                <a:solidFill>
                  <a:srgbClr val="5ECCF3">
                    <a:lumMod val="75000"/>
                  </a:srgb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rebuchet MS"/>
              </a:rPr>
              <a:t>(У пошуках загадкової скриньки  із скарбами)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0" y="-177553"/>
            <a:ext cx="807570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ctr">
              <a:defRPr/>
            </a:pPr>
            <a:r>
              <a:rPr lang="ru-RU" sz="4800" b="1" kern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МАТЕМАТИЧНА</a:t>
            </a:r>
          </a:p>
          <a:p>
            <a:pPr lvl="0" algn="ctr">
              <a:defRPr/>
            </a:pPr>
            <a:r>
              <a:rPr lang="ru-RU" sz="4800" b="1" kern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КВЕСТ-</a:t>
            </a:r>
            <a:r>
              <a:rPr lang="uk-UA" sz="4800" b="1" kern="0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</a:t>
            </a:r>
            <a:endParaRPr lang="uk-UA" sz="4800" b="1" kern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86570" y="6152991"/>
            <a:ext cx="709374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uk-UA" sz="2800" dirty="0">
                <a:solidFill>
                  <a:srgbClr val="0070C0"/>
                </a:solidFill>
              </a:rPr>
              <a:t>Вступна бесіда- створення ємоційного фону </a:t>
            </a:r>
          </a:p>
        </p:txBody>
      </p:sp>
    </p:spTree>
    <p:extLst>
      <p:ext uri="{BB962C8B-B14F-4D97-AF65-F5344CB8AC3E}">
        <p14:creationId xmlns:p14="http://schemas.microsoft.com/office/powerpoint/2010/main" val="1784650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-48720" y="87546"/>
            <a:ext cx="9144000" cy="6656330"/>
            <a:chOff x="-48720" y="87546"/>
            <a:chExt cx="9144000" cy="6656330"/>
          </a:xfrm>
        </p:grpSpPr>
        <p:pic>
          <p:nvPicPr>
            <p:cNvPr id="2" name="Рисунок 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8720" y="87546"/>
              <a:ext cx="9144000" cy="6656330"/>
            </a:xfrm>
            <a:prstGeom prst="round2DiagRect">
              <a:avLst>
                <a:gd name="adj1" fmla="val 16667"/>
                <a:gd name="adj2" fmla="val 0"/>
              </a:avLst>
            </a:prstGeom>
            <a:ln w="88900" cap="sq">
              <a:noFill/>
              <a:miter lim="800000"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</p:pic>
        <p:sp>
          <p:nvSpPr>
            <p:cNvPr id="4" name="Выноска-облако 3"/>
            <p:cNvSpPr/>
            <p:nvPr/>
          </p:nvSpPr>
          <p:spPr>
            <a:xfrm>
              <a:off x="2419407" y="92787"/>
              <a:ext cx="6542959" cy="1412176"/>
            </a:xfrm>
            <a:prstGeom prst="cloudCallout">
              <a:avLst/>
            </a:prstGeom>
            <a:gradFill flip="none" rotWithShape="1">
              <a:gsLst>
                <a:gs pos="0">
                  <a:srgbClr val="996633">
                    <a:tint val="66000"/>
                    <a:satMod val="160000"/>
                  </a:srgbClr>
                </a:gs>
                <a:gs pos="50000">
                  <a:srgbClr val="996633">
                    <a:tint val="44500"/>
                    <a:satMod val="160000"/>
                  </a:srgbClr>
                </a:gs>
                <a:gs pos="100000">
                  <a:srgbClr val="996633">
                    <a:tint val="23500"/>
                    <a:satMod val="160000"/>
                  </a:srgbClr>
                </a:gs>
              </a:gsLst>
              <a:lin ang="0" scaled="1"/>
              <a:tileRect/>
            </a:gra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315686" y="293251"/>
              <a:ext cx="44644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uk-UA" sz="4400" b="1" i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Мапа подорожі</a:t>
              </a:r>
              <a:endParaRPr lang="uk-UA" sz="4400" b="1" i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956" b="97800" l="2273" r="97403">
                          <a14:foregroundMark x1="18994" y1="85575" x2="18994" y2="85575"/>
                          <a14:foregroundMark x1="6494" y1="61369" x2="6494" y2="61369"/>
                          <a14:foregroundMark x1="2273" y1="32274" x2="2273" y2="32274"/>
                          <a14:foregroundMark x1="93831" y1="68704" x2="93831" y2="68704"/>
                          <a14:foregroundMark x1="62662" y1="98044" x2="62662" y2="98044"/>
                          <a14:foregroundMark x1="16883" y1="89731" x2="16883" y2="89731"/>
                          <a14:foregroundMark x1="7143" y1="89731" x2="7143" y2="89731"/>
                          <a14:foregroundMark x1="5195" y1="66748" x2="5195" y2="66748"/>
                          <a14:foregroundMark x1="4383" y1="36430" x2="4383" y2="36430"/>
                          <a14:foregroundMark x1="17532" y1="1956" x2="17532" y2="1956"/>
                          <a14:foregroundMark x1="41234" y1="5134" x2="41234" y2="5134"/>
                          <a14:foregroundMark x1="97403" y1="11247" x2="97403" y2="11247"/>
                          <a14:foregroundMark x1="76623" y1="8313" x2="76623" y2="8313"/>
                          <a14:foregroundMark x1="65422" y1="8313" x2="65422" y2="8313"/>
                          <a14:foregroundMark x1="50974" y1="11247" x2="50974" y2="11247"/>
                          <a14:foregroundMark x1="68182" y1="43765" x2="68182" y2="43765"/>
                          <a14:foregroundMark x1="70942" y1="49878" x2="70942" y2="49878"/>
                          <a14:foregroundMark x1="41234" y1="46944" x2="41234" y2="46944"/>
                          <a14:foregroundMark x1="47403" y1="38386" x2="47403" y2="38386"/>
                          <a14:foregroundMark x1="43994" y1="40587" x2="43994" y2="40587"/>
                          <a14:foregroundMark x1="49513" y1="34230" x2="49513" y2="34230"/>
                          <a14:foregroundMark x1="59253" y1="30073" x2="59253" y2="30073"/>
                          <a14:foregroundMark x1="63312" y1="30073" x2="63312" y2="30073"/>
                          <a14:foregroundMark x1="59253" y1="61369" x2="59253" y2="61369"/>
                          <a14:foregroundMark x1="46104" y1="49878" x2="46104" y2="49878"/>
                          <a14:foregroundMark x1="48864" y1="63570" x2="48864" y2="63570"/>
                          <a14:foregroundMark x1="56494" y1="65526" x2="51623" y2="625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8839" y="1363574"/>
              <a:ext cx="1587513" cy="1371979"/>
            </a:xfrm>
            <a:prstGeom prst="rect">
              <a:avLst/>
            </a:prstGeom>
            <a:effectLst>
              <a:glow rad="228600">
                <a:schemeClr val="accent5">
                  <a:satMod val="175000"/>
                  <a:alpha val="40000"/>
                </a:schemeClr>
              </a:glow>
            </a:effectLst>
          </p:spPr>
        </p:pic>
        <p:sp>
          <p:nvSpPr>
            <p:cNvPr id="7" name="Прямоугольник 6"/>
            <p:cNvSpPr/>
            <p:nvPr/>
          </p:nvSpPr>
          <p:spPr>
            <a:xfrm>
              <a:off x="3062856" y="1504963"/>
              <a:ext cx="4392488" cy="400110"/>
            </a:xfrm>
            <a:prstGeom prst="rect">
              <a:avLst/>
            </a:prstGeom>
            <a:solidFill>
              <a:srgbClr val="FFFF00"/>
            </a:solidFill>
            <a:ln w="38100">
              <a:solidFill>
                <a:srgbClr val="FFC000"/>
              </a:solidFill>
            </a:ln>
            <a:effectLst>
              <a:glow rad="139700">
                <a:schemeClr val="accent5">
                  <a:satMod val="175000"/>
                  <a:alpha val="40000"/>
                </a:schemeClr>
              </a:glow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lvl="0" algn="ctr"/>
              <a:r>
                <a:rPr lang="uk-UA" sz="2000" b="1" dirty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Дорога </a:t>
              </a:r>
              <a:r>
                <a:rPr lang="uk-UA" sz="2000" b="1" dirty="0" smtClean="0">
                  <a:ln w="11430"/>
                  <a:solidFill>
                    <a:srgbClr val="FF0000"/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  країну математики</a:t>
              </a:r>
              <a:endParaRPr lang="uk-UA" sz="2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3062856" y="3868795"/>
              <a:ext cx="2582373" cy="792000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/>
              <a:r>
                <a:rPr lang="uk-UA" dirty="0">
                  <a:solidFill>
                    <a:prstClr val="black"/>
                  </a:solidFill>
                </a:rPr>
                <a:t>Місто  </a:t>
              </a:r>
              <a:r>
                <a:rPr lang="uk-UA" dirty="0" smtClean="0">
                  <a:solidFill>
                    <a:prstClr val="black"/>
                  </a:solidFill>
                </a:rPr>
                <a:t>Зачарованих</a:t>
              </a:r>
            </a:p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               чисел</a:t>
              </a:r>
              <a:endParaRPr lang="uk-UA" dirty="0">
                <a:solidFill>
                  <a:prstClr val="black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503818" y="2058445"/>
              <a:ext cx="2088232" cy="677108"/>
            </a:xfrm>
            <a:prstGeom prst="rect">
              <a:avLst/>
            </a:prstGeom>
            <a:solidFill>
              <a:schemeClr val="accent2"/>
            </a:solidFill>
            <a:ln w="57150">
              <a:noFill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square">
              <a:spAutoFit/>
            </a:bodyPr>
            <a:lstStyle/>
            <a:p>
              <a:pPr lvl="0"/>
              <a:r>
                <a:rPr lang="uk-UA" sz="2000" dirty="0" smtClean="0">
                  <a:solidFill>
                    <a:prstClr val="black"/>
                  </a:solidFill>
                </a:rPr>
                <a:t> </a:t>
              </a:r>
              <a:r>
                <a:rPr lang="uk-UA" dirty="0" smtClean="0">
                  <a:solidFill>
                    <a:prstClr val="black"/>
                  </a:solidFill>
                </a:rPr>
                <a:t>Готуємось</a:t>
              </a:r>
            </a:p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до </a:t>
              </a:r>
              <a:r>
                <a:rPr lang="uk-UA" dirty="0">
                  <a:solidFill>
                    <a:prstClr val="black"/>
                  </a:solidFill>
                </a:rPr>
                <a:t>подорожі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707904" y="2918194"/>
              <a:ext cx="2205994" cy="646331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r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/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        Місто </a:t>
              </a:r>
            </a:p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    Геометринськ</a:t>
              </a:r>
              <a:endParaRPr lang="uk-UA" dirty="0">
                <a:solidFill>
                  <a:prstClr val="black"/>
                </a:solidFill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932040" y="4665403"/>
              <a:ext cx="2416094" cy="646331"/>
            </a:xfrm>
            <a:prstGeom prst="rect">
              <a:avLst/>
            </a:prstGeom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      Місто </a:t>
              </a:r>
              <a:endParaRPr lang="en-US" dirty="0" smtClean="0">
                <a:solidFill>
                  <a:prstClr val="black"/>
                </a:solidFill>
              </a:endParaRPr>
            </a:p>
            <a:p>
              <a:pPr lvl="0"/>
              <a:r>
                <a:rPr lang="en-US" dirty="0">
                  <a:solidFill>
                    <a:prstClr val="black"/>
                  </a:solidFill>
                </a:rPr>
                <a:t> </a:t>
              </a:r>
              <a:r>
                <a:rPr lang="en-US" dirty="0" smtClean="0">
                  <a:solidFill>
                    <a:prstClr val="black"/>
                  </a:solidFill>
                </a:rPr>
                <a:t>        </a:t>
              </a:r>
              <a:r>
                <a:rPr lang="uk-UA" dirty="0" smtClean="0">
                  <a:solidFill>
                    <a:prstClr val="black"/>
                  </a:solidFill>
                </a:rPr>
                <a:t>Задачне</a:t>
              </a:r>
              <a:endParaRPr lang="en-US" dirty="0" smtClean="0">
                <a:solidFill>
                  <a:prstClr val="black"/>
                </a:solidFill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362705" y="5415440"/>
              <a:ext cx="2464363" cy="64633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noFill/>
            </a:ln>
            <a:effectLst>
              <a:glow rad="101600">
                <a:schemeClr val="accent6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  <a:softEdge rad="63500"/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txBody>
            <a:bodyPr wrap="square">
              <a:spAutoFit/>
            </a:bodyPr>
            <a:lstStyle/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 </a:t>
              </a:r>
              <a:r>
                <a:rPr lang="en-US" dirty="0" smtClean="0">
                  <a:solidFill>
                    <a:prstClr val="black"/>
                  </a:solidFill>
                </a:rPr>
                <a:t>  </a:t>
              </a:r>
              <a:r>
                <a:rPr lang="uk-UA" dirty="0" smtClean="0">
                  <a:solidFill>
                    <a:prstClr val="black"/>
                  </a:solidFill>
                </a:rPr>
                <a:t> Загадкова</a:t>
              </a:r>
              <a:endParaRPr lang="en-US" dirty="0" smtClean="0">
                <a:solidFill>
                  <a:prstClr val="black"/>
                </a:solidFill>
              </a:endParaRPr>
            </a:p>
            <a:p>
              <a:pPr lvl="0"/>
              <a:r>
                <a:rPr lang="uk-UA" dirty="0" smtClean="0">
                  <a:solidFill>
                    <a:prstClr val="black"/>
                  </a:solidFill>
                </a:rPr>
                <a:t> </a:t>
              </a:r>
              <a:r>
                <a:rPr lang="en-US" dirty="0" smtClean="0">
                  <a:solidFill>
                    <a:prstClr val="black"/>
                  </a:solidFill>
                </a:rPr>
                <a:t>         </a:t>
              </a:r>
              <a:r>
                <a:rPr lang="uk-UA" dirty="0" smtClean="0">
                  <a:solidFill>
                    <a:prstClr val="black"/>
                  </a:solidFill>
                </a:rPr>
                <a:t>скринька</a:t>
              </a:r>
              <a:endParaRPr lang="en-US" dirty="0" smtClean="0">
                <a:solidFill>
                  <a:prstClr val="black"/>
                </a:solidFill>
              </a:endParaRPr>
            </a:p>
          </p:txBody>
        </p:sp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549" b="97151" l="0" r="96909">
                          <a14:foregroundMark x1="16818" y1="4648" x2="16818" y2="4648"/>
                          <a14:foregroundMark x1="95818" y1="9895" x2="95818" y2="9895"/>
                          <a14:foregroundMark x1="70909" y1="7796" x2="70909" y2="7796"/>
                          <a14:foregroundMark x1="82182" y1="7796" x2="82182" y2="7796"/>
                          <a14:foregroundMark x1="86545" y1="7796" x2="86545" y2="7796"/>
                          <a14:foregroundMark x1="6818" y1="13943" x2="6818" y2="13943"/>
                          <a14:foregroundMark x1="21818" y1="7796" x2="21818" y2="7796"/>
                          <a14:foregroundMark x1="1273" y1="25187" x2="1273" y2="25187"/>
                          <a14:foregroundMark x1="8091" y1="85757" x2="8091" y2="85757"/>
                          <a14:foregroundMark x1="23636" y1="86807" x2="23636" y2="86807"/>
                          <a14:foregroundMark x1="72818" y1="96102" x2="72818" y2="96102"/>
                          <a14:foregroundMark x1="39818" y1="1649" x2="39818" y2="1649"/>
                          <a14:foregroundMark x1="24909" y1="11844" x2="24909" y2="1184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140087" y="5415440"/>
              <a:ext cx="1492945" cy="947045"/>
            </a:xfrm>
            <a:prstGeom prst="rect">
              <a:avLst/>
            </a:prstGeom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4988" y="-25966"/>
            <a:ext cx="2565969" cy="21213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Развернутая стрелка 14">
            <a:hlinkClick r:id="rId10" action="ppaction://hlinksldjump"/>
          </p:cNvPr>
          <p:cNvSpPr/>
          <p:nvPr/>
        </p:nvSpPr>
        <p:spPr>
          <a:xfrm>
            <a:off x="8527311" y="6312832"/>
            <a:ext cx="556479" cy="545168"/>
          </a:xfrm>
          <a:prstGeom prst="uturnArrow">
            <a:avLst/>
          </a:prstGeom>
          <a:ln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34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2" y="-60453"/>
            <a:ext cx="9144000" cy="687177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845468"/>
            <a:ext cx="1540623" cy="115546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548680"/>
            <a:ext cx="8352928" cy="353943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>
              <a:spcAft>
                <a:spcPts val="0"/>
              </a:spcAft>
            </a:pPr>
            <a:r>
              <a:rPr lang="ru-RU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Перебуваючи у різних містах Математичної країни, ви будете допомагати її мешканцям розв‘язувати різноманітні математичні та геометричні завдання.</a:t>
            </a:r>
            <a:endParaRPr lang="uk-UA" sz="2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/>
              <a:ea typeface="Times New Roman"/>
            </a:endParaRPr>
          </a:p>
          <a:p>
            <a:r>
              <a:rPr lang="uk-UA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 </a:t>
            </a:r>
            <a:r>
              <a:rPr lang="ru-RU" sz="28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А щоб впевнено їх розв‘язати, треба мозок нам потренувати.    Недаремно говорять, що математика - гімнастика  розуму.  Тож  давайте терміново займемося  розумовою розминкою. </a:t>
            </a:r>
            <a:endParaRPr lang="uk-UA" sz="2800" b="1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Развернутая стрелка 4">
            <a:hlinkClick r:id="rId4" action="ppaction://hlinksldjump"/>
          </p:cNvPr>
          <p:cNvSpPr/>
          <p:nvPr/>
        </p:nvSpPr>
        <p:spPr>
          <a:xfrm>
            <a:off x="8532440" y="6237312"/>
            <a:ext cx="609741" cy="574006"/>
          </a:xfrm>
          <a:prstGeom prst="uturnArrow">
            <a:avLst>
              <a:gd name="adj1" fmla="val 25000"/>
              <a:gd name="adj2" fmla="val 25000"/>
              <a:gd name="adj3" fmla="val 23148"/>
              <a:gd name="adj4" fmla="val 44271"/>
              <a:gd name="adj5" fmla="val 75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173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487" y="2095084"/>
            <a:ext cx="3968750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516" y="3840906"/>
            <a:ext cx="3968750" cy="17684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6845" y="5100932"/>
            <a:ext cx="3968750" cy="17684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487" y="2045069"/>
            <a:ext cx="3968750" cy="17684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65" b="93839" l="4200" r="94800">
                        <a14:foregroundMark x1="4200" y1="61137" x2="4200" y2="61137"/>
                        <a14:foregroundMark x1="13400" y1="31517" x2="13400" y2="31517"/>
                        <a14:foregroundMark x1="12600" y1="36256" x2="12600" y2="36256"/>
                        <a14:foregroundMark x1="13800" y1="22038" x2="13800" y2="22038"/>
                        <a14:foregroundMark x1="15400" y1="26777" x2="15400" y2="26777"/>
                        <a14:foregroundMark x1="20000" y1="14455" x2="20000" y2="14455"/>
                        <a14:foregroundMark x1="24600" y1="4739" x2="24600" y2="4739"/>
                        <a14:foregroundMark x1="51400" y1="13270" x2="51400" y2="13270"/>
                        <a14:foregroundMark x1="61200" y1="18246" x2="61200" y2="18246"/>
                        <a14:foregroundMark x1="62200" y1="29147" x2="62200" y2="29147"/>
                        <a14:foregroundMark x1="94800" y1="70379" x2="94800" y2="70379"/>
                        <a14:foregroundMark x1="85800" y1="93839" x2="85800" y2="938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205" y="-11044"/>
            <a:ext cx="4981229" cy="25544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 rot="21040375">
            <a:off x="963015" y="1282352"/>
            <a:ext cx="3010729" cy="74054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Розумова розминка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639819" y="4173180"/>
            <a:ext cx="2535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499992" y="476672"/>
            <a:ext cx="3816424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               Х – 34 = 67</a:t>
            </a:r>
          </a:p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 називається невідоме число?</a:t>
            </a:r>
          </a:p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 Як знайти невідоме?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03418" y="2500857"/>
            <a:ext cx="3124355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anose="020B0604030504040204" pitchFamily="34" charset="0"/>
              </a:rPr>
              <a:t>Х </a:t>
            </a:r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anose="020B0604030504040204" pitchFamily="34" charset="0"/>
              </a:rPr>
              <a:t> ·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anose="020B0604030504040204" pitchFamily="34" charset="0"/>
              </a:rPr>
              <a:t> 35 = 1050</a:t>
            </a:r>
          </a:p>
          <a:p>
            <a:r>
              <a:rPr 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anose="020B0604030504040204" pitchFamily="34" charset="0"/>
              </a:rPr>
              <a:t> </a:t>
            </a:r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Verdana" panose="020B0604030504040204" pitchFamily="34" charset="0"/>
              </a:rPr>
              <a:t>Як знайти невідоме?</a:t>
            </a:r>
            <a:endParaRPr lang="uk-UA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Verdana" panose="020B060403050404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87521" y="5517232"/>
            <a:ext cx="2587398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Більше на… це …</a:t>
            </a:r>
          </a:p>
          <a:p>
            <a:r>
              <a:rPr lang="uk-UA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Зменшити у …  це…</a:t>
            </a:r>
            <a:endParaRPr lang="uk-UA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65" b="93839" l="4200" r="94800">
                        <a14:foregroundMark x1="4200" y1="61137" x2="4200" y2="61137"/>
                        <a14:foregroundMark x1="13400" y1="31517" x2="13400" y2="31517"/>
                        <a14:foregroundMark x1="12600" y1="36256" x2="12600" y2="36256"/>
                        <a14:foregroundMark x1="13800" y1="22038" x2="13800" y2="22038"/>
                        <a14:foregroundMark x1="15400" y1="26777" x2="15400" y2="26777"/>
                        <a14:foregroundMark x1="20000" y1="14455" x2="20000" y2="14455"/>
                        <a14:foregroundMark x1="24600" y1="4739" x2="24600" y2="4739"/>
                        <a14:foregroundMark x1="51400" y1="13270" x2="51400" y2="13270"/>
                        <a14:foregroundMark x1="61200" y1="18246" x2="61200" y2="18246"/>
                        <a14:foregroundMark x1="62200" y1="29147" x2="62200" y2="29147"/>
                        <a14:foregroundMark x1="94800" y1="70379" x2="94800" y2="70379"/>
                        <a14:foregroundMark x1="85800" y1="93839" x2="85800" y2="938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3205" y="0"/>
            <a:ext cx="4981229" cy="255444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grpSp>
        <p:nvGrpSpPr>
          <p:cNvPr id="11" name="Группа 10"/>
          <p:cNvGrpSpPr/>
          <p:nvPr/>
        </p:nvGrpSpPr>
        <p:grpSpPr>
          <a:xfrm>
            <a:off x="179512" y="83615"/>
            <a:ext cx="8580693" cy="6397191"/>
            <a:chOff x="-156690" y="145849"/>
            <a:chExt cx="8580693" cy="6010213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6690" y="3568876"/>
              <a:ext cx="3968750" cy="1768475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45670" y="1822640"/>
              <a:ext cx="3967018" cy="2134369"/>
            </a:xfrm>
            <a:prstGeom prst="rect">
              <a:avLst/>
            </a:prstGeom>
            <a:noFill/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898932" y="2326714"/>
              <a:ext cx="2077813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Як знайти площу</a:t>
              </a:r>
            </a:p>
            <a:p>
              <a:r>
                <a:rPr lang="uk-UA" b="1" dirty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к</a:t>
              </a:r>
              <a:r>
                <a: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вадрата,</a:t>
              </a:r>
            </a:p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прямокутника?</a:t>
              </a:r>
              <a:endParaRPr lang="uk-UA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79320" y="3873354"/>
              <a:ext cx="2517036" cy="923330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Як знайти периметр </a:t>
              </a:r>
            </a:p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квадрата,</a:t>
              </a:r>
            </a:p>
            <a:p>
              <a:r>
                <a:rPr lang="uk-UA" b="1" dirty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п</a:t>
              </a:r>
              <a:r>
                <a:rPr lang="uk-UA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рямокутника ?</a:t>
              </a:r>
              <a:endParaRPr lang="uk-UA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1" name="Выноска-облако 20"/>
            <p:cNvSpPr/>
            <p:nvPr/>
          </p:nvSpPr>
          <p:spPr>
            <a:xfrm>
              <a:off x="4094137" y="145849"/>
              <a:ext cx="4329866" cy="1556792"/>
            </a:xfrm>
            <a:prstGeom prst="cloudCallout">
              <a:avLst/>
            </a:prstGeom>
            <a:solidFill>
              <a:srgbClr val="FFFF00"/>
            </a:solidFill>
            <a:ln>
              <a:noFill/>
            </a:ln>
            <a:effectLst>
              <a:glow rad="228600">
                <a:schemeClr val="accent5">
                  <a:satMod val="175000"/>
                  <a:alpha val="40000"/>
                </a:schemeClr>
              </a:glow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451822" y="526687"/>
              <a:ext cx="38164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                    Х – 34 = 67</a:t>
              </a:r>
            </a:p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Як називається невідоме число?</a:t>
              </a:r>
            </a:p>
            <a:p>
              <a:r>
                <a:rPr lang="uk-UA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     Як знайти невідоме?</a:t>
              </a:r>
              <a:endParaRPr lang="uk-UA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793655" y="5786730"/>
              <a:ext cx="232151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r>
                <a:rPr lang="uk-UA" b="1" dirty="0" smtClean="0">
                  <a:ln w="11430"/>
                  <a:solidFill>
                    <a:schemeClr val="accent4">
                      <a:lumMod val="50000"/>
                    </a:schemeClr>
                  </a:soli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 </a:t>
              </a:r>
              <a:endParaRPr lang="uk-UA" b="1" dirty="0">
                <a:ln w="11430"/>
                <a:solidFill>
                  <a:schemeClr val="accent4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3" name="Стрелка вправо 12"/>
          <p:cNvSpPr/>
          <p:nvPr/>
        </p:nvSpPr>
        <p:spPr>
          <a:xfrm>
            <a:off x="7792722" y="6064489"/>
            <a:ext cx="1267394" cy="837935"/>
          </a:xfrm>
          <a:prstGeom prst="right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Далі</a:t>
            </a:r>
            <a:endParaRPr lang="uk-UA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970447" y="4173180"/>
            <a:ext cx="2455971" cy="9233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Х : 235 = 1050</a:t>
            </a:r>
          </a:p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Назвати невідоме.</a:t>
            </a:r>
          </a:p>
          <a:p>
            <a:r>
              <a:rPr lang="uk-UA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Як знайти?</a:t>
            </a:r>
            <a:endParaRPr lang="uk-UA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894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>
            <a:alpha val="36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3" y="-12940"/>
            <a:ext cx="9144000" cy="688086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31540" y="404664"/>
            <a:ext cx="8280920" cy="489364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 algn="just" fontAlgn="base"/>
            <a:r>
              <a:rPr lang="uk-UA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       Квест-гра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має чотири етапи, кожен етап складається із трьох завдань різної складності. Ваша задача розв’язати </a:t>
            </a:r>
            <a:r>
              <a:rPr lang="uk-UA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завдання, знайти кодове число, яке відчинить  двері до наступного етапу гри.  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Головне правило  </a:t>
            </a:r>
            <a:r>
              <a:rPr lang="uk-UA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проходження „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квесту“ командою: працювати всім, розподіливши завдання, бути уважними, зібраними, мати позитивний настрій та бажання досягти </a:t>
            </a:r>
            <a:r>
              <a:rPr lang="uk-UA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мети. Від вашої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згуртованості, вміння працювати разом </a:t>
            </a:r>
            <a:r>
              <a:rPr lang="uk-UA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 залежатиме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кінцевий результат кожного етапу,  гри в цілому. Можете взяти підказку у консультанта (</a:t>
            </a:r>
            <a:r>
              <a:rPr lang="uk-UA" sz="2400" b="1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вчитель …  ),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але </a:t>
            </a:r>
            <a:r>
              <a:rPr lang="ru-RU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Calibri"/>
              </a:rPr>
              <a:t>за підказку знімається 1 бал.</a:t>
            </a:r>
            <a:r>
              <a:rPr lang="ru-RU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uk-UA" sz="2400" b="1" dirty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Перемагає команда, яка першою завершила гру : знайшла всі ключі та загадкову скриньку.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97642" y="5018417"/>
            <a:ext cx="6552728" cy="13849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lvl="0"/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Зараз кожний з </a:t>
            </a: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latin typeface="Times New Roman"/>
                <a:ea typeface="Times New Roman"/>
              </a:rPr>
              <a:t>вас</a:t>
            </a: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 зможе перевірити свою увагу, </a:t>
            </a:r>
            <a:r>
              <a:rPr lang="uk-UA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пам'ять</a:t>
            </a:r>
            <a:r>
              <a:rPr lang="uk-UA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/>
                <a:ea typeface="Times New Roman"/>
              </a:rPr>
              <a:t>, уміння   мислити, вміння працювати в команді. </a:t>
            </a:r>
            <a:endParaRPr lang="uk-UA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Развернутая стрелка 4">
            <a:hlinkClick r:id="rId3" action="ppaction://hlinksldjump"/>
          </p:cNvPr>
          <p:cNvSpPr/>
          <p:nvPr/>
        </p:nvSpPr>
        <p:spPr>
          <a:xfrm>
            <a:off x="8460432" y="6036400"/>
            <a:ext cx="681750" cy="805576"/>
          </a:xfrm>
          <a:prstGeom prst="uturnArrow">
            <a:avLst>
              <a:gd name="adj1" fmla="val 25000"/>
              <a:gd name="adj2" fmla="val 25000"/>
              <a:gd name="adj3" fmla="val 25000"/>
              <a:gd name="adj4" fmla="val 44271"/>
              <a:gd name="adj5" fmla="val 75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385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тижд квести  кейс презент\квести мої матем на тиждень\картинки до квесту\картинки для квесту\vorota3-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194737"/>
            <a:ext cx="9144000" cy="1323439"/>
          </a:xfrm>
          <a:prstGeom prst="rect">
            <a:avLst/>
          </a:prstGeom>
          <a:solidFill>
            <a:srgbClr val="D6C44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sz="4000" b="1" dirty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Познайомимось із </a:t>
            </a:r>
            <a:r>
              <a:rPr lang="uk-UA" sz="4000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командами:</a:t>
            </a:r>
          </a:p>
          <a:p>
            <a:pPr algn="ctr"/>
            <a:r>
              <a:rPr lang="uk-UA" sz="4000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Назва і ваш девіз</a:t>
            </a:r>
            <a:r>
              <a:rPr lang="uk-UA" sz="4000" b="1" dirty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:</a:t>
            </a:r>
            <a:r>
              <a:rPr lang="ru-RU" sz="4000" b="1" dirty="0" smtClean="0">
                <a:ln w="11430"/>
                <a:gradFill>
                  <a:gsLst>
                    <a:gs pos="0">
                      <a:srgbClr val="5ECCF3">
                        <a:tint val="70000"/>
                        <a:satMod val="245000"/>
                      </a:srgbClr>
                    </a:gs>
                    <a:gs pos="75000">
                      <a:srgbClr val="5ECCF3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5ECCF3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000" b="1" dirty="0">
              <a:ln w="11430"/>
              <a:gradFill>
                <a:gsLst>
                  <a:gs pos="0">
                    <a:srgbClr val="5ECCF3">
                      <a:tint val="70000"/>
                      <a:satMod val="245000"/>
                    </a:srgbClr>
                  </a:gs>
                  <a:gs pos="75000">
                    <a:srgbClr val="5ECCF3">
                      <a:tint val="90000"/>
                      <a:shade val="60000"/>
                      <a:satMod val="240000"/>
                    </a:srgbClr>
                  </a:gs>
                  <a:gs pos="100000">
                    <a:srgbClr val="5ECCF3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Развернутая стрелка 4">
            <a:hlinkClick r:id="rId4" action="ppaction://hlinksldjump"/>
          </p:cNvPr>
          <p:cNvSpPr/>
          <p:nvPr/>
        </p:nvSpPr>
        <p:spPr>
          <a:xfrm>
            <a:off x="8388424" y="6309320"/>
            <a:ext cx="721532" cy="548680"/>
          </a:xfrm>
          <a:prstGeom prst="uturnArrow">
            <a:avLst>
              <a:gd name="adj1" fmla="val 37986"/>
              <a:gd name="adj2" fmla="val 25000"/>
              <a:gd name="adj3" fmla="val 25000"/>
              <a:gd name="adj4" fmla="val 43750"/>
              <a:gd name="adj5" fmla="val 75000"/>
            </a:avLst>
          </a:prstGeom>
          <a:solidFill>
            <a:srgbClr val="FF0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3950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5988" y="16944"/>
            <a:ext cx="9313261" cy="6881750"/>
            <a:chOff x="158625" y="-122830"/>
            <a:chExt cx="9144000" cy="6881750"/>
          </a:xfrm>
        </p:grpSpPr>
        <p:pic>
          <p:nvPicPr>
            <p:cNvPr id="1027" name="Picture 3" descr="C:\Documents and Settings\admin\Рабочий стол\картинки до квесту\photo_588_large_2658.jpe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5" y="-122830"/>
              <a:ext cx="9144000" cy="6881750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C:\Documents and Settings\admin\Рабочий стол\картинки до квесту\картинки для квесту\6c858d97b2aee3e1891849917536e521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7519" b="99812" l="250" r="99875">
                          <a14:foregroundMark x1="6625" y1="35526" x2="6625" y2="35526"/>
                          <a14:foregroundMark x1="8375" y1="36466" x2="8375" y2="36466"/>
                          <a14:foregroundMark x1="9500" y1="36090" x2="9500" y2="36090"/>
                          <a14:foregroundMark x1="9750" y1="33271" x2="9750" y2="33271"/>
                          <a14:foregroundMark x1="9500" y1="30075" x2="9500" y2="30075"/>
                          <a14:foregroundMark x1="9625" y1="26880" x2="9625" y2="26880"/>
                          <a14:foregroundMark x1="9375" y1="24812" x2="9375" y2="24812"/>
                          <a14:foregroundMark x1="4750" y1="32895" x2="4750" y2="32895"/>
                          <a14:foregroundMark x1="3125" y1="35714" x2="3500" y2="35338"/>
                          <a14:foregroundMark x1="1500" y1="26880" x2="1500" y2="26880"/>
                          <a14:foregroundMark x1="125" y1="26692" x2="125" y2="26692"/>
                          <a14:foregroundMark x1="7750" y1="21992" x2="7750" y2="21992"/>
                          <a14:foregroundMark x1="8875" y1="17669" x2="8875" y2="17669"/>
                          <a14:foregroundMark x1="10250" y1="14286" x2="10250" y2="14286"/>
                          <a14:foregroundMark x1="13375" y1="14662" x2="13375" y2="14662"/>
                          <a14:foregroundMark x1="16000" y1="15414" x2="16000" y2="15414"/>
                          <a14:foregroundMark x1="21000" y1="15602" x2="21000" y2="15602"/>
                          <a14:foregroundMark x1="23875" y1="15602" x2="23875" y2="15602"/>
                          <a14:foregroundMark x1="24750" y1="12970" x2="24750" y2="12970"/>
                          <a14:foregroundMark x1="27375" y1="13534" x2="27875" y2="13534"/>
                          <a14:foregroundMark x1="31875" y1="12594" x2="31875" y2="12594"/>
                          <a14:foregroundMark x1="34750" y1="10902" x2="35250" y2="10902"/>
                          <a14:foregroundMark x1="38500" y1="10526" x2="38500" y2="10526"/>
                          <a14:foregroundMark x1="41750" y1="12406" x2="41750" y2="12406"/>
                          <a14:foregroundMark x1="45750" y1="14850" x2="45625" y2="14286"/>
                          <a14:foregroundMark x1="48625" y1="14474" x2="48625" y2="14474"/>
                          <a14:foregroundMark x1="52000" y1="15226" x2="52000" y2="15226"/>
                          <a14:foregroundMark x1="55750" y1="16541" x2="55750" y2="16541"/>
                          <a14:foregroundMark x1="60125" y1="16541" x2="60125" y2="16541"/>
                          <a14:foregroundMark x1="66250" y1="17293" x2="66250" y2="17293"/>
                          <a14:foregroundMark x1="71500" y1="18609" x2="71500" y2="18609"/>
                          <a14:foregroundMark x1="76125" y1="21241" x2="76125" y2="21241"/>
                          <a14:foregroundMark x1="79750" y1="23120" x2="79750" y2="23120"/>
                          <a14:foregroundMark x1="82250" y1="24248" x2="82250" y2="24248"/>
                          <a14:foregroundMark x1="80375" y1="28947" x2="80375" y2="28947"/>
                          <a14:foregroundMark x1="81000" y1="31391" x2="81750" y2="30639"/>
                          <a14:foregroundMark x1="83250" y1="33459" x2="83875" y2="32707"/>
                          <a14:foregroundMark x1="85125" y1="32707" x2="85500" y2="31955"/>
                          <a14:foregroundMark x1="87250" y1="31391" x2="87250" y2="31391"/>
                          <a14:foregroundMark x1="83250" y1="27256" x2="84250" y2="27632"/>
                          <a14:foregroundMark x1="85750" y1="28947" x2="85750" y2="28947"/>
                          <a14:foregroundMark x1="87750" y1="30451" x2="91125" y2="29135"/>
                          <a14:foregroundMark x1="90375" y1="29135" x2="91750" y2="28571"/>
                          <a14:foregroundMark x1="95500" y1="24248" x2="95250" y2="25000"/>
                          <a14:foregroundMark x1="93750" y1="27256" x2="94875" y2="26128"/>
                          <a14:foregroundMark x1="92750" y1="28195" x2="94125" y2="26316"/>
                          <a14:foregroundMark x1="96750" y1="22932" x2="96750" y2="22932"/>
                          <a14:foregroundMark x1="98500" y1="21053" x2="98500" y2="21053"/>
                          <a14:foregroundMark x1="99250" y1="19549" x2="99250" y2="19549"/>
                          <a14:foregroundMark x1="99875" y1="27068" x2="99875" y2="27068"/>
                          <a14:foregroundMark x1="250" y1="58459" x2="250" y2="58459"/>
                          <a14:foregroundMark x1="1125" y1="74624" x2="1125" y2="74624"/>
                          <a14:foregroundMark x1="500" y1="97932" x2="500" y2="97932"/>
                          <a14:foregroundMark x1="89500" y1="93797" x2="89500" y2="93797"/>
                          <a14:foregroundMark x1="97250" y1="93985" x2="97750" y2="93985"/>
                          <a14:foregroundMark x1="68500" y1="95489" x2="68500" y2="95489"/>
                          <a14:foregroundMark x1="55500" y1="96805" x2="55500" y2="96805"/>
                          <a14:foregroundMark x1="35375" y1="98684" x2="35375" y2="98684"/>
                          <a14:foregroundMark x1="82750" y1="94737" x2="82750" y2="94737"/>
                          <a14:foregroundMark x1="93750" y1="93797" x2="93750" y2="93797"/>
                          <a14:foregroundMark x1="39875" y1="99812" x2="39875" y2="99812"/>
                          <a14:foregroundMark x1="41750" y1="96805" x2="41750" y2="96805"/>
                          <a14:foregroundMark x1="47250" y1="96805" x2="47250" y2="96805"/>
                          <a14:foregroundMark x1="52875" y1="96805" x2="52875" y2="96805"/>
                          <a14:foregroundMark x1="63125" y1="96617" x2="63125" y2="96617"/>
                          <a14:foregroundMark x1="75375" y1="94173" x2="75375" y2="94173"/>
                          <a14:foregroundMark x1="86500" y1="95113" x2="86500" y2="95113"/>
                          <a14:foregroundMark x1="60250" y1="98308" x2="60250" y2="98308"/>
                          <a14:foregroundMark x1="58875" y1="96053" x2="58875" y2="96053"/>
                          <a14:foregroundMark x1="65875" y1="96053" x2="65875" y2="96053"/>
                          <a14:foregroundMark x1="73125" y1="95865" x2="73125" y2="95865"/>
                          <a14:foregroundMark x1="71500" y1="95489" x2="71500" y2="95489"/>
                          <a14:foregroundMark x1="79625" y1="95113" x2="79625" y2="95113"/>
                          <a14:foregroundMark x1="77250" y1="95489" x2="77250" y2="95489"/>
                          <a14:foregroundMark x1="85500" y1="94549" x2="85500" y2="94549"/>
                          <a14:foregroundMark x1="91625" y1="93233" x2="92250" y2="93609"/>
                          <a14:foregroundMark x1="98750" y1="96053" x2="98750" y2="96053"/>
                          <a14:foregroundMark x1="76625" y1="98684" x2="76625" y2="98684"/>
                          <a14:backgroundMark x1="81875" y1="27256" x2="81875" y2="27256"/>
                          <a14:backgroundMark x1="82875" y1="30263" x2="82875" y2="30263"/>
                          <a14:backgroundMark x1="84500" y1="31015" x2="84500" y2="31015"/>
                          <a14:backgroundMark x1="8625" y1="28195" x2="8625" y2="281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8626" y="2575480"/>
              <a:ext cx="9143999" cy="3528392"/>
            </a:xfrm>
            <a:prstGeom prst="rect">
              <a:avLst/>
            </a:prstGeom>
            <a:noFill/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3768" y="2924943"/>
              <a:ext cx="1781944" cy="32722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3" name="Развернутая стрелка 2"/>
          <p:cNvSpPr/>
          <p:nvPr/>
        </p:nvSpPr>
        <p:spPr>
          <a:xfrm>
            <a:off x="8244408" y="6453336"/>
            <a:ext cx="45719" cy="45719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2183" y="188640"/>
            <a:ext cx="7422225" cy="107721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 підійшли до брами , за якою </a:t>
            </a:r>
          </a:p>
          <a:p>
            <a:r>
              <a:rPr lang="uk-UA" sz="3200" b="1" i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</a:t>
            </a:r>
            <a:r>
              <a:rPr lang="uk-UA" sz="3200" b="1" i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очинається </a:t>
            </a:r>
            <a:r>
              <a:rPr lang="uk-UA" sz="3200" b="1" i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Країна Математики </a:t>
            </a:r>
            <a:endParaRPr lang="uk-UA" sz="3200" b="1" i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65876" y="4892593"/>
            <a:ext cx="5070619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4000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Ласкаво просимо!!!</a:t>
            </a:r>
            <a:endParaRPr lang="uk-UA" sz="4000" b="1" i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84171" y="5807005"/>
            <a:ext cx="4607352" cy="646331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uk-UA" sz="3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І бажаємо успіхів!!!</a:t>
            </a:r>
            <a:endParaRPr lang="uk-UA" sz="3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Блок-схема: ссылка на другую страницу 7">
            <a:hlinkClick r:id="rId6" action="ppaction://hlinksldjump"/>
          </p:cNvPr>
          <p:cNvSpPr/>
          <p:nvPr/>
        </p:nvSpPr>
        <p:spPr>
          <a:xfrm rot="16200000">
            <a:off x="8157614" y="5831237"/>
            <a:ext cx="472156" cy="1350208"/>
          </a:xfrm>
          <a:prstGeom prst="flowChartOffpageConnector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uk-UA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hlinkClick r:id="rId6" action="ppaction://hlinksldjump"/>
              </a:rPr>
              <a:t>Далі</a:t>
            </a:r>
            <a:r>
              <a:rPr lang="uk-UA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uk-UA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6337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6854</TotalTime>
  <Words>1371</Words>
  <Application>Microsoft Office PowerPoint</Application>
  <PresentationFormat>Экран (4:3)</PresentationFormat>
  <Paragraphs>267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26</vt:i4>
      </vt:variant>
    </vt:vector>
  </HeadingPairs>
  <TitlesOfParts>
    <vt:vector size="39" baseType="lpstr">
      <vt:lpstr>Arial Unicode MS</vt:lpstr>
      <vt:lpstr>Arial</vt:lpstr>
      <vt:lpstr>Arial Narrow</vt:lpstr>
      <vt:lpstr>Calibri</vt:lpstr>
      <vt:lpstr>Cambria Math</vt:lpstr>
      <vt:lpstr>Georgia</vt:lpstr>
      <vt:lpstr>Times New Roman</vt:lpstr>
      <vt:lpstr>Trebuchet MS</vt:lpstr>
      <vt:lpstr>Verdana</vt:lpstr>
      <vt:lpstr>Воздушный поток</vt:lpstr>
      <vt:lpstr>1_Воздушный поток</vt:lpstr>
      <vt:lpstr>2_Воздушный 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LM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Пользователь Windows</cp:lastModifiedBy>
  <cp:revision>407</cp:revision>
  <dcterms:created xsi:type="dcterms:W3CDTF">2016-11-12T07:29:55Z</dcterms:created>
  <dcterms:modified xsi:type="dcterms:W3CDTF">2017-10-13T15:57:53Z</dcterms:modified>
  <cp:contentStatus/>
</cp:coreProperties>
</file>