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0"/>
  </p:notesMasterIdLst>
  <p:sldIdLst>
    <p:sldId id="283" r:id="rId2"/>
    <p:sldId id="257" r:id="rId3"/>
    <p:sldId id="258" r:id="rId4"/>
    <p:sldId id="284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649817-5211-4D6B-9A02-936E49582FF8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1387BA-6FB4-4F67-9615-CF127F5038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085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387BA-6FB4-4F67-9615-CF127F50385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033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fit.knu.edu.ua/img/redactor/users/5/mignarodnuy/%D0%BF%D0%BF%D0%BF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009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Times New Roman"/>
                <a:cs typeface="Times New Roman"/>
              </a:rPr>
              <a:t>Хто абетку з вас вивчав,</a:t>
            </a:r>
            <a:endParaRPr lang="ru-RU" sz="2400" b="1" dirty="0">
              <a:ea typeface="Times New Roman"/>
              <a:cs typeface="Times New Roman"/>
            </a:endParaRPr>
          </a:p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Times New Roman"/>
                <a:cs typeface="Times New Roman"/>
              </a:rPr>
              <a:t>Різні букви зустрічав.</a:t>
            </a:r>
            <a:endParaRPr lang="ru-RU" sz="2400" b="1" dirty="0">
              <a:ea typeface="Times New Roman"/>
              <a:cs typeface="Times New Roman"/>
            </a:endParaRPr>
          </a:p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Times New Roman"/>
                <a:cs typeface="Times New Roman"/>
              </a:rPr>
              <a:t>Кожна з них – від А до Я-</a:t>
            </a:r>
            <a:endParaRPr lang="ru-RU" sz="2400" b="1" dirty="0">
              <a:ea typeface="Times New Roman"/>
              <a:cs typeface="Times New Roman"/>
            </a:endParaRPr>
          </a:p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i="1" dirty="0" err="1">
                <a:latin typeface="Times New Roman"/>
                <a:ea typeface="Times New Roman"/>
                <a:cs typeface="Times New Roman"/>
              </a:rPr>
              <a:t>Промовля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 своє </a:t>
            </a:r>
            <a:r>
              <a:rPr lang="uk-UA" b="1" i="1" dirty="0" err="1">
                <a:latin typeface="Times New Roman"/>
                <a:ea typeface="Times New Roman"/>
                <a:cs typeface="Times New Roman"/>
              </a:rPr>
              <a:t>ім.`я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2400" b="1" dirty="0">
              <a:ea typeface="Times New Roman"/>
              <a:cs typeface="Times New Roman"/>
            </a:endParaRPr>
          </a:p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Times New Roman"/>
                <a:cs typeface="Times New Roman"/>
              </a:rPr>
              <a:t>Лиш одна із них німа.</a:t>
            </a:r>
            <a:endParaRPr lang="ru-RU" sz="2400" b="1" dirty="0">
              <a:ea typeface="Times New Roman"/>
              <a:cs typeface="Times New Roman"/>
            </a:endParaRPr>
          </a:p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Times New Roman"/>
                <a:cs typeface="Times New Roman"/>
              </a:rPr>
              <a:t>Здогадався,певно,всяк</a:t>
            </a:r>
            <a:endParaRPr lang="ru-RU" sz="2400" b="1" dirty="0">
              <a:ea typeface="Times New Roman"/>
              <a:cs typeface="Times New Roman"/>
            </a:endParaRPr>
          </a:p>
          <a:p>
            <a:pPr marL="0" indent="0" algn="ctr">
              <a:buNone/>
            </a:pPr>
            <a:r>
              <a:rPr lang="uk-UA" b="1" i="1" dirty="0" smtClean="0">
                <a:latin typeface="Times New Roman"/>
                <a:ea typeface="Times New Roman"/>
              </a:rPr>
              <a:t>    Звуть </a:t>
            </a:r>
            <a:r>
              <a:rPr lang="uk-UA" b="1" i="1" dirty="0">
                <a:latin typeface="Times New Roman"/>
                <a:ea typeface="Times New Roman"/>
              </a:rPr>
              <a:t>цю букву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31" y="4365104"/>
            <a:ext cx="7493000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8709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/>
          </a:bodyPr>
          <a:lstStyle/>
          <a:p>
            <a:pPr lvl="0" algn="ctr"/>
            <a:r>
              <a:rPr lang="uk-UA" b="1" i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«ФРАЗЕОЛОГІЗМИ</a:t>
            </a:r>
            <a:r>
              <a:rPr lang="uk-UA" b="1" i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88" y="1700808"/>
            <a:ext cx="8629312" cy="1468760"/>
          </a:xfrm>
        </p:spPr>
        <p:txBody>
          <a:bodyPr>
            <a:normAutofit/>
          </a:bodyPr>
          <a:lstStyle/>
          <a:p>
            <a:r>
              <a:rPr lang="uk-UA" sz="3200" b="1" dirty="0">
                <a:latin typeface="Times New Roman"/>
                <a:ea typeface="Times New Roman"/>
              </a:rPr>
              <a:t>Х</a:t>
            </a:r>
            <a:r>
              <a:rPr lang="uk-UA" sz="3200" b="1" dirty="0" smtClean="0">
                <a:latin typeface="Times New Roman"/>
                <a:ea typeface="Times New Roman"/>
              </a:rPr>
              <a:t>то </a:t>
            </a:r>
            <a:r>
              <a:rPr lang="uk-UA" sz="3200" b="1" dirty="0">
                <a:latin typeface="Times New Roman"/>
                <a:ea typeface="Times New Roman"/>
              </a:rPr>
              <a:t>швидше введе названий </a:t>
            </a:r>
            <a:r>
              <a:rPr lang="uk-UA" sz="3200" b="1" dirty="0" smtClean="0">
                <a:latin typeface="Times New Roman"/>
                <a:ea typeface="Times New Roman"/>
              </a:rPr>
              <a:t>фразеологізм </a:t>
            </a:r>
            <a:r>
              <a:rPr lang="uk-UA" sz="3200" b="1" dirty="0">
                <a:latin typeface="Times New Roman"/>
                <a:ea typeface="Times New Roman"/>
              </a:rPr>
              <a:t>у речення і </a:t>
            </a:r>
            <a:r>
              <a:rPr lang="uk-UA" sz="3200" b="1" dirty="0" smtClean="0">
                <a:latin typeface="Times New Roman"/>
                <a:ea typeface="Times New Roman"/>
              </a:rPr>
              <a:t>розтлумачить його</a:t>
            </a:r>
            <a:endParaRPr lang="ru-RU" sz="3200" b="1" dirty="0"/>
          </a:p>
        </p:txBody>
      </p:sp>
      <p:pic>
        <p:nvPicPr>
          <p:cNvPr id="4" name="Рисунок 3" descr="http://zi.dn.ua/upload/iblock/794/794929e78bab3e2fbb4a4d783bdff06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9154">
            <a:off x="4953928" y="3249565"/>
            <a:ext cx="3761000" cy="27617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553646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476672"/>
            <a:ext cx="5365224" cy="6120678"/>
          </a:xfrm>
        </p:spPr>
        <p:txBody>
          <a:bodyPr>
            <a:norm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600" b="1" i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Як курка </a:t>
            </a:r>
            <a:r>
              <a:rPr lang="uk-UA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лапою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ні </a:t>
            </a:r>
            <a:r>
              <a:rPr lang="uk-UA" sz="3600" b="1" i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риба ні </a:t>
            </a:r>
            <a:r>
              <a:rPr lang="uk-UA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м’ясо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крокодилячі сльози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ноги </a:t>
            </a:r>
            <a:r>
              <a:rPr lang="uk-UA" sz="3600" b="1" i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на </a:t>
            </a:r>
            <a:r>
              <a:rPr lang="uk-UA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плечі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нюні розпускати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кишки </a:t>
            </a:r>
            <a:r>
              <a:rPr lang="uk-UA" sz="3600" b="1" i="1" dirty="0" err="1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марша</a:t>
            </a:r>
            <a:r>
              <a:rPr lang="uk-UA" sz="3600" b="1" i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 грають.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2" y="332654"/>
            <a:ext cx="2030413" cy="6264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2653"/>
            <a:ext cx="2030413" cy="6264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84399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 algn="ctr"/>
            <a:r>
              <a:rPr lang="uk-UA" b="1" i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</a:rPr>
              <a:t>«АНТИСУРЖИК».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" y="1412776"/>
            <a:ext cx="8229600" cy="2664296"/>
          </a:xfrm>
        </p:spPr>
        <p:txBody>
          <a:bodyPr>
            <a:norm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200" b="1" i="1" dirty="0" err="1" smtClean="0">
                <a:latin typeface="Times New Roman"/>
                <a:ea typeface="Times New Roman"/>
                <a:cs typeface="Times New Roman"/>
              </a:rPr>
              <a:t>Крижовнік</a:t>
            </a:r>
            <a:r>
              <a:rPr lang="uk-UA" sz="3200" b="1" i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3200" b="1" i="1" dirty="0">
                <a:latin typeface="Times New Roman"/>
                <a:ea typeface="Times New Roman"/>
                <a:cs typeface="Times New Roman"/>
              </a:rPr>
              <a:t>має гострі шипи.  </a:t>
            </a:r>
            <a:endParaRPr lang="uk-UA" sz="3200" b="1" i="1" dirty="0" smtClean="0">
              <a:latin typeface="Times New Roman"/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200" b="1" i="1" dirty="0" smtClean="0">
                <a:latin typeface="Times New Roman"/>
                <a:ea typeface="Times New Roman"/>
                <a:cs typeface="Times New Roman"/>
              </a:rPr>
              <a:t>Я </a:t>
            </a:r>
            <a:r>
              <a:rPr lang="uk-UA" sz="3200" b="1" i="1" dirty="0">
                <a:latin typeface="Times New Roman"/>
                <a:ea typeface="Times New Roman"/>
                <a:cs typeface="Times New Roman"/>
              </a:rPr>
              <a:t>не получаю газет уже дві неділі</a:t>
            </a:r>
            <a:r>
              <a:rPr lang="uk-UA" sz="3200" b="1" i="1" dirty="0" smtClean="0">
                <a:latin typeface="Times New Roman"/>
                <a:ea typeface="Times New Roman"/>
                <a:cs typeface="Times New Roman"/>
              </a:rPr>
              <a:t>. 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3200" b="1" i="1" dirty="0" smtClean="0">
                <a:latin typeface="Times New Roman"/>
                <a:ea typeface="Times New Roman"/>
                <a:cs typeface="Times New Roman"/>
              </a:rPr>
              <a:t>Прочитайте</a:t>
            </a:r>
            <a:r>
              <a:rPr lang="uk-UA" sz="3200" b="1" i="1" dirty="0">
                <a:latin typeface="Times New Roman"/>
                <a:ea typeface="Times New Roman"/>
                <a:cs typeface="Times New Roman"/>
              </a:rPr>
              <a:t>, там все </a:t>
            </a:r>
            <a:r>
              <a:rPr lang="uk-UA" sz="3200" b="1" i="1" dirty="0" err="1">
                <a:latin typeface="Times New Roman"/>
                <a:ea typeface="Times New Roman"/>
                <a:cs typeface="Times New Roman"/>
              </a:rPr>
              <a:t>напечатано</a:t>
            </a:r>
            <a:r>
              <a:rPr lang="uk-UA" sz="3200" b="1" i="1" dirty="0">
                <a:latin typeface="Times New Roman"/>
                <a:ea typeface="Times New Roman"/>
                <a:cs typeface="Times New Roman"/>
              </a:rPr>
              <a:t>.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 </a:t>
            </a:r>
            <a:endParaRPr lang="uk-UA" b="1" i="1" dirty="0" smtClean="0">
              <a:latin typeface="Times New Roman"/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 descr="http://metodportal.at.ua/102415321_048_042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4149080"/>
            <a:ext cx="8712968" cy="2455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2079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212976"/>
            <a:ext cx="8568952" cy="3168352"/>
          </a:xfrm>
        </p:spPr>
        <p:txBody>
          <a:bodyPr>
            <a:normAutofit/>
          </a:bodyPr>
          <a:lstStyle/>
          <a:p>
            <a:pPr lvl="0" indent="450215" algn="just">
              <a:lnSpc>
                <a:spcPct val="150000"/>
              </a:lnSpc>
            </a:pPr>
            <a:r>
              <a:rPr lang="uk-UA" b="1" i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Бояришнік</a:t>
            </a:r>
            <a:r>
              <a:rPr lang="uk-UA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– це найбільш лікувальний кущ на даному </a:t>
            </a:r>
            <a:r>
              <a:rPr lang="uk-UA" b="1" i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участку</a:t>
            </a:r>
            <a:r>
              <a:rPr lang="uk-UA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.   </a:t>
            </a:r>
            <a:endParaRPr lang="uk-UA" b="1" i="1" dirty="0" smtClean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lvl="0" indent="450215" algn="just">
              <a:lnSpc>
                <a:spcPct val="150000"/>
              </a:lnSpc>
            </a:pPr>
            <a:r>
              <a:rPr lang="uk-UA" b="1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У </a:t>
            </a:r>
            <a:r>
              <a:rPr lang="uk-UA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цій столовій навіть стакани брудні. </a:t>
            </a:r>
            <a:endParaRPr lang="uk-UA" b="1" i="1" dirty="0" smtClean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lvl="0" indent="450215" algn="just">
              <a:lnSpc>
                <a:spcPct val="150000"/>
              </a:lnSpc>
            </a:pPr>
            <a:r>
              <a:rPr lang="uk-UA" b="1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А </a:t>
            </a:r>
            <a:r>
              <a:rPr lang="uk-UA" b="1" i="1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сливочне</a:t>
            </a:r>
            <a:r>
              <a:rPr lang="uk-UA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масло у вас є? </a:t>
            </a:r>
            <a:endParaRPr lang="uk-UA" b="1" i="1" dirty="0" smtClean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 descr="http://metodportal.at.ua/102415321_048_042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452" y="116632"/>
            <a:ext cx="864096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4568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183880" cy="1051560"/>
          </a:xfrm>
        </p:spPr>
        <p:txBody>
          <a:bodyPr/>
          <a:lstStyle/>
          <a:p>
            <a:pPr algn="ctr"/>
            <a:r>
              <a:rPr lang="uk-UA" b="1" i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</a:rPr>
              <a:t>«ГОСТРОСЛОВИ</a:t>
            </a:r>
            <a:r>
              <a:rPr lang="uk-UA" b="1" i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</a:rPr>
              <a:t>»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13967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200" b="1" dirty="0">
                <a:latin typeface="Times New Roman"/>
                <a:ea typeface="Times New Roman"/>
              </a:rPr>
              <a:t>Потрібно розтлумачити прислів’я та приказки.</a:t>
            </a:r>
            <a:endParaRPr lang="ru-RU" sz="3200" b="1" dirty="0"/>
          </a:p>
        </p:txBody>
      </p:sp>
      <p:pic>
        <p:nvPicPr>
          <p:cNvPr id="4" name="Рисунок 3" descr="http://intellect-school.kiev.ua/wp-content/uploads/2016/02/uzor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12976"/>
            <a:ext cx="748883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5201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lnSpcReduction="10000"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uk-UA" i="1" dirty="0">
                <a:latin typeface="Times New Roman"/>
                <a:ea typeface="Times New Roman"/>
                <a:cs typeface="Times New Roman"/>
              </a:rPr>
              <a:t>І за вухом не свербить                              </a:t>
            </a:r>
            <a:endParaRPr lang="ru-RU" sz="2400" dirty="0">
              <a:ea typeface="Times New Roman"/>
              <a:cs typeface="Times New Roman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uk-UA" i="1" dirty="0" smtClean="0">
                <a:latin typeface="Times New Roman"/>
                <a:ea typeface="Times New Roman"/>
                <a:cs typeface="Times New Roman"/>
              </a:rPr>
              <a:t>Кістки 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кинути                                                  </a:t>
            </a:r>
            <a:endParaRPr lang="ru-RU" sz="2400" dirty="0">
              <a:ea typeface="Times New Roman"/>
              <a:cs typeface="Times New Roman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uk-UA" i="1" dirty="0" smtClean="0">
                <a:latin typeface="Times New Roman"/>
                <a:ea typeface="Times New Roman"/>
                <a:cs typeface="Times New Roman"/>
              </a:rPr>
              <a:t>Де 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козам роги правлять                           </a:t>
            </a:r>
            <a:endParaRPr lang="ru-RU" sz="2400" dirty="0">
              <a:ea typeface="Times New Roman"/>
              <a:cs typeface="Times New Roman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uk-UA" i="1" dirty="0" smtClean="0">
                <a:latin typeface="Times New Roman"/>
                <a:ea typeface="Times New Roman"/>
                <a:cs typeface="Times New Roman"/>
              </a:rPr>
              <a:t>Як 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мокрим рядном вкрило                            </a:t>
            </a:r>
            <a:endParaRPr lang="ru-RU" sz="2400" dirty="0">
              <a:ea typeface="Times New Roman"/>
              <a:cs typeface="Times New Roman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uk-UA" i="1" dirty="0" smtClean="0">
                <a:latin typeface="Times New Roman"/>
                <a:ea typeface="Times New Roman"/>
                <a:cs typeface="Times New Roman"/>
              </a:rPr>
              <a:t>Джмелів 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слухати                                  </a:t>
            </a:r>
            <a:endParaRPr lang="ru-RU" sz="2400" dirty="0">
              <a:ea typeface="Times New Roman"/>
              <a:cs typeface="Times New Roman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uk-UA" i="1" dirty="0" smtClean="0">
                <a:latin typeface="Times New Roman"/>
                <a:ea typeface="Times New Roman"/>
                <a:cs typeface="Times New Roman"/>
              </a:rPr>
              <a:t>Чорним 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по білому      </a:t>
            </a:r>
            <a:endParaRPr lang="ru-RU" sz="2400" dirty="0">
              <a:ea typeface="Times New Roman"/>
              <a:cs typeface="Times New Roman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uk-UA" i="1" dirty="0" smtClean="0">
                <a:latin typeface="Times New Roman"/>
                <a:ea typeface="Times New Roman"/>
                <a:cs typeface="Times New Roman"/>
              </a:rPr>
              <a:t>Брати 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за петельки   </a:t>
            </a:r>
            <a:endParaRPr lang="ru-RU" sz="2400" dirty="0">
              <a:ea typeface="Times New Roman"/>
              <a:cs typeface="Times New Roman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uk-UA" i="1" dirty="0" smtClean="0">
                <a:latin typeface="Times New Roman"/>
                <a:ea typeface="Times New Roman"/>
                <a:cs typeface="Times New Roman"/>
              </a:rPr>
              <a:t>Куди 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ворон кісток не носив                      </a:t>
            </a:r>
            <a:endParaRPr lang="ru-RU" sz="2400" dirty="0">
              <a:ea typeface="Times New Roman"/>
              <a:cs typeface="Times New Roman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uk-UA" i="1" dirty="0" smtClean="0">
                <a:latin typeface="Times New Roman"/>
                <a:ea typeface="Times New Roman"/>
                <a:cs typeface="Times New Roman"/>
              </a:rPr>
              <a:t>Бити 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на сполох            </a:t>
            </a:r>
            <a:endParaRPr lang="ru-RU" sz="24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 descr="http://intellect-school.kiev.ua/wp-content/uploads/2016/02/uzor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866519" y="2270385"/>
            <a:ext cx="5472608" cy="20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355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rmAutofit fontScale="90000"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uk-UA" b="1" i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«ДОБЕРИ </a:t>
            </a:r>
            <a:r>
              <a:rPr lang="uk-UA" b="1" i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СИНОНІМ</a:t>
            </a:r>
            <a:r>
              <a:rPr lang="uk-UA" b="1" i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»</a:t>
            </a:r>
            <a:r>
              <a:rPr lang="uk-UA" b="1" i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uk-UA" b="1" i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600" dirty="0">
                <a:ea typeface="Times New Roman"/>
                <a:cs typeface="Times New Roman"/>
              </a:rPr>
              <a:t/>
            </a:r>
            <a:br>
              <a:rPr lang="ru-RU" sz="3600" dirty="0">
                <a:ea typeface="Times New Roman"/>
                <a:cs typeface="Times New Roman"/>
              </a:rPr>
            </a:br>
            <a:r>
              <a:rPr lang="uk-UA" sz="27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Згідно </a:t>
            </a:r>
            <a:r>
              <a:rPr lang="uk-UA" sz="27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 «Коротким словником синонімів української мови», у якому розроблено 4 279 синонімічних рядів, найбільшу кількість синонімів має слово </a:t>
            </a:r>
            <a:r>
              <a:rPr lang="uk-UA" sz="2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«бити» - 45. </a:t>
            </a:r>
            <a:r>
              <a:rPr lang="uk-UA" sz="27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Я ж пропоную дієслово </a:t>
            </a:r>
            <a:r>
              <a:rPr lang="uk-UA" sz="2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</a:t>
            </a:r>
            <a:r>
              <a:rPr lang="uk-UA" sz="2700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говорити» </a:t>
            </a:r>
            <a:r>
              <a:rPr lang="uk-UA" sz="27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Отож завдання наступне: хто назве найбільше синонімів до </a:t>
            </a:r>
            <a:r>
              <a:rPr lang="uk-UA" sz="27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цього слова</a:t>
            </a:r>
            <a:r>
              <a:rPr lang="uk-UA" sz="27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r>
              <a:rPr lang="ru-RU" sz="27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7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sz="2700" b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intellect-school.kiev.ua/wp-content/uploads/2016/02/uzor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67541" y="188639"/>
            <a:ext cx="8064895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7588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692696"/>
            <a:ext cx="4330824" cy="5616624"/>
          </a:xfrm>
        </p:spPr>
        <p:txBody>
          <a:bodyPr>
            <a:normAutofit fontScale="90000"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sz="2700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Цвенькати</a:t>
            </a:r>
            <a:r>
              <a:rPr lang="ru-RU" sz="2700" dirty="0">
                <a:solidFill>
                  <a:schemeClr val="tx1"/>
                </a:solidFill>
                <a:ea typeface="Times New Roman"/>
                <a:cs typeface="Times New Roman"/>
              </a:rPr>
              <a:t/>
            </a:r>
            <a:br>
              <a:rPr lang="ru-RU" sz="2700" dirty="0">
                <a:solidFill>
                  <a:schemeClr val="tx1"/>
                </a:solidFill>
                <a:ea typeface="Times New Roman"/>
                <a:cs typeface="Times New Roman"/>
              </a:rPr>
            </a:br>
            <a:r>
              <a:rPr lang="uk-UA" sz="2700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Бубоніть</a:t>
            </a:r>
            <a:r>
              <a:rPr lang="ru-RU" sz="2700" dirty="0">
                <a:solidFill>
                  <a:schemeClr val="tx1"/>
                </a:solidFill>
                <a:ea typeface="Times New Roman"/>
                <a:cs typeface="Times New Roman"/>
              </a:rPr>
              <a:t/>
            </a:r>
            <a:br>
              <a:rPr lang="ru-RU" sz="2700" dirty="0">
                <a:solidFill>
                  <a:schemeClr val="tx1"/>
                </a:solidFill>
                <a:ea typeface="Times New Roman"/>
                <a:cs typeface="Times New Roman"/>
              </a:rPr>
            </a:br>
            <a:r>
              <a:rPr lang="uk-UA" sz="2700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Лепетати</a:t>
            </a:r>
            <a:r>
              <a:rPr lang="ru-RU" sz="2700" dirty="0">
                <a:solidFill>
                  <a:schemeClr val="tx1"/>
                </a:solidFill>
                <a:ea typeface="Times New Roman"/>
                <a:cs typeface="Times New Roman"/>
              </a:rPr>
              <a:t/>
            </a:r>
            <a:br>
              <a:rPr lang="ru-RU" sz="2700" dirty="0">
                <a:solidFill>
                  <a:schemeClr val="tx1"/>
                </a:solidFill>
                <a:ea typeface="Times New Roman"/>
                <a:cs typeface="Times New Roman"/>
              </a:rPr>
            </a:br>
            <a:r>
              <a:rPr lang="uk-UA" sz="2700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Жебоніти</a:t>
            </a:r>
            <a:r>
              <a:rPr lang="ru-RU" sz="2700" dirty="0">
                <a:solidFill>
                  <a:schemeClr val="tx1"/>
                </a:solidFill>
                <a:ea typeface="Times New Roman"/>
                <a:cs typeface="Times New Roman"/>
              </a:rPr>
              <a:t/>
            </a:r>
            <a:br>
              <a:rPr lang="ru-RU" sz="2700" dirty="0">
                <a:solidFill>
                  <a:schemeClr val="tx1"/>
                </a:solidFill>
                <a:ea typeface="Times New Roman"/>
                <a:cs typeface="Times New Roman"/>
              </a:rPr>
            </a:br>
            <a:r>
              <a:rPr lang="uk-UA" sz="2700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Вести</a:t>
            </a:r>
            <a:r>
              <a:rPr lang="ru-RU" sz="2700" dirty="0">
                <a:solidFill>
                  <a:schemeClr val="tx1"/>
                </a:solidFill>
                <a:ea typeface="Times New Roman"/>
                <a:cs typeface="Times New Roman"/>
              </a:rPr>
              <a:t/>
            </a:r>
            <a:br>
              <a:rPr lang="ru-RU" sz="2700" dirty="0">
                <a:solidFill>
                  <a:schemeClr val="tx1"/>
                </a:solidFill>
                <a:ea typeface="Times New Roman"/>
                <a:cs typeface="Times New Roman"/>
              </a:rPr>
            </a:br>
            <a:r>
              <a:rPr lang="uk-UA" sz="2700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Плести</a:t>
            </a:r>
            <a:r>
              <a:rPr lang="ru-RU" sz="2700" dirty="0">
                <a:solidFill>
                  <a:schemeClr val="tx1"/>
                </a:solidFill>
                <a:ea typeface="Times New Roman"/>
                <a:cs typeface="Times New Roman"/>
              </a:rPr>
              <a:t/>
            </a:r>
            <a:br>
              <a:rPr lang="ru-RU" sz="2700" dirty="0">
                <a:solidFill>
                  <a:schemeClr val="tx1"/>
                </a:solidFill>
                <a:ea typeface="Times New Roman"/>
                <a:cs typeface="Times New Roman"/>
              </a:rPr>
            </a:br>
            <a:r>
              <a:rPr lang="uk-UA" sz="2700" i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Герготати</a:t>
            </a:r>
            <a:r>
              <a:rPr lang="ru-RU" sz="2700" dirty="0">
                <a:solidFill>
                  <a:schemeClr val="tx1"/>
                </a:solidFill>
                <a:ea typeface="Times New Roman"/>
                <a:cs typeface="Times New Roman"/>
              </a:rPr>
              <a:t/>
            </a:r>
            <a:br>
              <a:rPr lang="ru-RU" sz="2700" dirty="0">
                <a:solidFill>
                  <a:schemeClr val="tx1"/>
                </a:solidFill>
                <a:ea typeface="Times New Roman"/>
                <a:cs typeface="Times New Roman"/>
              </a:rPr>
            </a:br>
            <a:r>
              <a:rPr lang="uk-UA" sz="2700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Бормотати</a:t>
            </a:r>
            <a:r>
              <a:rPr lang="ru-RU" sz="3600" dirty="0">
                <a:solidFill>
                  <a:schemeClr val="tx1"/>
                </a:solidFill>
                <a:ea typeface="Times New Roman"/>
                <a:cs typeface="Times New Roman"/>
              </a:rPr>
              <a:t/>
            </a:r>
            <a:br>
              <a:rPr lang="ru-RU" sz="3600" dirty="0">
                <a:solidFill>
                  <a:schemeClr val="tx1"/>
                </a:solidFill>
                <a:ea typeface="Times New Roman"/>
                <a:cs typeface="Times New Roman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3682752" cy="5721499"/>
          </a:xfrm>
        </p:spPr>
        <p:txBody>
          <a:bodyPr>
            <a:normAutofit fontScale="92500" lnSpcReduction="10000"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i="1" dirty="0">
                <a:latin typeface="Times New Roman"/>
                <a:ea typeface="Times New Roman"/>
                <a:cs typeface="Times New Roman"/>
              </a:rPr>
              <a:t>Казати</a:t>
            </a:r>
            <a:endParaRPr lang="ru-RU" sz="2400" b="1" dirty="0"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i="1" dirty="0" smtClean="0">
                <a:latin typeface="Times New Roman"/>
                <a:ea typeface="Times New Roman"/>
                <a:cs typeface="Times New Roman"/>
              </a:rPr>
              <a:t>Балакати</a:t>
            </a:r>
            <a:endParaRPr lang="ru-RU" sz="2400" b="1" dirty="0" smtClean="0"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i="1" dirty="0" smtClean="0">
                <a:latin typeface="Times New Roman"/>
                <a:ea typeface="Times New Roman"/>
                <a:cs typeface="Times New Roman"/>
              </a:rPr>
              <a:t>Мовити</a:t>
            </a:r>
            <a:endParaRPr lang="ru-RU" sz="2400" b="1" dirty="0"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i="1" dirty="0">
                <a:latin typeface="Times New Roman"/>
                <a:ea typeface="Times New Roman"/>
                <a:cs typeface="Times New Roman"/>
              </a:rPr>
              <a:t>Гомоніти</a:t>
            </a:r>
            <a:endParaRPr lang="ru-RU" sz="2400" b="1" dirty="0"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i="1" dirty="0">
                <a:latin typeface="Times New Roman"/>
                <a:ea typeface="Times New Roman"/>
                <a:cs typeface="Times New Roman"/>
              </a:rPr>
              <a:t>Гуторити</a:t>
            </a:r>
            <a:endParaRPr lang="ru-RU" sz="2400" b="1" dirty="0"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i="1" dirty="0">
                <a:latin typeface="Times New Roman"/>
                <a:ea typeface="Times New Roman"/>
                <a:cs typeface="Times New Roman"/>
              </a:rPr>
              <a:t>Повідати</a:t>
            </a:r>
            <a:endParaRPr lang="ru-RU" sz="2400" b="1" dirty="0"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i="1" dirty="0">
                <a:latin typeface="Times New Roman"/>
                <a:ea typeface="Times New Roman"/>
                <a:cs typeface="Times New Roman"/>
              </a:rPr>
              <a:t>Торочить</a:t>
            </a:r>
            <a:endParaRPr lang="ru-RU" sz="2400" b="1" dirty="0"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i="1" dirty="0" smtClean="0">
                <a:latin typeface="Times New Roman"/>
                <a:ea typeface="Times New Roman"/>
                <a:cs typeface="Times New Roman"/>
              </a:rPr>
              <a:t>Точити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i="1" dirty="0" smtClean="0">
                <a:latin typeface="Times New Roman"/>
                <a:ea typeface="Times New Roman"/>
                <a:cs typeface="Times New Roman"/>
              </a:rPr>
              <a:t>Базікати</a:t>
            </a:r>
            <a:endParaRPr lang="ru-RU" sz="2400" b="1" dirty="0" smtClean="0"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431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415" y="188640"/>
            <a:ext cx="8229600" cy="3802434"/>
          </a:xfrm>
        </p:spPr>
        <p:txBody>
          <a:bodyPr>
            <a:norm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uk-UA" sz="4000" b="1" i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«У РІДНОМУ КРАЇ І СЕРЦЕ СПІВАЄ»</a:t>
            </a:r>
            <a:r>
              <a:rPr lang="ru-RU" sz="4000" dirty="0">
                <a:ea typeface="Times New Roman"/>
                <a:cs typeface="Times New Roman"/>
              </a:rPr>
              <a:t/>
            </a:r>
            <a:br>
              <a:rPr lang="ru-RU" sz="4000" dirty="0">
                <a:ea typeface="Times New Roman"/>
                <a:cs typeface="Times New Roman"/>
              </a:rPr>
            </a:br>
            <a:r>
              <a:rPr lang="uk-UA" sz="4000" i="1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uk-UA" sz="4000" b="1" i="1" dirty="0">
                <a:latin typeface="Times New Roman"/>
                <a:ea typeface="Times New Roman"/>
                <a:cs typeface="Times New Roman"/>
              </a:rPr>
              <a:t>Впізнати </a:t>
            </a:r>
            <a:r>
              <a:rPr lang="uk-UA" sz="4000" b="1" i="1" dirty="0" smtClean="0">
                <a:latin typeface="Times New Roman"/>
                <a:ea typeface="Times New Roman"/>
                <a:cs typeface="Times New Roman"/>
              </a:rPr>
              <a:t>пісню, прослухавши мелодію.</a:t>
            </a:r>
            <a:endParaRPr lang="ru-RU" dirty="0"/>
          </a:p>
        </p:txBody>
      </p:sp>
      <p:pic>
        <p:nvPicPr>
          <p:cNvPr id="3" name="Рисунок 2" descr="http://www.poetryclub.com.ua/upload/poem_all/0060183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21088"/>
            <a:ext cx="8280920" cy="2200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357914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48680"/>
            <a:ext cx="6275040" cy="940966"/>
          </a:xfrm>
        </p:spPr>
        <p:txBody>
          <a:bodyPr>
            <a:noAutofit/>
          </a:bodyPr>
          <a:lstStyle/>
          <a:p>
            <a:pPr algn="ctr"/>
            <a:r>
              <a:rPr lang="ru-RU" sz="6000" dirty="0" err="1">
                <a:latin typeface="Times New Roman"/>
                <a:ea typeface="Times New Roman"/>
              </a:rPr>
              <a:t>Історія</a:t>
            </a:r>
            <a:r>
              <a:rPr lang="ru-RU" sz="6000" dirty="0">
                <a:latin typeface="Times New Roman"/>
                <a:ea typeface="Times New Roman"/>
              </a:rPr>
              <a:t> свята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00808"/>
            <a:ext cx="8507288" cy="446449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/>
                <a:ea typeface="Times New Roman"/>
              </a:rPr>
              <a:t>21 лютого 1952 року в </a:t>
            </a:r>
            <a:r>
              <a:rPr lang="ru-RU" dirty="0" err="1">
                <a:latin typeface="Times New Roman"/>
                <a:ea typeface="Times New Roman"/>
              </a:rPr>
              <a:t>Бангладеші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влада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жорстоко</a:t>
            </a:r>
            <a:r>
              <a:rPr lang="ru-RU" dirty="0">
                <a:latin typeface="Times New Roman"/>
                <a:ea typeface="Times New Roman"/>
              </a:rPr>
              <a:t> придушила </a:t>
            </a:r>
            <a:r>
              <a:rPr lang="ru-RU" dirty="0" err="1">
                <a:latin typeface="Times New Roman"/>
                <a:ea typeface="Times New Roman"/>
              </a:rPr>
              <a:t>демонстрацію</a:t>
            </a:r>
            <a:r>
              <a:rPr lang="ru-RU" dirty="0">
                <a:latin typeface="Times New Roman"/>
                <a:ea typeface="Times New Roman"/>
              </a:rPr>
              <a:t> протесту </a:t>
            </a:r>
            <a:r>
              <a:rPr lang="ru-RU" dirty="0" err="1">
                <a:latin typeface="Times New Roman"/>
                <a:ea typeface="Times New Roman"/>
              </a:rPr>
              <a:t>проти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урядової</a:t>
            </a:r>
            <a:r>
              <a:rPr lang="ru-RU" dirty="0">
                <a:latin typeface="Times New Roman"/>
                <a:ea typeface="Times New Roman"/>
              </a:rPr>
              <a:t> заборони на </a:t>
            </a:r>
            <a:r>
              <a:rPr lang="ru-RU" dirty="0" err="1">
                <a:latin typeface="Times New Roman"/>
                <a:ea typeface="Times New Roman"/>
              </a:rPr>
              <a:t>використання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бенгальської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мови</a:t>
            </a:r>
            <a:r>
              <a:rPr lang="ru-RU" dirty="0">
                <a:latin typeface="Times New Roman"/>
                <a:ea typeface="Times New Roman"/>
              </a:rPr>
              <a:t>. </a:t>
            </a:r>
            <a:endParaRPr lang="ru-RU" dirty="0" smtClean="0">
              <a:latin typeface="Times New Roman"/>
              <a:ea typeface="Times New Roman"/>
            </a:endParaRPr>
          </a:p>
          <a:p>
            <a:r>
              <a:rPr lang="ru-RU" dirty="0" err="1" smtClean="0">
                <a:latin typeface="Times New Roman"/>
                <a:ea typeface="Times New Roman"/>
              </a:rPr>
              <a:t>Відтоді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в </a:t>
            </a:r>
            <a:r>
              <a:rPr lang="ru-RU" dirty="0" err="1">
                <a:latin typeface="Times New Roman"/>
                <a:ea typeface="Times New Roman"/>
              </a:rPr>
              <a:t>Бангладеші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цей</a:t>
            </a:r>
            <a:r>
              <a:rPr lang="ru-RU" dirty="0">
                <a:latin typeface="Times New Roman"/>
                <a:ea typeface="Times New Roman"/>
              </a:rPr>
              <a:t> день став днем </a:t>
            </a:r>
            <a:r>
              <a:rPr lang="ru-RU" dirty="0" err="1">
                <a:latin typeface="Times New Roman"/>
                <a:ea typeface="Times New Roman"/>
              </a:rPr>
              <a:t>полеглих</a:t>
            </a:r>
            <a:r>
              <a:rPr lang="ru-RU" dirty="0">
                <a:latin typeface="Times New Roman"/>
                <a:ea typeface="Times New Roman"/>
              </a:rPr>
              <a:t> за </a:t>
            </a:r>
            <a:r>
              <a:rPr lang="ru-RU" dirty="0" err="1">
                <a:latin typeface="Times New Roman"/>
                <a:ea typeface="Times New Roman"/>
              </a:rPr>
              <a:t>рідну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мову</a:t>
            </a:r>
            <a:r>
              <a:rPr lang="ru-RU" dirty="0">
                <a:latin typeface="Times New Roman"/>
                <a:ea typeface="Times New Roman"/>
              </a:rPr>
              <a:t>. </a:t>
            </a:r>
            <a:endParaRPr lang="ru-RU" dirty="0" smtClean="0">
              <a:latin typeface="Times New Roman"/>
              <a:ea typeface="Times New Roman"/>
            </a:endParaRPr>
          </a:p>
          <a:p>
            <a:r>
              <a:rPr lang="ru-RU" dirty="0">
                <a:latin typeface="Times New Roman"/>
                <a:ea typeface="Times New Roman"/>
              </a:rPr>
              <a:t>Аж у 1999 </a:t>
            </a:r>
            <a:r>
              <a:rPr lang="ru-RU" dirty="0" err="1">
                <a:latin typeface="Times New Roman"/>
                <a:ea typeface="Times New Roman"/>
              </a:rPr>
              <a:t>році</a:t>
            </a:r>
            <a:r>
              <a:rPr lang="ru-RU" dirty="0">
                <a:latin typeface="Times New Roman"/>
                <a:ea typeface="Times New Roman"/>
              </a:rPr>
              <a:t> на </a:t>
            </a:r>
            <a:r>
              <a:rPr lang="ru-RU" dirty="0" err="1">
                <a:latin typeface="Times New Roman"/>
                <a:ea typeface="Times New Roman"/>
              </a:rPr>
              <a:t>Тридцятій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сесії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Генеральної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конференції</a:t>
            </a:r>
            <a:r>
              <a:rPr lang="ru-RU" dirty="0">
                <a:latin typeface="Times New Roman"/>
                <a:ea typeface="Times New Roman"/>
              </a:rPr>
              <a:t> ЮНЕСКО </a:t>
            </a:r>
            <a:r>
              <a:rPr lang="ru-RU" dirty="0" err="1">
                <a:latin typeface="Times New Roman"/>
                <a:ea typeface="Times New Roman"/>
              </a:rPr>
              <a:t>було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прийнято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Міжнародний</a:t>
            </a:r>
            <a:r>
              <a:rPr lang="ru-RU" dirty="0">
                <a:latin typeface="Times New Roman"/>
                <a:ea typeface="Times New Roman"/>
              </a:rPr>
              <a:t> день </a:t>
            </a:r>
            <a:r>
              <a:rPr lang="ru-RU" dirty="0" err="1">
                <a:latin typeface="Times New Roman"/>
                <a:ea typeface="Times New Roman"/>
              </a:rPr>
              <a:t>рідної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</a:rPr>
              <a:t>мови</a:t>
            </a:r>
            <a:r>
              <a:rPr lang="ru-RU" dirty="0">
                <a:latin typeface="Times New Roman"/>
                <a:ea typeface="Times New Roman"/>
              </a:rPr>
              <a:t>, а </a:t>
            </a:r>
            <a:r>
              <a:rPr lang="ru-RU" dirty="0" err="1">
                <a:latin typeface="Times New Roman"/>
                <a:ea typeface="Times New Roman"/>
              </a:rPr>
              <a:t>починаючи</a:t>
            </a:r>
            <a:r>
              <a:rPr lang="ru-RU" dirty="0">
                <a:latin typeface="Times New Roman"/>
                <a:ea typeface="Times New Roman"/>
              </a:rPr>
              <a:t> з 21 лютого 2000 року </a:t>
            </a:r>
            <a:r>
              <a:rPr lang="ru-RU" dirty="0" err="1">
                <a:latin typeface="Times New Roman"/>
                <a:ea typeface="Times New Roman"/>
              </a:rPr>
              <a:t>цей</a:t>
            </a:r>
            <a:r>
              <a:rPr lang="ru-RU" dirty="0">
                <a:latin typeface="Times New Roman"/>
                <a:ea typeface="Times New Roman"/>
              </a:rPr>
              <a:t> день </a:t>
            </a:r>
            <a:r>
              <a:rPr lang="ru-RU" dirty="0" err="1">
                <a:latin typeface="Times New Roman"/>
                <a:ea typeface="Times New Roman"/>
              </a:rPr>
              <a:t>відзначають</a:t>
            </a:r>
            <a:r>
              <a:rPr lang="ru-RU" dirty="0">
                <a:latin typeface="Times New Roman"/>
                <a:ea typeface="Times New Roman"/>
              </a:rPr>
              <a:t> і в </a:t>
            </a:r>
            <a:r>
              <a:rPr lang="ru-RU" dirty="0" err="1">
                <a:latin typeface="Times New Roman"/>
                <a:ea typeface="Times New Roman"/>
              </a:rPr>
              <a:t>Україні</a:t>
            </a:r>
            <a:r>
              <a:rPr lang="ru-RU" dirty="0">
                <a:latin typeface="Times New Roman"/>
                <a:ea typeface="Times New Roman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265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i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</a:rPr>
              <a:t>«ЗАМІНИ БУКВУ, ЩОБ ВИЙШЛО НОВЕ СЛОВО»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8183880" cy="4187952"/>
          </a:xfrm>
        </p:spPr>
        <p:txBody>
          <a:bodyPr>
            <a:normAutofit fontScale="92500" lnSpcReduction="10000"/>
          </a:bodyPr>
          <a:lstStyle/>
          <a:p>
            <a:pPr lvl="0" algn="just">
              <a:lnSpc>
                <a:spcPct val="150000"/>
              </a:lnSpc>
              <a:tabLst>
                <a:tab pos="457200" algn="l"/>
              </a:tabLst>
            </a:pPr>
            <a:r>
              <a:rPr lang="uk-UA" i="1" dirty="0">
                <a:latin typeface="Times New Roman"/>
                <a:ea typeface="Times New Roman"/>
                <a:cs typeface="Times New Roman"/>
              </a:rPr>
              <a:t>Синя соковита на дереві росте, </a:t>
            </a:r>
            <a:r>
              <a:rPr lang="uk-UA" i="1" dirty="0" err="1">
                <a:latin typeface="Times New Roman"/>
                <a:ea typeface="Times New Roman"/>
                <a:cs typeface="Times New Roman"/>
              </a:rPr>
              <a:t>а </a:t>
            </a:r>
            <a:r>
              <a:rPr lang="uk-UA" b="1" i="1" dirty="0" err="1">
                <a:latin typeface="Times New Roman"/>
                <a:ea typeface="Times New Roman"/>
                <a:cs typeface="Times New Roman"/>
              </a:rPr>
              <a:t>с</a:t>
            </a:r>
            <a:r>
              <a:rPr lang="uk-UA" i="1" dirty="0" err="1">
                <a:latin typeface="Times New Roman"/>
                <a:ea typeface="Times New Roman"/>
                <a:cs typeface="Times New Roman"/>
              </a:rPr>
              <a:t> 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на 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з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 змінити — ве­ликий дощ впаде. </a:t>
            </a:r>
            <a:endParaRPr lang="uk-UA" i="1" dirty="0" smtClean="0">
              <a:latin typeface="Times New Roman"/>
              <a:ea typeface="Times New Roman"/>
              <a:cs typeface="Times New Roman"/>
            </a:endParaRPr>
          </a:p>
          <a:p>
            <a:pPr lvl="0" algn="just">
              <a:lnSpc>
                <a:spcPct val="150000"/>
              </a:lnSpc>
              <a:tabLst>
                <a:tab pos="457200" algn="l"/>
              </a:tabLst>
            </a:pPr>
            <a:r>
              <a:rPr lang="uk-UA" i="1" dirty="0" err="1" smtClean="0">
                <a:latin typeface="Times New Roman"/>
                <a:ea typeface="Times New Roman"/>
                <a:cs typeface="Times New Roman"/>
              </a:rPr>
              <a:t>З</a:t>
            </a:r>
            <a:r>
              <a:rPr lang="uk-UA" i="1" dirty="0" err="1">
                <a:latin typeface="Times New Roman"/>
                <a:ea typeface="Times New Roman"/>
                <a:cs typeface="Times New Roman"/>
              </a:rPr>
              <a:t> </a:t>
            </a:r>
            <a:r>
              <a:rPr lang="uk-UA" b="1" i="1" dirty="0" err="1">
                <a:latin typeface="Times New Roman"/>
                <a:ea typeface="Times New Roman"/>
                <a:cs typeface="Times New Roman"/>
              </a:rPr>
              <a:t>о</a:t>
            </a:r>
            <a:r>
              <a:rPr lang="uk-UA" i="1" dirty="0" err="1">
                <a:latin typeface="Times New Roman"/>
                <a:ea typeface="Times New Roman"/>
                <a:cs typeface="Times New Roman"/>
              </a:rPr>
              <a:t> мет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ал, яким паяють, його люди добре знають, і 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о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 на 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с 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зміни, з ним ти речення склади. </a:t>
            </a:r>
            <a:endParaRPr lang="uk-UA" i="1" dirty="0" smtClean="0">
              <a:latin typeface="Times New Roman"/>
              <a:ea typeface="Times New Roman"/>
              <a:cs typeface="Times New Roman"/>
            </a:endParaRPr>
          </a:p>
          <a:p>
            <a:pPr lvl="0" algn="just">
              <a:lnSpc>
                <a:spcPct val="150000"/>
              </a:lnSpc>
              <a:tabLst>
                <a:tab pos="457200" algn="l"/>
              </a:tabLst>
            </a:pPr>
            <a:r>
              <a:rPr lang="uk-UA" i="1" dirty="0" err="1" smtClean="0">
                <a:latin typeface="Times New Roman"/>
                <a:ea typeface="Times New Roman"/>
                <a:cs typeface="Times New Roman"/>
              </a:rPr>
              <a:t>З</a:t>
            </a:r>
            <a:r>
              <a:rPr lang="uk-UA" i="1" dirty="0" err="1">
                <a:latin typeface="Times New Roman"/>
                <a:ea typeface="Times New Roman"/>
                <a:cs typeface="Times New Roman"/>
              </a:rPr>
              <a:t> </a:t>
            </a:r>
            <a:r>
              <a:rPr lang="uk-UA" b="1" i="1" dirty="0" err="1">
                <a:latin typeface="Times New Roman"/>
                <a:ea typeface="Times New Roman"/>
                <a:cs typeface="Times New Roman"/>
              </a:rPr>
              <a:t>к</a:t>
            </a:r>
            <a:r>
              <a:rPr lang="uk-UA" i="1" dirty="0" err="1">
                <a:latin typeface="Times New Roman"/>
                <a:ea typeface="Times New Roman"/>
                <a:cs typeface="Times New Roman"/>
              </a:rPr>
              <a:t> зем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лю тверду добре б'є, а з 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н 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у людей і тварин </a:t>
            </a:r>
            <a:r>
              <a:rPr lang="uk-UA" i="1" dirty="0" smtClean="0">
                <a:latin typeface="Times New Roman"/>
                <a:ea typeface="Times New Roman"/>
                <a:cs typeface="Times New Roman"/>
              </a:rPr>
              <a:t>є.</a:t>
            </a:r>
          </a:p>
          <a:p>
            <a:pPr lvl="0" algn="just">
              <a:lnSpc>
                <a:spcPct val="150000"/>
              </a:lnSpc>
              <a:tabLst>
                <a:tab pos="457200" algn="l"/>
              </a:tabLst>
            </a:pPr>
            <a:r>
              <a:rPr lang="uk-UA" i="1" dirty="0" err="1" smtClean="0">
                <a:latin typeface="Times New Roman"/>
                <a:ea typeface="Times New Roman"/>
                <a:cs typeface="Times New Roman"/>
              </a:rPr>
              <a:t>З</a:t>
            </a:r>
            <a:r>
              <a:rPr lang="uk-UA" i="1" dirty="0" err="1">
                <a:latin typeface="Times New Roman"/>
                <a:ea typeface="Times New Roman"/>
                <a:cs typeface="Times New Roman"/>
              </a:rPr>
              <a:t> </a:t>
            </a:r>
            <a:r>
              <a:rPr lang="uk-UA" b="1" i="1" dirty="0" err="1">
                <a:latin typeface="Times New Roman"/>
                <a:ea typeface="Times New Roman"/>
                <a:cs typeface="Times New Roman"/>
              </a:rPr>
              <a:t>н</a:t>
            </a:r>
            <a:r>
              <a:rPr lang="uk-UA" i="1" dirty="0" err="1">
                <a:latin typeface="Times New Roman"/>
                <a:ea typeface="Times New Roman"/>
                <a:cs typeface="Times New Roman"/>
              </a:rPr>
              <a:t> части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на я доби, з 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п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 я грію щозими, з 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р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 предме­том стану я, от вам загадка моя.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3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>
              <a:lnSpc>
                <a:spcPct val="150000"/>
              </a:lnSpc>
              <a:tabLst>
                <a:tab pos="457200" algn="l"/>
              </a:tabLst>
            </a:pPr>
            <a:r>
              <a:rPr lang="uk-UA" i="1" dirty="0" err="1">
                <a:latin typeface="Times New Roman"/>
                <a:ea typeface="Times New Roman"/>
                <a:cs typeface="Times New Roman"/>
              </a:rPr>
              <a:t>З </a:t>
            </a:r>
            <a:r>
              <a:rPr lang="uk-UA" b="1" i="1" dirty="0" err="1">
                <a:latin typeface="Times New Roman"/>
                <a:ea typeface="Times New Roman"/>
                <a:cs typeface="Times New Roman"/>
              </a:rPr>
              <a:t>п </a:t>
            </a:r>
            <a:r>
              <a:rPr lang="uk-UA" i="1" dirty="0" err="1">
                <a:latin typeface="Times New Roman"/>
                <a:ea typeface="Times New Roman"/>
                <a:cs typeface="Times New Roman"/>
              </a:rPr>
              <a:t>упер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та тварина, а з 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р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 на троні людина. </a:t>
            </a:r>
            <a:endParaRPr lang="ru-RU" sz="2400" dirty="0">
              <a:ea typeface="Times New Roman"/>
              <a:cs typeface="Times New Roman"/>
            </a:endParaRPr>
          </a:p>
          <a:p>
            <a:pPr lvl="0" algn="just">
              <a:lnSpc>
                <a:spcPct val="150000"/>
              </a:lnSpc>
              <a:tabLst>
                <a:tab pos="457200" algn="l"/>
              </a:tabLst>
            </a:pPr>
            <a:r>
              <a:rPr lang="uk-UA" i="1" dirty="0">
                <a:latin typeface="Times New Roman"/>
                <a:ea typeface="Times New Roman"/>
                <a:cs typeface="Times New Roman"/>
              </a:rPr>
              <a:t>Мчу дорогами я з 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ш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uk-UA" i="1" dirty="0" err="1">
                <a:latin typeface="Times New Roman"/>
                <a:ea typeface="Times New Roman"/>
                <a:cs typeface="Times New Roman"/>
              </a:rPr>
              <a:t>з </a:t>
            </a:r>
            <a:r>
              <a:rPr lang="uk-UA" b="1" i="1" dirty="0" err="1">
                <a:latin typeface="Times New Roman"/>
                <a:ea typeface="Times New Roman"/>
                <a:cs typeface="Times New Roman"/>
              </a:rPr>
              <a:t>л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 я ягода смачна. </a:t>
            </a:r>
            <a:r>
              <a:rPr lang="uk-UA" i="1" dirty="0" err="1" smtClean="0">
                <a:latin typeface="Times New Roman"/>
                <a:ea typeface="Times New Roman"/>
                <a:cs typeface="Times New Roman"/>
              </a:rPr>
              <a:t>З</a:t>
            </a:r>
            <a:r>
              <a:rPr lang="uk-UA" i="1" dirty="0" err="1">
                <a:latin typeface="Times New Roman"/>
                <a:ea typeface="Times New Roman"/>
                <a:cs typeface="Times New Roman"/>
              </a:rPr>
              <a:t> </a:t>
            </a:r>
            <a:r>
              <a:rPr lang="uk-UA" b="1" i="1" dirty="0" err="1">
                <a:latin typeface="Times New Roman"/>
                <a:ea typeface="Times New Roman"/>
                <a:cs typeface="Times New Roman"/>
              </a:rPr>
              <a:t>т</a:t>
            </a:r>
            <a:r>
              <a:rPr lang="uk-UA" i="1" dirty="0" err="1">
                <a:latin typeface="Times New Roman"/>
                <a:ea typeface="Times New Roman"/>
                <a:cs typeface="Times New Roman"/>
              </a:rPr>
              <a:t> пли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ве, а з 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д</a:t>
            </a:r>
            <a:r>
              <a:rPr lang="uk-UA" i="1" dirty="0">
                <a:latin typeface="Times New Roman"/>
                <a:ea typeface="Times New Roman"/>
                <a:cs typeface="Times New Roman"/>
              </a:rPr>
              <a:t> росте. </a:t>
            </a:r>
            <a:endParaRPr lang="uk-UA" i="1" dirty="0" smtClean="0">
              <a:latin typeface="Times New Roman"/>
              <a:ea typeface="Times New Roman"/>
              <a:cs typeface="Times New Roman"/>
            </a:endParaRPr>
          </a:p>
          <a:p>
            <a:r>
              <a:rPr lang="uk-UA" i="1" dirty="0">
                <a:latin typeface="Times New Roman"/>
                <a:ea typeface="Times New Roman"/>
              </a:rPr>
              <a:t>Яскрава квітка на городі </a:t>
            </a:r>
            <a:r>
              <a:rPr lang="uk-UA" i="1" dirty="0" err="1">
                <a:latin typeface="Times New Roman"/>
                <a:ea typeface="Times New Roman"/>
              </a:rPr>
              <a:t>змінил</a:t>
            </a:r>
            <a:r>
              <a:rPr lang="uk-UA" i="1" dirty="0">
                <a:latin typeface="Times New Roman"/>
                <a:ea typeface="Times New Roman"/>
              </a:rPr>
              <a:t>а </a:t>
            </a:r>
            <a:r>
              <a:rPr lang="uk-UA" b="1" i="1" dirty="0">
                <a:latin typeface="Times New Roman"/>
                <a:ea typeface="Times New Roman"/>
              </a:rPr>
              <a:t>к</a:t>
            </a:r>
            <a:r>
              <a:rPr lang="uk-UA" i="1" dirty="0">
                <a:latin typeface="Times New Roman"/>
                <a:ea typeface="Times New Roman"/>
              </a:rPr>
              <a:t> на </a:t>
            </a:r>
            <a:r>
              <a:rPr lang="uk-UA" b="1" i="1" dirty="0">
                <a:latin typeface="Times New Roman"/>
                <a:ea typeface="Times New Roman"/>
              </a:rPr>
              <a:t>р</a:t>
            </a:r>
            <a:r>
              <a:rPr lang="uk-UA" i="1" dirty="0">
                <a:latin typeface="Times New Roman"/>
                <a:ea typeface="Times New Roman"/>
              </a:rPr>
              <a:t>. Пишатися небозі годі, тваринка вже тепер.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75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268760"/>
            <a:ext cx="8229600" cy="3658418"/>
          </a:xfrm>
        </p:spPr>
        <p:txBody>
          <a:bodyPr>
            <a:norm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uk-UA" b="1" i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«КРАЩИЙ ЗНАВЕЦЬ УКРАЇНСЬКОЇ МОВИ І ЛІТЕРАТУРИ»</a:t>
            </a:r>
            <a:r>
              <a:rPr lang="ru-RU" sz="3600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/>
            </a:r>
            <a:br>
              <a:rPr lang="ru-RU" sz="3600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</a:b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Рисунок 2" descr="http://zi.dn.ua/upload/iblock/794/794929e78bab3e2fbb4a4d783bdff06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7089">
            <a:off x="92683" y="444977"/>
            <a:ext cx="2921907" cy="18706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Рисунок 3" descr="http://zi.dn.ua/upload/iblock/794/794929e78bab3e2fbb4a4d783bdff06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72983">
            <a:off x="5385820" y="4402914"/>
            <a:ext cx="3387725" cy="208153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85354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92688"/>
          </a:xfrm>
        </p:spPr>
        <p:txBody>
          <a:bodyPr>
            <a:normAutofit fontScale="92500"/>
          </a:bodyPr>
          <a:lstStyle/>
          <a:p>
            <a:pPr indent="180340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  <a:cs typeface="Times New Roman"/>
              </a:rPr>
              <a:t>1.Чий день народження 9 березня 1814 року? </a:t>
            </a:r>
            <a:endParaRPr lang="uk-UA" b="1" dirty="0" smtClean="0">
              <a:latin typeface="Times New Roman"/>
              <a:ea typeface="Times New Roman"/>
              <a:cs typeface="Times New Roman"/>
            </a:endParaRPr>
          </a:p>
          <a:p>
            <a:pPr indent="180340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2.Хто 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автор поезій «Любіть Україну»? </a:t>
            </a:r>
            <a:endParaRPr lang="uk-UA" b="1" dirty="0" smtClean="0">
              <a:latin typeface="Times New Roman"/>
              <a:ea typeface="Times New Roman"/>
              <a:cs typeface="Times New Roman"/>
            </a:endParaRPr>
          </a:p>
          <a:p>
            <a:pPr indent="180340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3.Скільки 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звуків в українській мові? </a:t>
            </a:r>
            <a:endParaRPr lang="uk-UA" b="1" dirty="0" smtClean="0">
              <a:latin typeface="Times New Roman"/>
              <a:ea typeface="Times New Roman"/>
              <a:cs typeface="Times New Roman"/>
            </a:endParaRPr>
          </a:p>
          <a:p>
            <a:pPr indent="180340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4.Слова 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з протилежним лексичним значенням</a:t>
            </a: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… </a:t>
            </a:r>
          </a:p>
          <a:p>
            <a:pPr indent="180340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5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. Назвіть автора творів “Каменярі”, “Захар Беркут”? </a:t>
            </a:r>
            <a:endParaRPr lang="uk-UA" b="1" dirty="0" smtClean="0">
              <a:latin typeface="Times New Roman"/>
              <a:ea typeface="Times New Roman"/>
              <a:cs typeface="Times New Roman"/>
            </a:endParaRPr>
          </a:p>
          <a:p>
            <a:pPr indent="180340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smtClean="0">
                <a:latin typeface="Times New Roman"/>
                <a:ea typeface="Times New Roman"/>
              </a:rPr>
              <a:t>6</a:t>
            </a:r>
            <a:r>
              <a:rPr lang="uk-UA" b="1" dirty="0">
                <a:latin typeface="Times New Roman"/>
                <a:ea typeface="Times New Roman"/>
              </a:rPr>
              <a:t>. Самостійна частина мови, що вказує на предмет, його ознаку чи кількість, але не називає його…/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4022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6264696"/>
          </a:xfrm>
        </p:spPr>
        <p:txBody>
          <a:bodyPr>
            <a:norm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  <a:cs typeface="Times New Roman"/>
              </a:rPr>
              <a:t>7. Розмова двох </a:t>
            </a: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осіб…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8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. Речення, яке має дві і більше граматичних </a:t>
            </a: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основ…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9.Хто 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автор повісті “Микола Джеря”? </a:t>
            </a:r>
            <a:endParaRPr lang="uk-UA" b="1" dirty="0" smtClean="0">
              <a:latin typeface="Times New Roman"/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10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. З якої казки загадка: “Що в світі найситніше, наймиліше, найпрудкіше?” </a:t>
            </a: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11.Частина 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слова без закінчення? </a:t>
            </a:r>
            <a:endParaRPr lang="uk-UA" b="1" dirty="0" smtClean="0">
              <a:latin typeface="Times New Roman"/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smtClean="0">
                <a:latin typeface="Times New Roman"/>
                <a:ea typeface="Times New Roman"/>
              </a:rPr>
              <a:t>12</a:t>
            </a:r>
            <a:r>
              <a:rPr lang="uk-UA" b="1" dirty="0">
                <a:latin typeface="Times New Roman"/>
                <a:ea typeface="Times New Roman"/>
              </a:rPr>
              <a:t>. Частина мови, яка позначає предмет і відповідає на питання хто? що?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355719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lnSpcReduction="10000"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  <a:cs typeface="Times New Roman"/>
              </a:rPr>
              <a:t>13. Інфінітив — це</a:t>
            </a: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…</a:t>
            </a:r>
            <a:endParaRPr lang="ru-RU" sz="2400" b="1" dirty="0"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  <a:cs typeface="Times New Roman"/>
              </a:rPr>
              <a:t>14. Що буває кількісним і порядковим? </a:t>
            </a:r>
            <a:endParaRPr lang="uk-UA" b="1" dirty="0" smtClean="0">
              <a:latin typeface="Times New Roman"/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15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. Слова, різні за звучанням та написанням, але близькі чи однакові за лексичним значенням</a:t>
            </a: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… 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16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. Члени речення, які характеризують предмет з одного боку, відповідають на одне і питання і відносяться до одного і того ж слова</a:t>
            </a: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…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7860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  <a:cs typeface="Times New Roman"/>
              </a:rPr>
              <a:t>17. Речення, що має одну граматичну основу</a:t>
            </a: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… </a:t>
            </a:r>
            <a:endParaRPr lang="ru-RU" sz="2400" b="1" dirty="0"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  <a:cs typeface="Times New Roman"/>
              </a:rPr>
              <a:t>18. Частина слова, що знаходиться перед коренем</a:t>
            </a: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… 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19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. Хто автор п’єси “Сто тисяч”? </a:t>
            </a:r>
            <a:endParaRPr lang="uk-UA" b="1" dirty="0" smtClean="0">
              <a:latin typeface="Times New Roman"/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20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. Скільки букв в алфавіті української мови?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309998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  <a:cs typeface="Times New Roman"/>
              </a:rPr>
              <a:t>21. Два слова, серед яких одне головне, а друге залежне</a:t>
            </a: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… 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22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. Змінна частина слова</a:t>
            </a: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… 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23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. Хто автор творів “Грицева шкільна наука”, “Фарбований Лис”? </a:t>
            </a:r>
            <a:endParaRPr lang="uk-UA" b="1" dirty="0" smtClean="0">
              <a:latin typeface="Times New Roman"/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24</a:t>
            </a:r>
            <a:r>
              <a:rPr lang="uk-UA" b="1" dirty="0">
                <a:latin typeface="Times New Roman"/>
                <a:ea typeface="Times New Roman"/>
                <a:cs typeface="Times New Roman"/>
              </a:rPr>
              <a:t>. Розділ науки про мову, що вивчає правильне вживання розділових знаків</a:t>
            </a: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>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8500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49"/>
            <a:ext cx="9216296" cy="6866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езультат пошуку зображень за запитом &quot;український орнамент маки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92899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3960440"/>
          </a:xfrm>
        </p:spPr>
        <p:txBody>
          <a:bodyPr>
            <a:normAutofit fontScale="90000"/>
          </a:bodyPr>
          <a:lstStyle/>
          <a:p>
            <a:pPr indent="450215" algn="r">
              <a:lnSpc>
                <a:spcPct val="150000"/>
              </a:lnSpc>
              <a:spcAft>
                <a:spcPts val="0"/>
              </a:spcAft>
            </a:pPr>
            <a:r>
              <a:rPr lang="ru-RU" sz="44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       </a:t>
            </a:r>
            <a:r>
              <a:rPr lang="ru-RU" sz="4400" dirty="0" err="1" smtClean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Якщо</a:t>
            </a:r>
            <a:r>
              <a:rPr lang="ru-RU" sz="4400" dirty="0" smtClean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400" dirty="0" err="1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знищити</a:t>
            </a:r>
            <a:r>
              <a:rPr lang="ru-RU" sz="4400" dirty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400" dirty="0" err="1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мову</a:t>
            </a:r>
            <a:r>
              <a:rPr lang="ru-RU" sz="4400" dirty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4400" dirty="0" err="1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зникне</a:t>
            </a:r>
            <a:r>
              <a:rPr lang="ru-RU" sz="4400" dirty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400" dirty="0" smtClean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     і </a:t>
            </a:r>
            <a:r>
              <a:rPr lang="ru-RU" sz="4400" dirty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сам </a:t>
            </a:r>
            <a:r>
              <a:rPr lang="ru-RU" sz="4400" dirty="0" err="1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український</a:t>
            </a:r>
            <a:r>
              <a:rPr lang="ru-RU" sz="4400" dirty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 народ, </a:t>
            </a:r>
            <a:r>
              <a:rPr lang="ru-RU" sz="4400" dirty="0" smtClean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4400" dirty="0" smtClean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4400" dirty="0" smtClean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не </a:t>
            </a:r>
            <a:r>
              <a:rPr lang="ru-RU" sz="4400" dirty="0" err="1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існуватиме</a:t>
            </a:r>
            <a:r>
              <a:rPr lang="ru-RU" sz="4400" dirty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400" dirty="0" err="1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України</a:t>
            </a:r>
            <a:r>
              <a:rPr lang="ru-RU" sz="4400" dirty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400" dirty="0" smtClean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4400" dirty="0" smtClean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4400" dirty="0" smtClean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як </a:t>
            </a:r>
            <a:r>
              <a:rPr lang="ru-RU" sz="4400" dirty="0" err="1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держави</a:t>
            </a:r>
            <a:r>
              <a:rPr lang="uk-UA" sz="4400" dirty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3600" dirty="0">
                <a:solidFill>
                  <a:schemeClr val="accent3"/>
                </a:solidFill>
                <a:ea typeface="Times New Roman"/>
                <a:cs typeface="Times New Roman"/>
              </a:rPr>
              <a:t/>
            </a:r>
            <a:br>
              <a:rPr lang="ru-RU" sz="3600" dirty="0">
                <a:solidFill>
                  <a:schemeClr val="accent3"/>
                </a:solidFill>
                <a:ea typeface="Times New Roman"/>
                <a:cs typeface="Times New Roman"/>
              </a:rPr>
            </a:br>
            <a:endParaRPr lang="ru-RU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26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svitppt.com.ua/images/34/33073/770/img5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685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2938338"/>
          </a:xfrm>
        </p:spPr>
        <p:txBody>
          <a:bodyPr>
            <a:norm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uk-UA" b="1" i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«МОВНЕ АСОРТІ».</a:t>
            </a:r>
            <a:r>
              <a:rPr lang="ru-RU" sz="3600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  <a:t/>
            </a:r>
            <a:br>
              <a:rPr lang="ru-RU" sz="3600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Times New Roman"/>
              </a:rPr>
            </a:br>
            <a:r>
              <a:rPr lang="uk-UA" b="1" i="1" u="sng" dirty="0">
                <a:solidFill>
                  <a:srgbClr val="7030A0"/>
                </a:solidFill>
                <a:latin typeface="Times New Roman"/>
                <a:ea typeface="Times New Roman"/>
              </a:rPr>
              <a:t>Завдання: </a:t>
            </a:r>
            <a:r>
              <a:rPr lang="uk-UA" i="1" dirty="0">
                <a:solidFill>
                  <a:srgbClr val="7030A0"/>
                </a:solidFill>
                <a:latin typeface="Times New Roman"/>
                <a:ea typeface="Times New Roman"/>
              </a:rPr>
              <a:t>дати відповіді на запитання на швидкість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" name="Рисунок 2" descr="http://metodportal.at.ua/102415321_048_042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49080"/>
            <a:ext cx="9144000" cy="231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9390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556792"/>
            <a:ext cx="6984776" cy="4525963"/>
          </a:xfrm>
        </p:spPr>
        <p:txBody>
          <a:bodyPr/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40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Загадки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3200" b="1" i="1" dirty="0" smtClean="0">
                <a:latin typeface="Times New Roman"/>
                <a:ea typeface="Times New Roman"/>
                <a:cs typeface="Times New Roman"/>
              </a:rPr>
              <a:t>Він </a:t>
            </a:r>
            <a:r>
              <a:rPr lang="uk-UA" sz="3200" b="1" i="1" dirty="0">
                <a:latin typeface="Times New Roman"/>
                <a:ea typeface="Times New Roman"/>
                <a:cs typeface="Times New Roman"/>
              </a:rPr>
              <a:t>після речення, цитати</a:t>
            </a:r>
            <a:endParaRPr lang="ru-RU" sz="3200" b="1" dirty="0">
              <a:ea typeface="Times New Roman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3200" b="1" i="1" dirty="0">
                <a:latin typeface="Times New Roman"/>
                <a:ea typeface="Times New Roman"/>
                <a:cs typeface="Times New Roman"/>
              </a:rPr>
              <a:t>Вмостився, схожий на </a:t>
            </a:r>
            <a:r>
              <a:rPr lang="uk-UA" sz="3200" b="1" i="1" dirty="0" smtClean="0">
                <a:latin typeface="Times New Roman"/>
                <a:ea typeface="Times New Roman"/>
                <a:cs typeface="Times New Roman"/>
              </a:rPr>
              <a:t>гачок.</a:t>
            </a:r>
            <a:endParaRPr lang="ru-RU" sz="3200" b="1" dirty="0" smtClean="0">
              <a:ea typeface="Times New Roman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3200" b="1" i="1" dirty="0" smtClean="0">
                <a:latin typeface="Times New Roman"/>
                <a:ea typeface="Times New Roman"/>
                <a:cs typeface="Times New Roman"/>
              </a:rPr>
              <a:t>Усіх </a:t>
            </a:r>
            <a:r>
              <a:rPr lang="uk-UA" sz="3200" b="1" i="1" dirty="0">
                <a:latin typeface="Times New Roman"/>
                <a:ea typeface="Times New Roman"/>
                <a:cs typeface="Times New Roman"/>
              </a:rPr>
              <a:t>нас змушує читати,</a:t>
            </a:r>
            <a:endParaRPr lang="ru-RU" sz="3200" b="1" dirty="0">
              <a:ea typeface="Times New Roman"/>
              <a:cs typeface="Times New Roman"/>
            </a:endParaRPr>
          </a:p>
          <a:p>
            <a:pPr marL="0" indent="0">
              <a:buNone/>
            </a:pPr>
            <a:r>
              <a:rPr lang="uk-UA" sz="3200" b="1" i="1" dirty="0" smtClean="0">
                <a:latin typeface="Times New Roman"/>
                <a:ea typeface="Times New Roman"/>
              </a:rPr>
              <a:t>   А </a:t>
            </a:r>
            <a:r>
              <a:rPr lang="uk-UA" sz="3200" b="1" i="1" dirty="0">
                <a:latin typeface="Times New Roman"/>
                <a:ea typeface="Times New Roman"/>
              </a:rPr>
              <a:t>сам ні пари з вуст – мовчок…  </a:t>
            </a:r>
            <a:r>
              <a:rPr lang="uk-UA" i="1" dirty="0">
                <a:latin typeface="Times New Roman"/>
                <a:ea typeface="Times New Roman"/>
              </a:rPr>
              <a:t>         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95536" y="260647"/>
            <a:ext cx="8280920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338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121" y="689751"/>
            <a:ext cx="8579296" cy="3384376"/>
          </a:xfrm>
        </p:spPr>
        <p:txBody>
          <a:bodyPr>
            <a:normAutofit/>
          </a:bodyPr>
          <a:lstStyle/>
          <a:p>
            <a:pPr indent="450215" algn="l">
              <a:lnSpc>
                <a:spcPct val="150000"/>
              </a:lnSpc>
              <a:spcAft>
                <a:spcPts val="0"/>
              </a:spcAft>
            </a:pPr>
            <a:r>
              <a:rPr lang="uk-UA" sz="3600" b="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Вони для речення багато важать:</a:t>
            </a:r>
            <a:r>
              <a:rPr lang="ru-RU" sz="3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ru-RU" sz="3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uk-UA" sz="3600" b="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Турботливо обнімуть, як дружки,</a:t>
            </a:r>
            <a:r>
              <a:rPr lang="ru-RU" sz="3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ru-RU" sz="3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uk-UA" sz="3600" b="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І вставлені слова, й цитату вкажуть.</a:t>
            </a:r>
            <a:r>
              <a:rPr lang="ru-RU" sz="3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ru-RU" sz="36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uk-UA" sz="3600" b="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Тепер скажіть, а хто ж вони? </a:t>
            </a:r>
            <a:r>
              <a:rPr lang="uk-UA" b="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 </a:t>
            </a:r>
            <a:r>
              <a:rPr lang="uk-UA" i="1" dirty="0">
                <a:latin typeface="Times New Roman"/>
                <a:ea typeface="Times New Roman"/>
              </a:rPr>
              <a:t>               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8280920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739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3618728"/>
          </a:xfrm>
        </p:spPr>
        <p:txBody>
          <a:bodyPr>
            <a:normAutofit/>
          </a:bodyPr>
          <a:lstStyle/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3600" b="1" i="1" dirty="0">
                <a:latin typeface="Times New Roman"/>
                <a:ea typeface="Times New Roman"/>
                <a:cs typeface="Times New Roman"/>
              </a:rPr>
              <a:t>Маленька, менша від мачинки,</a:t>
            </a:r>
            <a:endParaRPr lang="ru-RU" sz="3600" b="1" dirty="0">
              <a:ea typeface="Times New Roman"/>
              <a:cs typeface="Times New Roman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3600" b="1" i="1" dirty="0">
                <a:latin typeface="Times New Roman"/>
                <a:ea typeface="Times New Roman"/>
                <a:cs typeface="Times New Roman"/>
              </a:rPr>
              <a:t>Ні з ким не стану на борню,</a:t>
            </a:r>
            <a:endParaRPr lang="ru-RU" sz="3600" b="1" dirty="0">
              <a:ea typeface="Times New Roman"/>
              <a:cs typeface="Times New Roman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3600" b="1" i="1" dirty="0">
                <a:latin typeface="Times New Roman"/>
                <a:ea typeface="Times New Roman"/>
                <a:cs typeface="Times New Roman"/>
              </a:rPr>
              <a:t>А при читанні, коли треба,</a:t>
            </a:r>
            <a:endParaRPr lang="ru-RU" sz="3600" b="1" dirty="0">
              <a:ea typeface="Times New Roman"/>
              <a:cs typeface="Times New Roman"/>
            </a:endParaRPr>
          </a:p>
          <a:p>
            <a:pPr marL="0" indent="0">
              <a:buNone/>
            </a:pPr>
            <a:r>
              <a:rPr lang="uk-UA" sz="3600" b="1" i="1" dirty="0" smtClean="0">
                <a:latin typeface="Times New Roman"/>
                <a:ea typeface="Times New Roman"/>
              </a:rPr>
              <a:t>   Людини </a:t>
            </a:r>
            <a:r>
              <a:rPr lang="uk-UA" sz="3600" b="1" i="1" dirty="0">
                <a:latin typeface="Times New Roman"/>
                <a:ea typeface="Times New Roman"/>
              </a:rPr>
              <a:t>мову зупиню.</a:t>
            </a:r>
            <a:endParaRPr lang="ru-RU" sz="36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49080"/>
            <a:ext cx="8424936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95847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Times New Roman"/>
                <a:cs typeface="Times New Roman"/>
              </a:rPr>
              <a:t>Ми, звичайно, не </a:t>
            </a:r>
            <a:r>
              <a:rPr lang="uk-UA" b="1" i="1" dirty="0" err="1">
                <a:latin typeface="Times New Roman"/>
                <a:ea typeface="Times New Roman"/>
                <a:cs typeface="Times New Roman"/>
              </a:rPr>
              <a:t>хитруєм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;</a:t>
            </a:r>
            <a:endParaRPr lang="ru-RU" sz="2400" b="1" dirty="0">
              <a:ea typeface="Times New Roman"/>
              <a:cs typeface="Times New Roman"/>
            </a:endParaRPr>
          </a:p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Times New Roman"/>
                <a:cs typeface="Times New Roman"/>
              </a:rPr>
              <a:t>Нас і бачать, нас і чують.</a:t>
            </a:r>
            <a:endParaRPr lang="ru-RU" sz="2400" b="1" dirty="0">
              <a:ea typeface="Times New Roman"/>
              <a:cs typeface="Times New Roman"/>
            </a:endParaRPr>
          </a:p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Times New Roman"/>
                <a:cs typeface="Times New Roman"/>
              </a:rPr>
              <a:t>Це зовсім не дивина.</a:t>
            </a:r>
            <a:endParaRPr lang="ru-RU" sz="2400" b="1" dirty="0">
              <a:ea typeface="Times New Roman"/>
              <a:cs typeface="Times New Roman"/>
            </a:endParaRPr>
          </a:p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Times New Roman"/>
                <a:cs typeface="Times New Roman"/>
              </a:rPr>
              <a:t>Відрізняємось ми чим?</a:t>
            </a:r>
            <a:endParaRPr lang="ru-RU" sz="2400" b="1" dirty="0">
              <a:ea typeface="Times New Roman"/>
              <a:cs typeface="Times New Roman"/>
            </a:endParaRPr>
          </a:p>
          <a:p>
            <a:pPr marL="0" indent="0" algn="ctr">
              <a:buNone/>
            </a:pPr>
            <a:r>
              <a:rPr lang="uk-UA" b="1" i="1" dirty="0" smtClean="0">
                <a:latin typeface="Times New Roman"/>
                <a:ea typeface="Times New Roman"/>
              </a:rPr>
              <a:t>   Літер </a:t>
            </a:r>
            <a:r>
              <a:rPr lang="uk-UA" b="1" i="1" dirty="0">
                <a:latin typeface="Times New Roman"/>
                <a:ea typeface="Times New Roman"/>
              </a:rPr>
              <a:t>дві, а звук один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8208912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06102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116</TotalTime>
  <Words>582</Words>
  <Application>Microsoft Office PowerPoint</Application>
  <PresentationFormat>Экран (4:3)</PresentationFormat>
  <Paragraphs>99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Аспект</vt:lpstr>
      <vt:lpstr>Презентация PowerPoint</vt:lpstr>
      <vt:lpstr>Історія свята</vt:lpstr>
      <vt:lpstr>        Якщо знищити мову, зникне      і сам український народ,  не існуватиме України  як держави. </vt:lpstr>
      <vt:lpstr>Презентация PowerPoint</vt:lpstr>
      <vt:lpstr>«МОВНЕ АСОРТІ». Завдання: дати відповіді на запитання на швидкість</vt:lpstr>
      <vt:lpstr>Презентация PowerPoint</vt:lpstr>
      <vt:lpstr>Вони для речення багато важать: Турботливо обнімуть, як дружки, І вставлені слова, й цитату вкажуть. Тепер скажіть, а хто ж вони?                  </vt:lpstr>
      <vt:lpstr>Презентация PowerPoint</vt:lpstr>
      <vt:lpstr>Презентация PowerPoint</vt:lpstr>
      <vt:lpstr>Презентация PowerPoint</vt:lpstr>
      <vt:lpstr>«ФРАЗЕОЛОГІЗМИ»</vt:lpstr>
      <vt:lpstr>Презентация PowerPoint</vt:lpstr>
      <vt:lpstr>«АНТИСУРЖИК».</vt:lpstr>
      <vt:lpstr>Презентация PowerPoint</vt:lpstr>
      <vt:lpstr>«ГОСТРОСЛОВИ»</vt:lpstr>
      <vt:lpstr>Презентация PowerPoint</vt:lpstr>
      <vt:lpstr>«ДОБЕРИ СИНОНІМ»  Згідно з «Коротким словником синонімів української мови», у якому розроблено 4 279 синонімічних рядів, найбільшу кількість синонімів має слово «бити» - 45. Я ж пропоную дієслово «говорити» . Отож завдання наступне: хто назве найбільше синонімів до цього слова. </vt:lpstr>
      <vt:lpstr>Цвенькати Бубоніть Лепетати Жебоніти Вести Плести Герготати Бормотати </vt:lpstr>
      <vt:lpstr>«У РІДНОМУ КРАЇ І СЕРЦЕ СПІВАЄ»  Впізнати пісню, прослухавши мелодію.</vt:lpstr>
      <vt:lpstr>«ЗАМІНИ БУКВУ, ЩОБ ВИЙШЛО НОВЕ СЛОВО»</vt:lpstr>
      <vt:lpstr>Презентация PowerPoint</vt:lpstr>
      <vt:lpstr>«КРАЩИЙ ЗНАВЕЦЬ УКРАЇНСЬКОЇ МОВИ І ЛІТЕРАТУРИ»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Katy</dc:creator>
  <cp:lastModifiedBy>Katy</cp:lastModifiedBy>
  <cp:revision>14</cp:revision>
  <dcterms:created xsi:type="dcterms:W3CDTF">2017-02-12T13:59:33Z</dcterms:created>
  <dcterms:modified xsi:type="dcterms:W3CDTF">2017-02-19T11:36:06Z</dcterms:modified>
</cp:coreProperties>
</file>