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8" r:id="rId12"/>
    <p:sldId id="267" r:id="rId13"/>
    <p:sldId id="270" r:id="rId14"/>
    <p:sldId id="269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825" autoAdjust="0"/>
    <p:restoredTop sz="94660"/>
  </p:normalViewPr>
  <p:slideViewPr>
    <p:cSldViewPr>
      <p:cViewPr varScale="1">
        <p:scale>
          <a:sx n="68" d="100"/>
          <a:sy n="68" d="100"/>
        </p:scale>
        <p:origin x="-14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49D842-97E8-4E89-BE60-D312BD78382A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C4035F-E119-4CF1-BF4A-B50469D2E72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g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596" y="0"/>
            <a:ext cx="8286808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Культура </a:t>
            </a:r>
            <a:r>
              <a:rPr lang="uk-UA" sz="66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Русі-України в другій половині ХІ – першій половині ХІІІ століття</a:t>
            </a:r>
            <a:endParaRPr lang="ru-RU" sz="66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868" y="5429264"/>
            <a:ext cx="52864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Вчитель Першотравневої ЗОШ І-ІІІ ступенів</a:t>
            </a:r>
          </a:p>
          <a:p>
            <a:pPr algn="r"/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Манойло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Т.В.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345589"/>
            <a:ext cx="7515227" cy="594089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1643042" y="214290"/>
            <a:ext cx="64294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“Повість</a:t>
            </a:r>
            <a:r>
              <a:rPr lang="uk-UA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минулих </a:t>
            </a:r>
            <a:r>
              <a:rPr lang="uk-UA" sz="40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літ”</a:t>
            </a:r>
            <a:endParaRPr lang="ru-RU" sz="4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E:\01.02\Культура Русі-України 11-13 ст\009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7006" y="1643050"/>
            <a:ext cx="9201006" cy="369190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142976" y="214290"/>
            <a:ext cx="68580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Успенський собор Києво-Печерського монастиря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571736" y="5572140"/>
            <a:ext cx="41434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1073 рік</a:t>
            </a:r>
            <a:endParaRPr lang="ru-RU" sz="40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E:\01.02\Культура Русі-України 11-13 ст\успенський собор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57166"/>
            <a:ext cx="8128000" cy="607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E:\01.02\Культура Русі-України 11-13 ст\Святополк-михайло Ізяславович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7363" y="95250"/>
            <a:ext cx="5629275" cy="666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E:\01.02\Культура Русі-України 11-13 ст\Михайлівська Золотоверха церкв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00042"/>
            <a:ext cx="9075409" cy="604649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142976" y="642918"/>
            <a:ext cx="67151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dirty="0" smtClean="0">
                <a:solidFill>
                  <a:srgbClr val="FF0000"/>
                </a:solidFill>
              </a:rPr>
              <a:t>Михайлівська Золотоверха соборна церква Михайлівського монастиря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E:\01.02\Культура Русі-України 11-13 ст\Церква Успіння Богородиці Пирогощої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0" y="1071547"/>
            <a:ext cx="9101150" cy="473804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285728"/>
            <a:ext cx="8164799" cy="58477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3200" b="1" dirty="0" err="1" smtClean="0"/>
              <a:t>Церква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Успіння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Богородиці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Пирогощої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857488" y="5929330"/>
            <a:ext cx="3357586" cy="58477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1132-1136 рр.</a:t>
            </a:r>
            <a:endParaRPr lang="ru-RU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E:\01.02\Культура Русі-України 11-13 ст\Борисоглібський собор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757" y="428604"/>
            <a:ext cx="9090243" cy="603649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00034" y="5214950"/>
            <a:ext cx="82153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6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Борисоглібський</a:t>
            </a:r>
            <a:r>
              <a:rPr lang="uk-UA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собор у Чернігові</a:t>
            </a:r>
          </a:p>
          <a:p>
            <a:pPr algn="ctr"/>
            <a:r>
              <a:rPr lang="uk-UA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1128 р.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3" name="Picture 3" descr="E:\01.02\Культура Русі-України 11-13 ст\Чернігів. П'ятницька церкв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71472" y="5715016"/>
            <a:ext cx="815370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Чернігів</a:t>
            </a:r>
            <a:r>
              <a:rPr lang="ru-RU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ru-RU" sz="44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П'ятницька</a:t>
            </a:r>
            <a:r>
              <a:rPr lang="ru-RU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4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церква</a:t>
            </a:r>
            <a:endParaRPr lang="ru-RU" sz="4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1357298"/>
            <a:ext cx="835824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Іко́нопис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 — </a:t>
            </a:r>
            <a:r>
              <a:rPr lang="ru-RU" sz="4800" dirty="0" err="1" smtClean="0">
                <a:latin typeface="Times New Roman" pitchFamily="18" charset="0"/>
                <a:cs typeface="Times New Roman" pitchFamily="18" charset="0"/>
              </a:rPr>
              <a:t>мистецтво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err="1" smtClean="0">
                <a:latin typeface="Times New Roman" pitchFamily="18" charset="0"/>
                <a:cs typeface="Times New Roman" pitchFamily="18" charset="0"/>
              </a:rPr>
              <a:t>писання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4800" dirty="0" err="1" smtClean="0">
                <a:latin typeface="Times New Roman" pitchFamily="18" charset="0"/>
                <a:cs typeface="Times New Roman" pitchFamily="18" charset="0"/>
              </a:rPr>
              <a:t>ікон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, вид </a:t>
            </a:r>
            <a:r>
              <a:rPr lang="ru-RU" sz="4800" dirty="0" err="1" smtClean="0">
                <a:latin typeface="Times New Roman" pitchFamily="18" charset="0"/>
                <a:cs typeface="Times New Roman" pitchFamily="18" charset="0"/>
              </a:rPr>
              <a:t>живопису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800" dirty="0" err="1" smtClean="0">
                <a:latin typeface="Times New Roman" pitchFamily="18" charset="0"/>
                <a:cs typeface="Times New Roman" pitchFamily="18" charset="0"/>
              </a:rPr>
              <a:t>має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err="1" smtClean="0">
                <a:latin typeface="Times New Roman" pitchFamily="18" charset="0"/>
                <a:cs typeface="Times New Roman" pitchFamily="18" charset="0"/>
              </a:rPr>
              <a:t>культове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err="1" smtClean="0">
                <a:latin typeface="Times New Roman" pitchFamily="18" charset="0"/>
                <a:cs typeface="Times New Roman" pitchFamily="18" charset="0"/>
              </a:rPr>
              <a:t>призначення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E:\01.02\Культура Русі-України 11-13 ст\ишгородська (Володимирська) ікона Божої матері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0"/>
            <a:ext cx="4533804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4714876" y="214290"/>
            <a:ext cx="442912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Вишгородська</a:t>
            </a:r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40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Володимирська</a:t>
            </a:r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40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ікона</a:t>
            </a:r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Божої</a:t>
            </a:r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матері</a:t>
            </a:r>
            <a:endParaRPr lang="ru-RU" sz="4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7" name="Picture 3" descr="E:\01.02\Культура Русі-України 11-13 ст\Андрей Боголюбский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2786058"/>
            <a:ext cx="3782375" cy="38513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714356"/>
            <a:ext cx="828680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uk-UA" sz="3600" b="1" u="sng" dirty="0" smtClean="0">
                <a:solidFill>
                  <a:srgbClr val="C00000"/>
                </a:solidFill>
              </a:rPr>
              <a:t>Мета: </a:t>
            </a:r>
            <a:r>
              <a:rPr lang="uk-UA" sz="3600" dirty="0" smtClean="0"/>
              <a:t>сформувати в учнів уявлення про рівень культурних досягнень Київської держави, з'ясувати рівень розвитку  науки; ознайомити учнів з найвизначнішими пам'ятками культури; розвивати увагу, мислення, аналітико-синтетичні вміння; виховувати почуття поваги до культурних надбань українського народу.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E:\01.02\Культура Русі-України 11-13 ст\Преподобный Алипий Печерский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571480"/>
            <a:ext cx="4581525" cy="5715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5000628" y="1214422"/>
            <a:ext cx="3786182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5400" b="1" dirty="0" err="1" smtClean="0">
                <a:solidFill>
                  <a:srgbClr val="002060"/>
                </a:solidFill>
              </a:rPr>
              <a:t>Аліпій</a:t>
            </a:r>
            <a:endParaRPr lang="uk-UA" sz="5400" b="1" dirty="0" smtClean="0">
              <a:solidFill>
                <a:srgbClr val="002060"/>
              </a:solidFill>
            </a:endParaRPr>
          </a:p>
          <a:p>
            <a:pPr algn="ctr"/>
            <a:r>
              <a:rPr lang="uk-UA" sz="5400" b="1" dirty="0" smtClean="0">
                <a:solidFill>
                  <a:srgbClr val="002060"/>
                </a:solidFill>
              </a:rPr>
              <a:t>(</a:t>
            </a:r>
            <a:r>
              <a:rPr lang="uk-UA" sz="5400" b="1" dirty="0" err="1" smtClean="0">
                <a:solidFill>
                  <a:srgbClr val="002060"/>
                </a:solidFill>
              </a:rPr>
              <a:t>Алімпій</a:t>
            </a:r>
            <a:r>
              <a:rPr lang="uk-UA" sz="5400" b="1" dirty="0" smtClean="0">
                <a:solidFill>
                  <a:srgbClr val="002060"/>
                </a:solidFill>
              </a:rPr>
              <a:t>)</a:t>
            </a:r>
          </a:p>
          <a:p>
            <a:r>
              <a:rPr lang="uk-UA" sz="4000" dirty="0" smtClean="0">
                <a:solidFill>
                  <a:srgbClr val="002060"/>
                </a:solidFill>
              </a:rPr>
              <a:t>Один з найперших руських іконописців.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E:\01.02\Культура Русі-України 11-13 ст\Свенська ікона Богородиці зі святими Антонієм та Феодосієм Печерськими (початок 12 ст.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4817601" cy="59293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3795" name="Picture 3" descr="E:\01.02\Культура Русі-України 11-13 ст\10571074107710851089110010821072_11101082108610851072_10411086107810861111_105210721090107710881110_4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59381" y="0"/>
            <a:ext cx="4084619" cy="6286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E:\01.02\Культура Русі-України 11-13 ст\izborni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49242" y="0"/>
            <a:ext cx="5245144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0"/>
            <a:ext cx="87154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Виберіть пам'ятки, які створені у другій половині ХІ – першій половині ХІІ століття:</a:t>
            </a:r>
            <a:endParaRPr lang="ru-RU" sz="3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596" y="1857364"/>
            <a:ext cx="814393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Десятинна церква в Києві.</a:t>
            </a:r>
          </a:p>
          <a:p>
            <a:pPr>
              <a:buFont typeface="Wingdings" pitchFamily="2" charset="2"/>
              <a:buChar char="q"/>
            </a:pPr>
            <a:r>
              <a:rPr lang="uk-UA" sz="4000" dirty="0" err="1" smtClean="0">
                <a:latin typeface="Times New Roman" pitchFamily="18" charset="0"/>
                <a:cs typeface="Times New Roman" pitchFamily="18" charset="0"/>
              </a:rPr>
              <a:t>“Ізборник</a:t>
            </a:r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4000" dirty="0" err="1" smtClean="0">
                <a:latin typeface="Times New Roman" pitchFamily="18" charset="0"/>
                <a:cs typeface="Times New Roman" pitchFamily="18" charset="0"/>
              </a:rPr>
              <a:t>Святослава”</a:t>
            </a:r>
            <a:endParaRPr lang="uk-UA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uk-UA" sz="4000" dirty="0" err="1" smtClean="0">
                <a:latin typeface="Times New Roman" pitchFamily="18" charset="0"/>
                <a:cs typeface="Times New Roman" pitchFamily="18" charset="0"/>
              </a:rPr>
              <a:t>Софіївський</a:t>
            </a:r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 собор у Києві.</a:t>
            </a:r>
          </a:p>
          <a:p>
            <a:pPr>
              <a:buFont typeface="Wingdings" pitchFamily="2" charset="2"/>
              <a:buChar char="q"/>
            </a:pPr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Михайлівський Золотоверхий собор у Києві.</a:t>
            </a:r>
          </a:p>
          <a:p>
            <a:pPr>
              <a:buFont typeface="Wingdings" pitchFamily="2" charset="2"/>
              <a:buChar char="q"/>
            </a:pPr>
            <a:r>
              <a:rPr lang="uk-UA" sz="4000" dirty="0" err="1" smtClean="0">
                <a:latin typeface="Times New Roman" pitchFamily="18" charset="0"/>
                <a:cs typeface="Times New Roman" pitchFamily="18" charset="0"/>
              </a:rPr>
              <a:t>Борисоглібський</a:t>
            </a:r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 собор у Чернігові.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0"/>
            <a:ext cx="87154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b="1" i="1" dirty="0" smtClean="0">
                <a:latin typeface="Times New Roman" pitchFamily="18" charset="0"/>
                <a:cs typeface="Times New Roman" pitchFamily="18" charset="0"/>
              </a:rPr>
              <a:t>Поясніть, що спільного та відмінного між іконами.</a:t>
            </a:r>
          </a:p>
        </p:txBody>
      </p:sp>
      <p:pic>
        <p:nvPicPr>
          <p:cNvPr id="3" name="Picture 2" descr="E:\01.02\Культура Русі-України 11-13 ст\ишгородська (Володимирська) ікона Божої матері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571612"/>
            <a:ext cx="3069769" cy="46434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Picture 3" descr="E:\01.02\Культура Русі-України 11-13 ст\10571074107710851089110010821072_11101082108610851072_10411086107810861111_105210721090107710881110_4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0584" y="1500174"/>
            <a:ext cx="3249145" cy="50006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357166"/>
            <a:ext cx="857256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uk-UA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Домашнє</a:t>
            </a:r>
            <a:r>
              <a:rPr kumimoji="0" lang="uk-UA" sz="4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завдання: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uk-UA" sz="4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742950" marR="0" lvl="0" indent="-7429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/>
            </a:pP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Опрацювати відповідний матеріал підручника.</a:t>
            </a:r>
          </a:p>
          <a:p>
            <a:pPr marL="742950" marR="0" lvl="0" indent="-7429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742950" marR="0" lvl="0" indent="-742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/>
            </a:pP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Підготуватися до практичного заняття </a:t>
            </a: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Повчання дітям</a:t>
            </a: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Володимира Мономаха </a:t>
            </a: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кодекс настанов князівської родини.</a:t>
            </a:r>
            <a:endParaRPr kumimoji="0" lang="uk-UA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2643182"/>
            <a:ext cx="2714644" cy="107721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3200" b="1" i="1" dirty="0" smtClean="0"/>
              <a:t>Галицьке князівство</a:t>
            </a:r>
            <a:endParaRPr lang="ru-RU" sz="3200" b="1" i="1" dirty="0"/>
          </a:p>
        </p:txBody>
      </p:sp>
      <p:sp>
        <p:nvSpPr>
          <p:cNvPr id="3" name="TextBox 2"/>
          <p:cNvSpPr txBox="1"/>
          <p:nvPr/>
        </p:nvSpPr>
        <p:spPr>
          <a:xfrm>
            <a:off x="5143504" y="2571744"/>
            <a:ext cx="2714644" cy="107721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3200" b="1" i="1" dirty="0" smtClean="0"/>
              <a:t>Волинське князівство</a:t>
            </a:r>
            <a:endParaRPr lang="ru-RU" sz="3200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285720" y="1071546"/>
            <a:ext cx="2071702" cy="83099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uk-UA" sz="2400" b="1" i="1" dirty="0" smtClean="0"/>
              <a:t>Володимир Мономах</a:t>
            </a:r>
            <a:endParaRPr lang="ru-RU" sz="2400" b="1" i="1" dirty="0"/>
          </a:p>
        </p:txBody>
      </p:sp>
      <p:sp>
        <p:nvSpPr>
          <p:cNvPr id="5" name="TextBox 4"/>
          <p:cNvSpPr txBox="1"/>
          <p:nvPr/>
        </p:nvSpPr>
        <p:spPr>
          <a:xfrm>
            <a:off x="2643174" y="285728"/>
            <a:ext cx="2714644" cy="83099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2400" b="1" i="1" dirty="0" smtClean="0"/>
              <a:t>Ізяслав Мстиславович</a:t>
            </a:r>
            <a:endParaRPr lang="ru-RU" sz="2400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5857884" y="785794"/>
            <a:ext cx="2714644" cy="83099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2400" b="1" i="1" dirty="0" smtClean="0"/>
              <a:t>Роман Мстиславович</a:t>
            </a:r>
            <a:endParaRPr lang="ru-RU" sz="2400" b="1" i="1" dirty="0"/>
          </a:p>
        </p:txBody>
      </p:sp>
      <p:sp>
        <p:nvSpPr>
          <p:cNvPr id="7" name="TextBox 6"/>
          <p:cNvSpPr txBox="1"/>
          <p:nvPr/>
        </p:nvSpPr>
        <p:spPr>
          <a:xfrm>
            <a:off x="500034" y="5214950"/>
            <a:ext cx="2071702" cy="83099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2400" b="1" i="1" dirty="0" smtClean="0"/>
              <a:t>Ярослав Осмомисл</a:t>
            </a:r>
            <a:endParaRPr lang="ru-RU" sz="2400" b="1" i="1" dirty="0"/>
          </a:p>
        </p:txBody>
      </p:sp>
      <p:sp>
        <p:nvSpPr>
          <p:cNvPr id="8" name="TextBox 7"/>
          <p:cNvSpPr txBox="1"/>
          <p:nvPr/>
        </p:nvSpPr>
        <p:spPr>
          <a:xfrm>
            <a:off x="2928926" y="4071942"/>
            <a:ext cx="2500330" cy="83099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2400" b="1" i="1" dirty="0" smtClean="0"/>
              <a:t>Місто Володимир</a:t>
            </a:r>
            <a:endParaRPr lang="ru-RU" sz="2400" b="1" i="1" dirty="0"/>
          </a:p>
        </p:txBody>
      </p:sp>
      <p:sp>
        <p:nvSpPr>
          <p:cNvPr id="9" name="TextBox 8"/>
          <p:cNvSpPr txBox="1"/>
          <p:nvPr/>
        </p:nvSpPr>
        <p:spPr>
          <a:xfrm>
            <a:off x="5143504" y="5786454"/>
            <a:ext cx="3143272" cy="4616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2400" b="1" i="1" dirty="0" smtClean="0"/>
              <a:t>Ростиславичі</a:t>
            </a:r>
            <a:endParaRPr lang="ru-RU" sz="2400" b="1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6286512" y="4214818"/>
            <a:ext cx="2286016" cy="4616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2400" b="1" i="1" dirty="0" err="1" smtClean="0"/>
              <a:t>Володимирко</a:t>
            </a:r>
            <a:endParaRPr lang="ru-RU" sz="2400" b="1" i="1" dirty="0"/>
          </a:p>
        </p:txBody>
      </p:sp>
      <p:cxnSp>
        <p:nvCxnSpPr>
          <p:cNvPr id="12" name="Прямая со стрелкой 11"/>
          <p:cNvCxnSpPr>
            <a:stCxn id="5" idx="2"/>
            <a:endCxn id="3" idx="0"/>
          </p:cNvCxnSpPr>
          <p:nvPr/>
        </p:nvCxnSpPr>
        <p:spPr>
          <a:xfrm rot="16200000" flipH="1">
            <a:off x="4523152" y="594069"/>
            <a:ext cx="1455019" cy="250033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4" idx="2"/>
            <a:endCxn id="3" idx="0"/>
          </p:cNvCxnSpPr>
          <p:nvPr/>
        </p:nvCxnSpPr>
        <p:spPr>
          <a:xfrm rot="16200000" flipH="1">
            <a:off x="3576598" y="-352485"/>
            <a:ext cx="669201" cy="517925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7" idx="0"/>
            <a:endCxn id="2" idx="2"/>
          </p:cNvCxnSpPr>
          <p:nvPr/>
        </p:nvCxnSpPr>
        <p:spPr>
          <a:xfrm rot="5400000" flipH="1" flipV="1">
            <a:off x="1270816" y="3985469"/>
            <a:ext cx="1494550" cy="96441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8" idx="0"/>
            <a:endCxn id="3" idx="2"/>
          </p:cNvCxnSpPr>
          <p:nvPr/>
        </p:nvCxnSpPr>
        <p:spPr>
          <a:xfrm rot="5400000" flipH="1" flipV="1">
            <a:off x="5128468" y="2699585"/>
            <a:ext cx="422980" cy="232173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9" idx="0"/>
          </p:cNvCxnSpPr>
          <p:nvPr/>
        </p:nvCxnSpPr>
        <p:spPr>
          <a:xfrm rot="16200000" flipV="1">
            <a:off x="3571868" y="2643182"/>
            <a:ext cx="2071702" cy="421484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5400000">
            <a:off x="6429388" y="1714488"/>
            <a:ext cx="857256" cy="7143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stCxn id="10" idx="0"/>
            <a:endCxn id="2" idx="3"/>
          </p:cNvCxnSpPr>
          <p:nvPr/>
        </p:nvCxnSpPr>
        <p:spPr>
          <a:xfrm rot="16200000" flipV="1">
            <a:off x="5127057" y="1912355"/>
            <a:ext cx="1033027" cy="35719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0"/>
            <a:ext cx="892971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/>
              <a:t>Виберіть з переліку міста Галицького князівства:</a:t>
            </a:r>
            <a:endParaRPr lang="ru-RU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42910" y="1000108"/>
            <a:ext cx="6000792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uk-UA" sz="4400" b="1" i="1" dirty="0" err="1" smtClean="0">
                <a:solidFill>
                  <a:srgbClr val="002060"/>
                </a:solidFill>
              </a:rPr>
              <a:t>Белз</a:t>
            </a:r>
            <a:r>
              <a:rPr lang="uk-UA" sz="4400" b="1" i="1" dirty="0" smtClean="0">
                <a:solidFill>
                  <a:srgbClr val="002060"/>
                </a:solidFill>
              </a:rPr>
              <a:t>;</a:t>
            </a:r>
          </a:p>
          <a:p>
            <a:pPr>
              <a:buFont typeface="Wingdings" pitchFamily="2" charset="2"/>
              <a:buChar char="§"/>
            </a:pPr>
            <a:r>
              <a:rPr lang="uk-UA" sz="4400" b="1" i="1" dirty="0" err="1" smtClean="0">
                <a:solidFill>
                  <a:srgbClr val="002060"/>
                </a:solidFill>
              </a:rPr>
              <a:t>Звенигород</a:t>
            </a:r>
            <a:r>
              <a:rPr lang="uk-UA" sz="4400" b="1" i="1" dirty="0" smtClean="0">
                <a:solidFill>
                  <a:srgbClr val="002060"/>
                </a:solidFill>
              </a:rPr>
              <a:t>;</a:t>
            </a:r>
          </a:p>
          <a:p>
            <a:pPr>
              <a:buFont typeface="Wingdings" pitchFamily="2" charset="2"/>
              <a:buChar char="§"/>
            </a:pPr>
            <a:r>
              <a:rPr lang="uk-UA" sz="4400" b="1" i="1" dirty="0" smtClean="0">
                <a:solidFill>
                  <a:srgbClr val="002060"/>
                </a:solidFill>
              </a:rPr>
              <a:t>Коломия;</a:t>
            </a:r>
          </a:p>
          <a:p>
            <a:pPr>
              <a:buFont typeface="Wingdings" pitchFamily="2" charset="2"/>
              <a:buChar char="§"/>
            </a:pPr>
            <a:r>
              <a:rPr lang="uk-UA" sz="4400" b="1" i="1" dirty="0" smtClean="0">
                <a:solidFill>
                  <a:srgbClr val="002060"/>
                </a:solidFill>
              </a:rPr>
              <a:t>Кременець;</a:t>
            </a:r>
          </a:p>
          <a:p>
            <a:pPr>
              <a:buFont typeface="Wingdings" pitchFamily="2" charset="2"/>
              <a:buChar char="§"/>
            </a:pPr>
            <a:r>
              <a:rPr lang="uk-UA" sz="4400" b="1" i="1" dirty="0" smtClean="0">
                <a:solidFill>
                  <a:srgbClr val="002060"/>
                </a:solidFill>
              </a:rPr>
              <a:t>Луцьк;</a:t>
            </a:r>
          </a:p>
          <a:p>
            <a:pPr>
              <a:buFont typeface="Wingdings" pitchFamily="2" charset="2"/>
              <a:buChar char="§"/>
            </a:pPr>
            <a:r>
              <a:rPr lang="uk-UA" sz="4400" b="1" i="1" dirty="0" smtClean="0">
                <a:solidFill>
                  <a:srgbClr val="002060"/>
                </a:solidFill>
              </a:rPr>
              <a:t>Перемишль;</a:t>
            </a:r>
          </a:p>
          <a:p>
            <a:pPr>
              <a:buFont typeface="Wingdings" pitchFamily="2" charset="2"/>
              <a:buChar char="§"/>
            </a:pPr>
            <a:r>
              <a:rPr lang="uk-UA" sz="4400" b="1" i="1" dirty="0" err="1" smtClean="0">
                <a:solidFill>
                  <a:srgbClr val="002060"/>
                </a:solidFill>
              </a:rPr>
              <a:t>Пересопниця</a:t>
            </a:r>
            <a:r>
              <a:rPr lang="uk-UA" sz="4400" b="1" i="1" dirty="0" smtClean="0">
                <a:solidFill>
                  <a:srgbClr val="002060"/>
                </a:solidFill>
              </a:rPr>
              <a:t>;</a:t>
            </a:r>
          </a:p>
          <a:p>
            <a:pPr>
              <a:buFont typeface="Wingdings" pitchFamily="2" charset="2"/>
              <a:buChar char="§"/>
            </a:pPr>
            <a:r>
              <a:rPr lang="uk-UA" sz="4400" b="1" i="1" dirty="0" smtClean="0">
                <a:solidFill>
                  <a:srgbClr val="002060"/>
                </a:solidFill>
              </a:rPr>
              <a:t>Теребовля.</a:t>
            </a:r>
            <a:endParaRPr lang="ru-RU" sz="4400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1142984"/>
            <a:ext cx="828680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b="1" dirty="0" smtClean="0">
                <a:latin typeface="Times New Roman" pitchFamily="18" charset="0"/>
                <a:cs typeface="Times New Roman" pitchFamily="18" charset="0"/>
              </a:rPr>
              <a:t>План</a:t>
            </a:r>
          </a:p>
          <a:p>
            <a:pPr marL="342900" indent="-342900">
              <a:buAutoNum type="arabicPeriod"/>
            </a:pPr>
            <a:r>
              <a:rPr lang="uk-UA" sz="4000" b="1" dirty="0" smtClean="0">
                <a:latin typeface="Times New Roman" pitchFamily="18" charset="0"/>
                <a:cs typeface="Times New Roman" pitchFamily="18" charset="0"/>
              </a:rPr>
              <a:t>Освіта. Розвиток наукових знань.</a:t>
            </a:r>
          </a:p>
          <a:p>
            <a:pPr marL="342900" indent="-342900">
              <a:buAutoNum type="arabicPeriod"/>
            </a:pPr>
            <a:r>
              <a:rPr lang="uk-UA" sz="4000" b="1" dirty="0" smtClean="0">
                <a:latin typeface="Times New Roman" pitchFamily="18" charset="0"/>
                <a:cs typeface="Times New Roman" pitchFamily="18" charset="0"/>
              </a:rPr>
              <a:t>Усна народна творчість.</a:t>
            </a:r>
          </a:p>
          <a:p>
            <a:pPr marL="342900" indent="-342900">
              <a:buAutoNum type="arabicPeriod"/>
            </a:pPr>
            <a:r>
              <a:rPr lang="uk-UA" sz="4000" b="1" dirty="0" smtClean="0">
                <a:latin typeface="Times New Roman" pitchFamily="18" charset="0"/>
                <a:cs typeface="Times New Roman" pitchFamily="18" charset="0"/>
              </a:rPr>
              <a:t>Книжні пам'ятки. Літописання.</a:t>
            </a:r>
          </a:p>
          <a:p>
            <a:pPr marL="342900" indent="-342900">
              <a:buAutoNum type="arabicPeriod"/>
            </a:pPr>
            <a:r>
              <a:rPr lang="uk-UA" sz="4000" b="1" dirty="0" smtClean="0">
                <a:latin typeface="Times New Roman" pitchFamily="18" charset="0"/>
                <a:cs typeface="Times New Roman" pitchFamily="18" charset="0"/>
              </a:rPr>
              <a:t>Архітектура. </a:t>
            </a:r>
          </a:p>
          <a:p>
            <a:pPr marL="342900" indent="-342900">
              <a:buAutoNum type="arabicPeriod"/>
            </a:pPr>
            <a:r>
              <a:rPr lang="uk-UA" sz="4000" b="1" dirty="0" smtClean="0">
                <a:latin typeface="Times New Roman" pitchFamily="18" charset="0"/>
                <a:cs typeface="Times New Roman" pitchFamily="18" charset="0"/>
              </a:rPr>
              <a:t>Мистецтво.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428604"/>
            <a:ext cx="850112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Берестяні грамоти 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– написи на шматках берести(кори берези), зроблені за допомоги спеціальних писал – загострених металевих паличок.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E:\01.02\Культура Русі-України 11-13 ст\Приладдя для письма на восковій поверхні та бересті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2071678"/>
            <a:ext cx="2786082" cy="4292583"/>
          </a:xfrm>
          <a:prstGeom prst="rect">
            <a:avLst/>
          </a:prstGeom>
          <a:noFill/>
        </p:spPr>
      </p:pic>
      <p:pic>
        <p:nvPicPr>
          <p:cNvPr id="1028" name="Picture 4" descr="E:\01.02\Культура Русі-України 11-13 ст\berestyanoe-pism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643182"/>
            <a:ext cx="5522935" cy="38385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E:\01.02\Культура Русі-України 11-13 ст\9e97783-vernydub-vernyhora-kazk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643050"/>
            <a:ext cx="5715000" cy="34671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angle"/>
          </a:sp3d>
        </p:spPr>
      </p:pic>
      <p:pic>
        <p:nvPicPr>
          <p:cNvPr id="5" name="Picture 2" descr="E:\01.02\Культура Русі-України 11-13 ст\Без назван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1065842">
            <a:off x="242990" y="179609"/>
            <a:ext cx="2581287" cy="334126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angle"/>
          </a:sp3d>
        </p:spPr>
      </p:pic>
      <p:pic>
        <p:nvPicPr>
          <p:cNvPr id="6" name="Picture 3" descr="E:\01.02\Культура Русі-України 11-13 ст\kyrylo_kozh_240212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0377862">
            <a:off x="6367966" y="3304213"/>
            <a:ext cx="2772402" cy="3429024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angle"/>
          </a:sp3d>
        </p:spPr>
      </p:pic>
      <p:sp>
        <p:nvSpPr>
          <p:cNvPr id="7" name="TextBox 6"/>
          <p:cNvSpPr txBox="1"/>
          <p:nvPr/>
        </p:nvSpPr>
        <p:spPr>
          <a:xfrm>
            <a:off x="3000332" y="0"/>
            <a:ext cx="614366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5400" b="1" dirty="0" err="1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“Дружинний</a:t>
            </a:r>
            <a:r>
              <a:rPr lang="uk-UA" sz="54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5400" b="1" dirty="0" err="1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епос”</a:t>
            </a:r>
            <a:endParaRPr lang="ru-RU" sz="54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01.02\Культура Русі-України 11-13 ст\3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71480"/>
            <a:ext cx="9188199" cy="5572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642910" y="4643446"/>
            <a:ext cx="85010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Вчені вважають Змія Горинича узагальненим образом половців</a:t>
            </a:r>
            <a:r>
              <a:rPr lang="uk-UA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ртинки по запросу слово о полку ігоревім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571480"/>
            <a:ext cx="3786214" cy="54742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0" name="Picture 4" descr="Картинки по запросу слово о полку ігоревім оригінал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214290"/>
            <a:ext cx="4429156" cy="32598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2" name="Picture 6" descr="Картинки по запросу слово о полку ігоревім оригінал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1072" y="3571876"/>
            <a:ext cx="4357208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98</TotalTime>
  <Words>277</Words>
  <PresentationFormat>Экран (4:3)</PresentationFormat>
  <Paragraphs>58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Эркер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13</cp:revision>
  <dcterms:created xsi:type="dcterms:W3CDTF">2017-01-31T18:46:46Z</dcterms:created>
  <dcterms:modified xsi:type="dcterms:W3CDTF">2017-10-26T10:29:17Z</dcterms:modified>
</cp:coreProperties>
</file>