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340" r:id="rId4"/>
    <p:sldId id="341" r:id="rId5"/>
    <p:sldId id="342" r:id="rId6"/>
    <p:sldId id="345" r:id="rId7"/>
    <p:sldId id="343" r:id="rId8"/>
    <p:sldId id="344" r:id="rId9"/>
    <p:sldId id="346" r:id="rId10"/>
    <p:sldId id="347" r:id="rId11"/>
    <p:sldId id="348" r:id="rId12"/>
    <p:sldId id="320" r:id="rId13"/>
    <p:sldId id="336" r:id="rId14"/>
    <p:sldId id="335" r:id="rId15"/>
    <p:sldId id="32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332"/>
    <a:srgbClr val="765A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4F3E-D563-4B65-ABC2-C4D50AAA6903}" type="datetime1">
              <a:rPr lang="uk-UA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0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7290-64EE-4260-87F7-E5F0D78D3EF2}" type="datetime1">
              <a:rPr lang="uk-UA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87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D093-197A-42CD-B079-D38A0E934E85}" type="datetime1">
              <a:rPr lang="uk-UA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4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96AC-93A8-4754-97DF-C212EC123FFC}" type="datetime1">
              <a:rPr lang="uk-UA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769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99B9-EE97-4CED-B0CB-B5C0E405A8E0}" type="datetime1">
              <a:rPr lang="uk-UA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7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215E-5FAC-4291-A67C-6EDA3D1A82E5}" type="datetime1">
              <a:rPr lang="uk-UA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1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297-1D29-48E6-8962-A0FA2F388478}" type="datetime1">
              <a:rPr lang="uk-UA" smtClean="0"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8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9482-B515-4631-93BC-6F5795DD46C0}" type="datetime1">
              <a:rPr lang="uk-UA" smtClean="0"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9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1D45-26B3-433A-BF64-DDEFB6E6DEF2}" type="datetime1">
              <a:rPr lang="uk-UA" smtClean="0"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8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6B7-AAB6-43FF-A3B6-237FC1667AC9}" type="datetime1">
              <a:rPr lang="uk-UA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9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A003-1823-4EDD-9093-82F7FD173892}" type="datetime1">
              <a:rPr lang="uk-UA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75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28B6-3691-4D14-B905-FED74103E9EB}" type="datetime1">
              <a:rPr lang="uk-UA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Підготувала вчитель економіки ЗОШ І-ІІІ ступенів №10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5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3921" t="20415" r="16102"/>
          <a:stretch>
            <a:fillRect/>
          </a:stretch>
        </p:blipFill>
        <p:spPr bwMode="auto">
          <a:xfrm>
            <a:off x="666044" y="1817511"/>
            <a:ext cx="8116711" cy="4495400"/>
          </a:xfrm>
          <a:prstGeom prst="rect">
            <a:avLst/>
          </a:prstGeom>
          <a:noFill/>
        </p:spPr>
      </p:pic>
      <p:sp>
        <p:nvSpPr>
          <p:cNvPr id="9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647972" y="4222044"/>
            <a:ext cx="3086100" cy="1490133"/>
          </a:xfrm>
        </p:spPr>
        <p:txBody>
          <a:bodyPr/>
          <a:lstStyle/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 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економіки 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ЗОШ І-ІІІ ступенів №10 Ніжинської міської ради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Кривенко О.І.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1924590" y="1517679"/>
            <a:ext cx="4588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 блага</a:t>
            </a:r>
          </a:p>
          <a:p>
            <a:pPr algn="ctr"/>
            <a:r>
              <a:rPr lang="uk-UA" sz="3200" b="1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ознакою споживання</a:t>
            </a:r>
            <a:endParaRPr lang="uk-UA" sz="3200" b="1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7121" y="4159371"/>
            <a:ext cx="222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Споживчі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3461" y="4036167"/>
            <a:ext cx="341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Інвестиційні 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stCxn id="22" idx="2"/>
            <a:endCxn id="23" idx="0"/>
          </p:cNvCxnSpPr>
          <p:nvPr/>
        </p:nvCxnSpPr>
        <p:spPr>
          <a:xfrm rot="5400000">
            <a:off x="2382098" y="2322597"/>
            <a:ext cx="1564474" cy="2109074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2" idx="2"/>
            <a:endCxn id="24" idx="0"/>
          </p:cNvCxnSpPr>
          <p:nvPr/>
        </p:nvCxnSpPr>
        <p:spPr>
          <a:xfrm rot="16200000" flipH="1">
            <a:off x="4733183" y="2080585"/>
            <a:ext cx="1441270" cy="2469893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1924590" y="1517679"/>
            <a:ext cx="4773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 блага</a:t>
            </a:r>
          </a:p>
          <a:p>
            <a:pPr algn="ctr"/>
            <a:r>
              <a:rPr lang="uk-UA" sz="3200" b="1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суб'єктом споживання</a:t>
            </a:r>
            <a:endParaRPr lang="uk-UA" sz="3200" b="1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8051" y="3687379"/>
            <a:ext cx="3271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Індивідуальні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7686" y="3654291"/>
            <a:ext cx="341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Суспільні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stCxn id="22" idx="2"/>
            <a:endCxn id="23" idx="0"/>
          </p:cNvCxnSpPr>
          <p:nvPr/>
        </p:nvCxnSpPr>
        <p:spPr>
          <a:xfrm rot="5400000">
            <a:off x="2876159" y="2252301"/>
            <a:ext cx="1092482" cy="1777674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2" idx="2"/>
            <a:endCxn id="24" idx="0"/>
          </p:cNvCxnSpPr>
          <p:nvPr/>
        </p:nvCxnSpPr>
        <p:spPr>
          <a:xfrm rot="16200000" flipH="1">
            <a:off x="5042416" y="1863717"/>
            <a:ext cx="1059394" cy="2521753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1964" y="5290985"/>
            <a:ext cx="341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err="1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Квазісуспільні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>
            <a:stCxn id="22" idx="2"/>
            <a:endCxn id="17" idx="0"/>
          </p:cNvCxnSpPr>
          <p:nvPr/>
        </p:nvCxnSpPr>
        <p:spPr>
          <a:xfrm rot="16200000" flipH="1">
            <a:off x="2996208" y="3909925"/>
            <a:ext cx="2696088" cy="66031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2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Закріплення знань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654756" y="2810934"/>
            <a:ext cx="8150578" cy="2446769"/>
          </a:xfrm>
          <a:prstGeom prst="snip2SameRect">
            <a:avLst>
              <a:gd name="adj1" fmla="val 447"/>
              <a:gd name="adj2" fmla="val 0"/>
            </a:avLst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4000" b="1" i="1" dirty="0" smtClean="0"/>
              <a:t>Завдання 1. </a:t>
            </a:r>
            <a:r>
              <a:rPr lang="uk-UA" sz="4000" dirty="0" smtClean="0"/>
              <a:t>Як ви вважаєте, яка технологія виробництва є притаманною для сучасного суспільства?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48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535" y="0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Закріплення знань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1840088" y="1343378"/>
            <a:ext cx="5655733" cy="508000"/>
          </a:xfrm>
          <a:prstGeom prst="snip2SameRect">
            <a:avLst>
              <a:gd name="adj1" fmla="val 447"/>
              <a:gd name="adj2" fmla="val 0"/>
            </a:avLst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i="1" dirty="0" smtClean="0"/>
              <a:t>Завдання 2. Розв'яжіть задачу</a:t>
            </a:r>
            <a:endParaRPr lang="ru-RU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усеченными соседними углами 3"/>
          <p:cNvSpPr/>
          <p:nvPr/>
        </p:nvSpPr>
        <p:spPr>
          <a:xfrm>
            <a:off x="587023" y="1851377"/>
            <a:ext cx="8286044" cy="2370667"/>
          </a:xfrm>
          <a:prstGeom prst="snip2SameRect">
            <a:avLst>
              <a:gd name="adj1" fmla="val 447"/>
              <a:gd name="adj2" fmla="val 0"/>
            </a:avLst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Підприємець може здійснити виробництво продукції, використовуючи одну з двох технологій. Яку технологію на ваш погляд потрібно вибрати підприємцеві, якщо відомо, що ринкова ціна складає 14.8  грошей, а ціни на ресурси і їх комбінації при різних технологіях при виготовленні 200 одиниць товару дано в таблиці</a:t>
            </a:r>
            <a:r>
              <a:rPr lang="uk-UA" sz="2800" dirty="0" smtClean="0"/>
              <a:t>:</a:t>
            </a:r>
            <a:endParaRPr lang="ru-RU" sz="2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58685" y="4301631"/>
          <a:ext cx="7317672" cy="1974990"/>
        </p:xfrm>
        <a:graphic>
          <a:graphicData uri="http://schemas.openxmlformats.org/drawingml/2006/table">
            <a:tbl>
              <a:tblPr/>
              <a:tblGrid>
                <a:gridCol w="1967432"/>
                <a:gridCol w="1821784"/>
                <a:gridCol w="1764228"/>
                <a:gridCol w="1764228"/>
              </a:tblGrid>
              <a:tr h="3291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Види ресурсів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Ціна ресурсу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грошах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Необхідна кількість товару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916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1 технологія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2 технологія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Земля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Праця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Капітал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ПД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48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2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Домашнє    завдання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1028700" y="1692321"/>
            <a:ext cx="6625167" cy="1536301"/>
          </a:xfrm>
          <a:prstGeom prst="snip2SameRect">
            <a:avLst/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00" algn="ctr"/>
            <a:r>
              <a:rPr lang="uk-UA" sz="3200" b="1" dirty="0" smtClean="0">
                <a:solidFill>
                  <a:schemeClr val="bg1"/>
                </a:solidFill>
              </a:rPr>
              <a:t>Опрацювати</a:t>
            </a:r>
            <a:r>
              <a:rPr lang="ru-RU" sz="3200" b="1" dirty="0" smtClean="0">
                <a:solidFill>
                  <a:schemeClr val="bg1"/>
                </a:solidFill>
              </a:rPr>
              <a:t> ст. 10-12 §</a:t>
            </a:r>
            <a:r>
              <a:rPr lang="ru-RU" sz="3200" b="1" dirty="0" smtClean="0">
                <a:solidFill>
                  <a:schemeClr val="bg1"/>
                </a:solidFill>
              </a:rPr>
              <a:t>2,</a:t>
            </a:r>
          </a:p>
          <a:p>
            <a:pPr marR="200" algn="ctr"/>
            <a:r>
              <a:rPr lang="ru-RU" sz="32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3200" b="1" dirty="0" smtClean="0">
                <a:solidFill>
                  <a:schemeClr val="bg1"/>
                </a:solidFill>
              </a:rPr>
              <a:t> 2 на ст.15 </a:t>
            </a:r>
            <a:r>
              <a:rPr lang="ru-RU" sz="3200" b="1" dirty="0" err="1" smtClean="0">
                <a:solidFill>
                  <a:schemeClr val="bg1"/>
                </a:solidFill>
              </a:rPr>
              <a:t>письмово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3.wikia.nocookie.net/__cb20140428050001/rrc-kor/ru/images/8/83/%D0%9E%D0%BA_%D1%81%D0%BC%D0%B0%D0%B9%D0%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6" y="2581380"/>
            <a:ext cx="4711799" cy="3565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48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063" y="423081"/>
            <a:ext cx="581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584332"/>
                </a:solidFill>
              </a:rPr>
              <a:t>До нових зустрічей!</a:t>
            </a:r>
            <a:endParaRPr lang="ru-RU" sz="4800" b="1" dirty="0">
              <a:solidFill>
                <a:srgbClr val="584332"/>
              </a:solidFill>
            </a:endParaRPr>
          </a:p>
        </p:txBody>
      </p:sp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4" y="1120520"/>
            <a:ext cx="5465301" cy="546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poradumo.com.ua/wp-content/uploads/2015/12/b94a07e8048cc3dab2b0952fa7bbaa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http://poradumo.com.ua/wp-content/uploads/2015/12/4908a36d543c5fa6f8bd5750222cf7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7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9086" y="1666360"/>
            <a:ext cx="8250425" cy="3539430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Основна проблема економіки</a:t>
            </a:r>
          </a:p>
          <a:p>
            <a:pPr marL="742950" indent="-742950" algn="just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Що є предметом вивчення економіки?</a:t>
            </a:r>
          </a:p>
          <a:p>
            <a:pPr marL="742950" indent="-742950" algn="just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Яке значення економічної науки?</a:t>
            </a:r>
          </a:p>
          <a:p>
            <a:pPr marL="742950" indent="-742950" algn="just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Хто бере участь у економічних відносинах? </a:t>
            </a:r>
          </a:p>
          <a:p>
            <a:pPr marL="742950" indent="-742950" algn="just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Охарактеризуйте суб'єкти економіки.</a:t>
            </a:r>
          </a:p>
          <a:p>
            <a:pPr marL="742950" indent="-742950" algn="just">
              <a:buAutoNum type="arabicPeriod"/>
            </a:pPr>
            <a:r>
              <a:rPr lang="uk-UA" sz="3200" dirty="0" smtClean="0">
                <a:solidFill>
                  <a:schemeClr val="bg1"/>
                </a:solidFill>
              </a:rPr>
              <a:t>Дайте характеристику об'єктам економіки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9216" y="407770"/>
            <a:ext cx="5492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Пригадаємо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11" y="5295907"/>
            <a:ext cx="1873956" cy="1406794"/>
          </a:xfrm>
          <a:prstGeom prst="rect">
            <a:avLst/>
          </a:prstGeom>
        </p:spPr>
      </p:pic>
      <p:sp>
        <p:nvSpPr>
          <p:cNvPr id="15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grpSp>
        <p:nvGrpSpPr>
          <p:cNvPr id="29698" name="Group 2"/>
          <p:cNvGrpSpPr>
            <a:grpSpLocks noChangeAspect="1"/>
          </p:cNvGrpSpPr>
          <p:nvPr/>
        </p:nvGrpSpPr>
        <p:grpSpPr bwMode="auto">
          <a:xfrm>
            <a:off x="2342505" y="1425959"/>
            <a:ext cx="4420902" cy="4544532"/>
            <a:chOff x="3783" y="10891"/>
            <a:chExt cx="3439" cy="3490"/>
          </a:xfrm>
        </p:grpSpPr>
        <p:sp>
          <p:nvSpPr>
            <p:cNvPr id="29699" name="AutoShape 3"/>
            <p:cNvSpPr>
              <a:spLocks noChangeAspect="1" noChangeArrowheads="1"/>
            </p:cNvSpPr>
            <p:nvPr/>
          </p:nvSpPr>
          <p:spPr bwMode="auto">
            <a:xfrm>
              <a:off x="3828" y="10891"/>
              <a:ext cx="3394" cy="349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auto">
            <a:xfrm>
              <a:off x="3834" y="10897"/>
              <a:ext cx="3388" cy="34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783" y="12207"/>
              <a:ext cx="1407" cy="9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uk-UA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Здатність до підприємництва</a:t>
              </a:r>
              <a:endPara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744" y="13265"/>
              <a:ext cx="1353" cy="8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uk-U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Інформація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4216" y="11443"/>
              <a:ext cx="1271" cy="7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Капітал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404" y="11286"/>
              <a:ext cx="1338" cy="8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uk-U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Земля (природні ресурси)</a:t>
              </a:r>
              <a:endPara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950" y="12569"/>
              <a:ext cx="1098" cy="8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Праця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5528" y="12569"/>
              <a:ext cx="988" cy="1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4257" y="12569"/>
              <a:ext cx="1271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V="1">
              <a:off x="5528" y="12290"/>
              <a:ext cx="1694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H="1" flipV="1">
              <a:off x="5387" y="10897"/>
              <a:ext cx="141" cy="1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 flipH="1" flipV="1">
              <a:off x="3975" y="11872"/>
              <a:ext cx="1553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290442" y="1450456"/>
            <a:ext cx="2632841" cy="9233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Земля – обмежений і практично не відтворюваний ресурс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1159" y="3179408"/>
            <a:ext cx="2632841" cy="313932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Оскільки люди є носіями певних знань та навичок, культури, здатності сприймати й утілювати в життя технічні та організаційні нововведення, то кажуть, що економічним ресурсом стає не просто праця, а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людський капітал.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468" y="1295720"/>
            <a:ext cx="3993932" cy="9233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засоби виробництва (машини, обладнання, транспортні засоби, будівлі, споруди) та фінансовий ресурс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7338" y="3026813"/>
            <a:ext cx="1823545" cy="175432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спроможність започаткувати прибуткову справу й ефективно управляти нею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9090" y="5623454"/>
            <a:ext cx="5817476" cy="9233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знання про потреби споживачів, ресурси, технології виробництва та управління, ціни. Стає найважливішим виробничим ресурсом в інформаційному суспільстві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9" y="1949012"/>
            <a:ext cx="2306562" cy="4079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0267" y="1497027"/>
            <a:ext cx="5881511" cy="452431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Виробництво </a:t>
            </a:r>
            <a:r>
              <a:rPr lang="uk-UA" sz="4800" dirty="0" smtClean="0">
                <a:solidFill>
                  <a:schemeClr val="bg1"/>
                </a:solidFill>
              </a:rPr>
              <a:t>- діяльність людей, спрямована на створення продуктів, речей і послуг для задоволення потреб.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16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0721" name="Group 1"/>
          <p:cNvGrpSpPr>
            <a:grpSpLocks noChangeAspect="1"/>
          </p:cNvGrpSpPr>
          <p:nvPr/>
        </p:nvGrpSpPr>
        <p:grpSpPr bwMode="auto">
          <a:xfrm>
            <a:off x="536093" y="2318700"/>
            <a:ext cx="8182237" cy="3846769"/>
            <a:chOff x="2154" y="3656"/>
            <a:chExt cx="7327" cy="2279"/>
          </a:xfrm>
        </p:grpSpPr>
        <p:sp>
          <p:nvSpPr>
            <p:cNvPr id="3073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281" y="3656"/>
              <a:ext cx="7200" cy="181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4046" y="3851"/>
              <a:ext cx="1553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Праця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2154" y="4382"/>
              <a:ext cx="1356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Елементи </a:t>
              </a:r>
              <a:r>
                <a:rPr kumimoji="0" lang="uk-UA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вироб-ництва</a:t>
              </a:r>
              <a:endPara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046" y="4474"/>
              <a:ext cx="1553" cy="5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Засоби праці</a:t>
              </a:r>
              <a:endPara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6276" y="4317"/>
              <a:ext cx="1751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Поєднання елементів виробництва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8733" y="3843"/>
              <a:ext cx="607" cy="20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8070" y="4661"/>
              <a:ext cx="564" cy="314"/>
            </a:xfrm>
            <a:prstGeom prst="rightArrow">
              <a:avLst>
                <a:gd name="adj1" fmla="val 50000"/>
                <a:gd name="adj2" fmla="val 4490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4074" y="5162"/>
              <a:ext cx="1553" cy="5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Предмети праці</a:t>
              </a:r>
              <a:endPara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5669" y="3935"/>
              <a:ext cx="551" cy="1682"/>
            </a:xfrm>
            <a:prstGeom prst="rightBrace">
              <a:avLst>
                <a:gd name="adj1" fmla="val 3871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 flipV="1">
              <a:off x="3538" y="4076"/>
              <a:ext cx="494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23" name="Line 3"/>
            <p:cNvSpPr>
              <a:spLocks noChangeShapeType="1"/>
            </p:cNvSpPr>
            <p:nvPr/>
          </p:nvSpPr>
          <p:spPr bwMode="auto">
            <a:xfrm>
              <a:off x="3510" y="4680"/>
              <a:ext cx="536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722" name="Line 2"/>
            <p:cNvSpPr>
              <a:spLocks noChangeShapeType="1"/>
            </p:cNvSpPr>
            <p:nvPr/>
          </p:nvSpPr>
          <p:spPr bwMode="auto">
            <a:xfrm>
              <a:off x="3524" y="4680"/>
              <a:ext cx="522" cy="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2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45920" y="2664177"/>
          <a:ext cx="8215858" cy="2896748"/>
        </p:xfrm>
        <a:graphic>
          <a:graphicData uri="http://schemas.openxmlformats.org/drawingml/2006/table">
            <a:tbl>
              <a:tblPr/>
              <a:tblGrid>
                <a:gridCol w="2074702"/>
                <a:gridCol w="6141156"/>
              </a:tblGrid>
              <a:tr h="7631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Технологія виробництва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Визначальні риси технологій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Реміснича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0975" algn="just" defTabSz="271463">
                        <a:spcAft>
                          <a:spcPts val="0"/>
                        </a:spcAft>
                        <a:tabLst/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ґрунтується на ручній праці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180975" algn="just" defTabSz="271463">
                        <a:spcAft>
                          <a:spcPts val="0"/>
                        </a:spcAft>
                        <a:tabLst/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передбачає універсальні засоби праці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180975" algn="just" defTabSz="271463">
                        <a:spcAft>
                          <a:spcPts val="0"/>
                        </a:spcAft>
                        <a:tabLst/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як рушій використовується енергія м'язів людини або тварин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с двумя усеченными соседними углами 3"/>
          <p:cNvSpPr/>
          <p:nvPr/>
        </p:nvSpPr>
        <p:spPr>
          <a:xfrm>
            <a:off x="699911" y="1591734"/>
            <a:ext cx="8150578" cy="496711"/>
          </a:xfrm>
          <a:prstGeom prst="snip2SameRect">
            <a:avLst>
              <a:gd name="adj1" fmla="val 447"/>
              <a:gd name="adj2" fmla="val 0"/>
            </a:avLst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/>
              <a:t>Технології виробництва</a:t>
            </a:r>
            <a:endParaRPr lang="ru-RU" sz="4000" dirty="0"/>
          </a:p>
        </p:txBody>
      </p:sp>
      <p:sp>
        <p:nvSpPr>
          <p:cNvPr id="15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68498" y="2187805"/>
          <a:ext cx="8215858" cy="4389120"/>
        </p:xfrm>
        <a:graphic>
          <a:graphicData uri="http://schemas.openxmlformats.org/drawingml/2006/table">
            <a:tbl>
              <a:tblPr/>
              <a:tblGrid>
                <a:gridCol w="1532835"/>
                <a:gridCol w="6683023"/>
              </a:tblGrid>
              <a:tr h="35339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Технологія виробництва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Визначальні риси технологій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17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Машинне виробництво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0975" algn="just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вплив людини на предмети праці здійснюється з використанням системи машин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як рушій використовується парова, а пізніше – електрична енергія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розвиваються спеціалізація працівників і поділ праці, що передбачає складну систему управління виробничими колективами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с двумя усеченными соседними углами 3"/>
          <p:cNvSpPr/>
          <p:nvPr/>
        </p:nvSpPr>
        <p:spPr>
          <a:xfrm>
            <a:off x="711199" y="1569156"/>
            <a:ext cx="8150578" cy="496711"/>
          </a:xfrm>
          <a:prstGeom prst="snip2SameRect">
            <a:avLst>
              <a:gd name="adj1" fmla="val 447"/>
              <a:gd name="adj2" fmla="val 0"/>
            </a:avLst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/>
              <a:t>Технології виробництва</a:t>
            </a:r>
            <a:endParaRPr lang="ru-RU" sz="4000" dirty="0"/>
          </a:p>
        </p:txBody>
      </p:sp>
      <p:sp>
        <p:nvSpPr>
          <p:cNvPr id="11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02365" y="2391006"/>
          <a:ext cx="8215858" cy="4206240"/>
        </p:xfrm>
        <a:graphic>
          <a:graphicData uri="http://schemas.openxmlformats.org/drawingml/2006/table">
            <a:tbl>
              <a:tblPr/>
              <a:tblGrid>
                <a:gridCol w="1532835"/>
                <a:gridCol w="6683023"/>
              </a:tblGrid>
              <a:tr h="35339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Технологія виробництва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Визначальні риси технологій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6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Автомати-зоване</a:t>
                      </a:r>
                      <a:r>
                        <a:rPr lang="uk-UA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виробництво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0975" algn="just"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як засоби виробництва використовуються автомати та комп'ютери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збільшується частка людей, зайнятих створенням інформації, підтримкою засобів комунікації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основними в забезпеченні економічного зростання стають наукомісткі (такі, що передбачають постійні наукові розробки) виробництва – електронна промисловість, програмне забезпечення, телекомунікації, обчислювальна техніка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	використовується атомна енергія та розробляються нетрадиційні джерела з використанням енергії сонця, земельних надр, біопалива, морських припливів тощо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с двумя усеченными соседними углами 3"/>
          <p:cNvSpPr/>
          <p:nvPr/>
        </p:nvSpPr>
        <p:spPr>
          <a:xfrm>
            <a:off x="722489" y="1670756"/>
            <a:ext cx="8150578" cy="496711"/>
          </a:xfrm>
          <a:prstGeom prst="snip2SameRect">
            <a:avLst>
              <a:gd name="adj1" fmla="val 447"/>
              <a:gd name="adj2" fmla="val 0"/>
            </a:avLst>
          </a:prstGeom>
          <a:solidFill>
            <a:srgbClr val="5843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/>
              <a:t>Технології виробництва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500" y="76694"/>
            <a:ext cx="7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84332"/>
                </a:solidFill>
              </a:rPr>
              <a:t>Виробничі ресурси.</a:t>
            </a:r>
          </a:p>
          <a:p>
            <a:pPr algn="ctr"/>
            <a:r>
              <a:rPr lang="uk-UA" sz="2400" b="1" dirty="0" smtClean="0">
                <a:solidFill>
                  <a:srgbClr val="584332"/>
                </a:solidFill>
              </a:rPr>
              <a:t>Виробництво та продукт економічної діяльності</a:t>
            </a:r>
            <a:endParaRPr lang="uk-UA" sz="2400" b="1" dirty="0">
              <a:solidFill>
                <a:srgbClr val="584332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490952" y="1481958"/>
            <a:ext cx="4146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Економічне благо</a:t>
            </a:r>
            <a:endParaRPr lang="uk-UA" sz="4000" b="1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093" y="3394842"/>
            <a:ext cx="252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Обмежене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2193" y="3224146"/>
            <a:ext cx="3410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результатом виробництва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5039" y="5174788"/>
            <a:ext cx="5822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5843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Розподіляється через суспільний обмін</a:t>
            </a:r>
            <a:endParaRPr lang="uk-UA" sz="4000" dirty="0">
              <a:solidFill>
                <a:srgbClr val="5843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stCxn id="22" idx="2"/>
            <a:endCxn id="23" idx="0"/>
          </p:cNvCxnSpPr>
          <p:nvPr/>
        </p:nvCxnSpPr>
        <p:spPr>
          <a:xfrm rot="5400000">
            <a:off x="2667327" y="1498181"/>
            <a:ext cx="1204998" cy="2588325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2" idx="2"/>
            <a:endCxn id="24" idx="0"/>
          </p:cNvCxnSpPr>
          <p:nvPr/>
        </p:nvCxnSpPr>
        <p:spPr>
          <a:xfrm rot="16200000" flipH="1">
            <a:off x="5128591" y="1625240"/>
            <a:ext cx="1034302" cy="2163509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2" idx="2"/>
            <a:endCxn id="25" idx="0"/>
          </p:cNvCxnSpPr>
          <p:nvPr/>
        </p:nvCxnSpPr>
        <p:spPr>
          <a:xfrm rot="16200000" flipH="1">
            <a:off x="3082724" y="3671108"/>
            <a:ext cx="2984944" cy="22416"/>
          </a:xfrm>
          <a:prstGeom prst="straightConnector1">
            <a:avLst/>
          </a:prstGeom>
          <a:ln w="57150">
            <a:solidFill>
              <a:srgbClr val="5843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ата 1"/>
          <p:cNvSpPr txBox="1">
            <a:spLocks/>
          </p:cNvSpPr>
          <p:nvPr/>
        </p:nvSpPr>
        <p:spPr>
          <a:xfrm>
            <a:off x="634147" y="676859"/>
            <a:ext cx="117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1D6A7-C66A-42D9-9709-5B8221788E90}" type="datetime1"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18.09.2017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45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544</Words>
  <Application>Microsoft Office PowerPoint</Application>
  <PresentationFormat>Экран (4:3)</PresentationFormat>
  <Paragraphs>166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Закріплення знань</vt:lpstr>
      <vt:lpstr>Закріплення знань</vt:lpstr>
      <vt:lpstr>Домашнє    завдання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http://vsimppt.com.ua/</dc:title>
  <dc:creator>Василь Цупа</dc:creator>
  <cp:lastModifiedBy>User280117</cp:lastModifiedBy>
  <cp:revision>69</cp:revision>
  <dcterms:created xsi:type="dcterms:W3CDTF">2015-10-20T21:14:13Z</dcterms:created>
  <dcterms:modified xsi:type="dcterms:W3CDTF">2017-09-18T14:31:08Z</dcterms:modified>
</cp:coreProperties>
</file>