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0" r:id="rId36"/>
    <p:sldId id="292" r:id="rId37"/>
    <p:sldId id="293" r:id="rId38"/>
    <p:sldId id="294" r:id="rId39"/>
    <p:sldId id="296" r:id="rId40"/>
    <p:sldId id="303" r:id="rId41"/>
    <p:sldId id="302" r:id="rId42"/>
    <p:sldId id="297" r:id="rId43"/>
    <p:sldId id="300" r:id="rId44"/>
    <p:sldId id="301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NA7 X86" initials="D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97F1"/>
    <a:srgbClr val="87C1D5"/>
    <a:srgbClr val="C26CB2"/>
    <a:srgbClr val="D79431"/>
    <a:srgbClr val="CCFF99"/>
    <a:srgbClr val="F0E8FC"/>
    <a:srgbClr val="F0EFF9"/>
    <a:srgbClr val="F7F1F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42" autoAdjust="0"/>
    <p:restoredTop sz="94717" autoAdjust="0"/>
  </p:normalViewPr>
  <p:slideViewPr>
    <p:cSldViewPr>
      <p:cViewPr varScale="1">
        <p:scale>
          <a:sx n="99" d="100"/>
          <a:sy n="99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1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D2A98-F280-4E50-B6E0-7CB8936D0E39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07A1B-F942-43B8-86D5-BCFFC48C83CD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305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7A1B-F942-43B8-86D5-BCFFC48C83C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school.xvatit.com/index.php?title=%D0%A4%D0%B0%D0%B9%D0%BB:As23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8.xml"/><Relationship Id="rId18" Type="http://schemas.openxmlformats.org/officeDocument/2006/relationships/slide" Target="slide10.xml"/><Relationship Id="rId26" Type="http://schemas.openxmlformats.org/officeDocument/2006/relationships/slide" Target="slide20.xml"/><Relationship Id="rId39" Type="http://schemas.openxmlformats.org/officeDocument/2006/relationships/slide" Target="slide34.xml"/><Relationship Id="rId3" Type="http://schemas.openxmlformats.org/officeDocument/2006/relationships/slide" Target="slide4.xml"/><Relationship Id="rId21" Type="http://schemas.openxmlformats.org/officeDocument/2006/relationships/slide" Target="slide31.xml"/><Relationship Id="rId34" Type="http://schemas.openxmlformats.org/officeDocument/2006/relationships/slide" Target="slide37.xml"/><Relationship Id="rId42" Type="http://schemas.openxmlformats.org/officeDocument/2006/relationships/slide" Target="slide18.xml"/><Relationship Id="rId7" Type="http://schemas.openxmlformats.org/officeDocument/2006/relationships/slide" Target="slide8.xml"/><Relationship Id="rId12" Type="http://schemas.openxmlformats.org/officeDocument/2006/relationships/slide" Target="slide33.xml"/><Relationship Id="rId17" Type="http://schemas.openxmlformats.org/officeDocument/2006/relationships/slide" Target="slide16.xml"/><Relationship Id="rId25" Type="http://schemas.openxmlformats.org/officeDocument/2006/relationships/slide" Target="slide19.xml"/><Relationship Id="rId33" Type="http://schemas.openxmlformats.org/officeDocument/2006/relationships/slide" Target="slide44.xml"/><Relationship Id="rId38" Type="http://schemas.openxmlformats.org/officeDocument/2006/relationships/slide" Target="slide30.xml"/><Relationship Id="rId2" Type="http://schemas.openxmlformats.org/officeDocument/2006/relationships/slide" Target="slide3.xml"/><Relationship Id="rId16" Type="http://schemas.openxmlformats.org/officeDocument/2006/relationships/slide" Target="slide21.xml"/><Relationship Id="rId20" Type="http://schemas.openxmlformats.org/officeDocument/2006/relationships/slide" Target="slide38.xml"/><Relationship Id="rId29" Type="http://schemas.openxmlformats.org/officeDocument/2006/relationships/slide" Target="slide36.xml"/><Relationship Id="rId41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35.xml"/><Relationship Id="rId24" Type="http://schemas.openxmlformats.org/officeDocument/2006/relationships/slide" Target="slide26.xml"/><Relationship Id="rId32" Type="http://schemas.openxmlformats.org/officeDocument/2006/relationships/slide" Target="slide43.xml"/><Relationship Id="rId37" Type="http://schemas.openxmlformats.org/officeDocument/2006/relationships/slide" Target="slide29.xml"/><Relationship Id="rId40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22.xml"/><Relationship Id="rId23" Type="http://schemas.openxmlformats.org/officeDocument/2006/relationships/slide" Target="slide25.xml"/><Relationship Id="rId28" Type="http://schemas.openxmlformats.org/officeDocument/2006/relationships/slide" Target="slide14.xml"/><Relationship Id="rId36" Type="http://schemas.openxmlformats.org/officeDocument/2006/relationships/slide" Target="slide23.xml"/><Relationship Id="rId10" Type="http://schemas.openxmlformats.org/officeDocument/2006/relationships/slide" Target="slide39.xml"/><Relationship Id="rId19" Type="http://schemas.openxmlformats.org/officeDocument/2006/relationships/slide" Target="slide15.xml"/><Relationship Id="rId31" Type="http://schemas.openxmlformats.org/officeDocument/2006/relationships/slide" Target="slide42.xml"/><Relationship Id="rId4" Type="http://schemas.openxmlformats.org/officeDocument/2006/relationships/slide" Target="slide5.xml"/><Relationship Id="rId9" Type="http://schemas.openxmlformats.org/officeDocument/2006/relationships/slide" Target="slide40.xml"/><Relationship Id="rId14" Type="http://schemas.openxmlformats.org/officeDocument/2006/relationships/slide" Target="slide27.xml"/><Relationship Id="rId22" Type="http://schemas.openxmlformats.org/officeDocument/2006/relationships/slide" Target="slide32.xml"/><Relationship Id="rId27" Type="http://schemas.openxmlformats.org/officeDocument/2006/relationships/slide" Target="slide13.xml"/><Relationship Id="rId30" Type="http://schemas.openxmlformats.org/officeDocument/2006/relationships/slide" Target="slide41.xml"/><Relationship Id="rId35" Type="http://schemas.openxmlformats.org/officeDocument/2006/relationships/slide" Target="slide24.xml"/><Relationship Id="rId43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47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27584" y="1556792"/>
            <a:ext cx="6984775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1"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СВОЯ ГРА»</a:t>
            </a:r>
          </a:p>
          <a:p>
            <a:pPr lvl="1" algn="ctr"/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</a:rPr>
              <a:t>п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о </a:t>
            </a:r>
            <a:r>
              <a:rPr lang="ru-RU" sz="4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слідам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 </a:t>
            </a:r>
            <a:r>
              <a:rPr lang="ru-RU" sz="4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географічних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 </a:t>
            </a:r>
            <a:r>
              <a:rPr lang="ru-RU" sz="4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знань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85728"/>
            <a:ext cx="79609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20</a:t>
            </a:r>
            <a:endParaRPr lang="ru-RU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971600" cy="908720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6150114"/>
            <a:ext cx="2857489" cy="707886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>
                <a:solidFill>
                  <a:schemeClr val="bg1"/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952" y="1340768"/>
            <a:ext cx="8779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Частина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світу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, яка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складається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двох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материків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5949280"/>
            <a:ext cx="1843966" cy="5847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Америка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890" name="Picture 2" descr="&amp;Icy;&amp;ncy;&amp;tcy;&amp;iecy;&amp;rcy;&amp;iecy;&amp;scy;&amp;ncy;&amp;ycy;&amp;jcy; &amp;Fcy;&amp;acy;&amp;kcy;&amp;tcy;/&amp;Zcy;&amp;ncy;&amp;acy;&amp;iecy;&amp;tcy;&amp;iecy; &amp;lcy;&amp;icy; &amp;Vcy;&amp;ycy;? . - &amp;Scy;&amp;tcy;&amp;rcy;&amp;acy;&amp;ncy;&amp;icy;&amp;tscy;&amp;acy; 8 - &amp;Fcy;&amp;ocy;&amp;r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571744"/>
            <a:ext cx="5706573" cy="3096344"/>
          </a:xfrm>
          <a:prstGeom prst="rect">
            <a:avLst/>
          </a:prstGeom>
          <a:noFill/>
        </p:spPr>
      </p:pic>
      <p:pic>
        <p:nvPicPr>
          <p:cNvPr id="37892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6150114"/>
            <a:ext cx="2857488" cy="707886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9471" y="116632"/>
            <a:ext cx="79609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30</a:t>
            </a:r>
            <a:endParaRPr lang="ru-RU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214422"/>
            <a:ext cx="6286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«Королева холоду»,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безлюдний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континент?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6093296"/>
            <a:ext cx="2448299" cy="5847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Антарктида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&amp;Icy;&amp;ncy;&amp;tcy;&amp;iecy;&amp;rcy;&amp;iecy;&amp;scy;&amp;ncy;&amp;ycy;&amp;jcy; &amp;Fcy;&amp;acy;&amp;kcy;&amp;tcy;/&amp;Zcy;&amp;ncy;&amp;acy;&amp;iecy;&amp;tcy;&amp;iecy; &amp;lcy;&amp;icy; &amp;Vcy;&amp;ycy;? . - &amp;Scy;&amp;tcy;&amp;rcy;&amp;acy;&amp;ncy;&amp;icy;&amp;tscy;&amp;acy; 8 - &amp;Fcy;&amp;ocy;&amp;r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571744"/>
            <a:ext cx="5971995" cy="3240360"/>
          </a:xfrm>
          <a:prstGeom prst="rect">
            <a:avLst/>
          </a:prstGeom>
          <a:noFill/>
        </p:spPr>
      </p:pic>
      <p:pic>
        <p:nvPicPr>
          <p:cNvPr id="9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899592" cy="836712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15075" y="6150114"/>
            <a:ext cx="2928926" cy="707886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9471" y="116632"/>
            <a:ext cx="79609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40</a:t>
            </a:r>
            <a:endParaRPr lang="ru-RU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980728"/>
            <a:ext cx="67520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Назвіть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материк,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який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входять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дві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частини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світу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? </a:t>
            </a:r>
            <a:r>
              <a:rPr lang="ru-RU" sz="3200" dirty="0" smtClean="0"/>
              <a:t> 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6021288"/>
            <a:ext cx="1619354" cy="5847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Євразія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&amp;Icy;&amp;ncy;&amp;tcy;&amp;iecy;&amp;rcy;&amp;iecy;&amp;scy;&amp;ncy;&amp;ycy;&amp;jcy; &amp;Fcy;&amp;acy;&amp;kcy;&amp;tcy;/&amp;Zcy;&amp;ncy;&amp;acy;&amp;iecy;&amp;tcy;&amp;iecy; &amp;lcy;&amp;icy; &amp;Vcy;&amp;ycy;? . - &amp;Scy;&amp;tcy;&amp;rcy;&amp;acy;&amp;ncy;&amp;icy;&amp;tscy;&amp;acy; 8 - &amp;Fcy;&amp;ocy;&amp;r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5" y="2276872"/>
            <a:ext cx="5706573" cy="3096344"/>
          </a:xfrm>
          <a:prstGeom prst="rect">
            <a:avLst/>
          </a:prstGeom>
          <a:noFill/>
        </p:spPr>
      </p:pic>
      <p:pic>
        <p:nvPicPr>
          <p:cNvPr id="10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877272"/>
            <a:ext cx="1043608" cy="980728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00761" y="6150114"/>
            <a:ext cx="3143240" cy="707886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9471" y="116632"/>
            <a:ext cx="79609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50</a:t>
            </a:r>
            <a:endParaRPr lang="ru-RU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980728"/>
            <a:ext cx="4536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Найжаркіший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материк?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6021288"/>
            <a:ext cx="1650388" cy="5847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Африка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&amp;Icy;&amp;ncy;&amp;tcy;&amp;iecy;&amp;rcy;&amp;iecy;&amp;scy;&amp;ncy;&amp;ycy;&amp;jcy; &amp;Fcy;&amp;acy;&amp;kcy;&amp;tcy;/&amp;Zcy;&amp;ncy;&amp;acy;&amp;iecy;&amp;tcy;&amp;iecy; &amp;lcy;&amp;icy; &amp;Vcy;&amp;ycy;? . - &amp;Scy;&amp;tcy;&amp;rcy;&amp;acy;&amp;ncy;&amp;icy;&amp;tscy;&amp;acy; 8 - &amp;Fcy;&amp;ocy;&amp;r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5" y="2276872"/>
            <a:ext cx="5706573" cy="3096344"/>
          </a:xfrm>
          <a:prstGeom prst="rect">
            <a:avLst/>
          </a:prstGeom>
          <a:noFill/>
        </p:spPr>
      </p:pic>
      <p:pic>
        <p:nvPicPr>
          <p:cNvPr id="10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043608" cy="908720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43703" y="6150115"/>
            <a:ext cx="2500298" cy="707886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9471" y="116632"/>
            <a:ext cx="79609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60</a:t>
            </a:r>
            <a:endParaRPr lang="ru-RU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980728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На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якому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материку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знаходиться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найвищий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водоспад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світу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?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5733257"/>
            <a:ext cx="3863016" cy="954107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ru-RU" sz="3200" b="1" dirty="0" err="1" smtClean="0">
                <a:solidFill>
                  <a:schemeClr val="bg2">
                    <a:lumMod val="75000"/>
                  </a:schemeClr>
                </a:solidFill>
              </a:rPr>
              <a:t>Південна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 Америка</a:t>
            </a:r>
          </a:p>
          <a:p>
            <a:endParaRPr lang="ru-RU" sz="2400" b="1" dirty="0"/>
          </a:p>
        </p:txBody>
      </p:sp>
      <p:pic>
        <p:nvPicPr>
          <p:cNvPr id="7" name="Picture 2" descr="&amp;Icy;&amp;ncy;&amp;tcy;&amp;iecy;&amp;rcy;&amp;iecy;&amp;scy;&amp;ncy;&amp;ycy;&amp;jcy; &amp;Fcy;&amp;acy;&amp;kcy;&amp;tcy;/&amp;Zcy;&amp;ncy;&amp;acy;&amp;iecy;&amp;tcy;&amp;iecy; &amp;lcy;&amp;icy; &amp;Vcy;&amp;ycy;? . - &amp;Scy;&amp;tcy;&amp;rcy;&amp;acy;&amp;ncy;&amp;icy;&amp;tscy;&amp;acy; 8 - &amp;Fcy;&amp;ocy;&amp;r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5" y="2276872"/>
            <a:ext cx="5706573" cy="3096344"/>
          </a:xfrm>
          <a:prstGeom prst="rect">
            <a:avLst/>
          </a:prstGeom>
          <a:noFill/>
        </p:spPr>
      </p:pic>
      <p:pic>
        <p:nvPicPr>
          <p:cNvPr id="9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14290"/>
            <a:ext cx="5857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10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165304"/>
            <a:ext cx="1259632" cy="692696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6150115"/>
            <a:ext cx="3000364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016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/>
              <a:t> </a:t>
            </a:r>
            <a:r>
              <a:rPr lang="uk-UA" sz="3600" dirty="0" smtClean="0"/>
              <a:t>Як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називається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збірка</a:t>
            </a:r>
            <a:r>
              <a:rPr lang="ru-RU" sz="3200" b="1" dirty="0" smtClean="0"/>
              <a:t> </a:t>
            </a:r>
            <a:endParaRPr lang="en-US" sz="3200" b="1" dirty="0" smtClean="0"/>
          </a:p>
          <a:p>
            <a:pPr algn="ctr">
              <a:buNone/>
            </a:pPr>
            <a:r>
              <a:rPr lang="ru-RU" sz="3200" b="1" dirty="0" err="1" smtClean="0"/>
              <a:t>географічних</a:t>
            </a:r>
            <a:r>
              <a:rPr lang="ru-RU" sz="3200" b="1" dirty="0" smtClean="0"/>
              <a:t> карт? </a:t>
            </a:r>
            <a:endParaRPr lang="ru-RU" sz="36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627784" y="616530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АТЛАС</a:t>
            </a:r>
            <a:endParaRPr lang="ru-RU" sz="3200" b="1" dirty="0"/>
          </a:p>
        </p:txBody>
      </p:sp>
      <p:pic>
        <p:nvPicPr>
          <p:cNvPr id="32770" name="Picture 2" descr="&amp;Scy;&amp;pcy;&amp;ocy;&amp;rcy;&amp;tcy; &amp;icy; &amp;ocy;&amp;tcy;&amp;dcy;&amp;ycy;&amp;k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348880"/>
            <a:ext cx="5381625" cy="3124201"/>
          </a:xfrm>
          <a:prstGeom prst="rect">
            <a:avLst/>
          </a:prstGeom>
          <a:noFill/>
        </p:spPr>
      </p:pic>
      <p:pic>
        <p:nvPicPr>
          <p:cNvPr id="10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1076325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0009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93296"/>
            <a:ext cx="971600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6150114"/>
            <a:ext cx="2857489" cy="707886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60848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/>
              <a:t>Число, яке </a:t>
            </a:r>
            <a:r>
              <a:rPr lang="ru-RU" sz="3200" b="1" dirty="0" err="1" smtClean="0"/>
              <a:t>показує</a:t>
            </a:r>
            <a:r>
              <a:rPr lang="ru-RU" sz="3200" b="1" dirty="0" smtClean="0"/>
              <a:t> в </a:t>
            </a:r>
            <a:r>
              <a:rPr lang="ru-RU" sz="3200" b="1" dirty="0" err="1" smtClean="0"/>
              <a:t>скільки</a:t>
            </a:r>
            <a:r>
              <a:rPr lang="ru-RU" sz="3200" b="1" dirty="0" smtClean="0"/>
              <a:t> раз </a:t>
            </a:r>
            <a:r>
              <a:rPr lang="ru-RU" sz="3200" b="1" dirty="0" err="1" smtClean="0"/>
              <a:t>відстань</a:t>
            </a:r>
            <a:r>
              <a:rPr lang="ru-RU" sz="3200" b="1" dirty="0" smtClean="0"/>
              <a:t> на </a:t>
            </a:r>
            <a:r>
              <a:rPr lang="ru-RU" sz="3200" b="1" dirty="0" err="1" smtClean="0"/>
              <a:t>плані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менше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ніж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місцевості</a:t>
            </a:r>
            <a:r>
              <a:rPr lang="ru-RU" sz="3200" dirty="0" smtClean="0"/>
              <a:t>? </a:t>
            </a:r>
            <a:r>
              <a:rPr lang="ru-RU" sz="3200" b="1" dirty="0" smtClean="0"/>
              <a:t> 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35696" y="609329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МАСШТАБ</a:t>
            </a:r>
            <a:endParaRPr lang="ru-RU" sz="3200" b="1" dirty="0"/>
          </a:p>
        </p:txBody>
      </p:sp>
      <p:pic>
        <p:nvPicPr>
          <p:cNvPr id="8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076325" cy="933450"/>
          </a:xfrm>
          <a:prstGeom prst="rect">
            <a:avLst/>
          </a:prstGeom>
          <a:noFill/>
        </p:spPr>
      </p:pic>
      <p:pic>
        <p:nvPicPr>
          <p:cNvPr id="10" name="Picture 2" descr="Види масштабу">
            <a:hlinkClick r:id="rId4" tooltip="Види масштабу"/>
          </p:cNvPr>
          <p:cNvPicPr>
            <a:picLocks noChangeAspect="1" noChangeArrowheads="1"/>
          </p:cNvPicPr>
          <p:nvPr/>
        </p:nvPicPr>
        <p:blipFill>
          <a:blip r:embed="rId5"/>
          <a:srcRect b="11545"/>
          <a:stretch>
            <a:fillRect/>
          </a:stretch>
        </p:blipFill>
        <p:spPr bwMode="auto">
          <a:xfrm>
            <a:off x="1571604" y="2643182"/>
            <a:ext cx="6855636" cy="311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круглений прямокутник 12"/>
          <p:cNvSpPr/>
          <p:nvPr/>
        </p:nvSpPr>
        <p:spPr>
          <a:xfrm>
            <a:off x="2214546" y="2786058"/>
            <a:ext cx="564360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42852"/>
            <a:ext cx="62865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93296"/>
            <a:ext cx="1043608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6150114"/>
            <a:ext cx="3357554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5121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Кут </a:t>
            </a:r>
            <a:r>
              <a:rPr lang="ru-RU" sz="3200" b="1" dirty="0" err="1" smtClean="0"/>
              <a:t>між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напрямком</a:t>
            </a:r>
            <a:r>
              <a:rPr lang="ru-RU" sz="3200" b="1" dirty="0" smtClean="0"/>
              <a:t> на </a:t>
            </a:r>
            <a:r>
              <a:rPr lang="ru-RU" sz="3200" b="1" dirty="0" err="1" smtClean="0"/>
              <a:t>північ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і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який-небудь</a:t>
            </a:r>
            <a:r>
              <a:rPr lang="ru-RU" sz="3200" b="1" dirty="0" smtClean="0"/>
              <a:t> предмет на </a:t>
            </a:r>
            <a:r>
              <a:rPr lang="ru-RU" sz="3200" b="1" dirty="0" err="1" smtClean="0"/>
              <a:t>місцевості</a:t>
            </a:r>
            <a:r>
              <a:rPr lang="ru-RU" sz="3200" dirty="0" smtClean="0"/>
              <a:t>? 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27784" y="6093296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АЗИМУТ</a:t>
            </a:r>
            <a:endParaRPr lang="ru-RU" sz="3200" b="1" dirty="0"/>
          </a:p>
        </p:txBody>
      </p:sp>
      <p:pic>
        <p:nvPicPr>
          <p:cNvPr id="30722" name="Picture 2" descr="Prous - &amp;Pcy;&amp;rcy;&amp;ocy;&amp;scy;&amp;mcy;&amp;ocy;&amp;tcy;&amp;rcy; &amp;pcy;&amp;rcy;&amp;ocy;&amp;fcy;&amp;icy;&amp;lcy;&amp;yacy;: &quot;&amp;Lcy;&amp;acy;&amp;jcy;&amp;kcy;&amp;icy;&quot; - &amp;Fcy;&amp;ocy;&amp;rcy;&amp;ucy;&amp;mcy; &quot;&amp;Zcy;&amp;acy; &amp;rcy;&amp;ucy;&amp;lcy;&amp;iecy;&amp;mcy;&quot; - &amp;Scy;&amp;tcy;&amp;rcy;&amp;acy;&amp;ncy;&amp;icy;&amp;tscy;&amp;acy; 43 - &amp;Scy;&amp;tcy;&amp;rcy;&amp;acy;&amp;ncy;&amp;icy;&amp;tscy;&amp;acy; 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36912"/>
            <a:ext cx="4032448" cy="3168352"/>
          </a:xfrm>
          <a:prstGeom prst="rect">
            <a:avLst/>
          </a:prstGeom>
          <a:noFill/>
        </p:spPr>
      </p:pic>
      <p:pic>
        <p:nvPicPr>
          <p:cNvPr id="8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1076325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85728"/>
            <a:ext cx="67151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1043608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6150114"/>
            <a:ext cx="2928926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05273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Найкоротша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лінія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умовно</a:t>
            </a:r>
            <a:r>
              <a:rPr lang="ru-RU" sz="3200" b="1" dirty="0" smtClean="0"/>
              <a:t> проведена на </a:t>
            </a:r>
            <a:r>
              <a:rPr lang="ru-RU" sz="3200" b="1" dirty="0" err="1" smtClean="0"/>
              <a:t>поверхні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Землі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від</a:t>
            </a:r>
            <a:r>
              <a:rPr lang="ru-RU" sz="3200" b="1" dirty="0" smtClean="0"/>
              <a:t> одного </a:t>
            </a:r>
            <a:r>
              <a:rPr lang="ru-RU" sz="3200" b="1" dirty="0" err="1" smtClean="0"/>
              <a:t>географічного</a:t>
            </a:r>
            <a:r>
              <a:rPr lang="ru-RU" sz="3200" b="1" dirty="0" smtClean="0"/>
              <a:t> полюсу до другого? 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43808" y="60932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МЕРИДІАН</a:t>
            </a:r>
            <a:endParaRPr lang="ru-RU" sz="3200" b="1" dirty="0"/>
          </a:p>
        </p:txBody>
      </p:sp>
      <p:pic>
        <p:nvPicPr>
          <p:cNvPr id="29698" name="Picture 2" descr="180 Degrees Longitude Prime Meridian"/>
          <p:cNvPicPr>
            <a:picLocks noChangeAspect="1" noChangeArrowheads="1"/>
          </p:cNvPicPr>
          <p:nvPr/>
        </p:nvPicPr>
        <p:blipFill>
          <a:blip r:embed="rId3" cstate="print"/>
          <a:srcRect t="5600" b="6668"/>
          <a:stretch>
            <a:fillRect/>
          </a:stretch>
        </p:blipFill>
        <p:spPr bwMode="auto">
          <a:xfrm>
            <a:off x="1285852" y="2786058"/>
            <a:ext cx="3503390" cy="2928958"/>
          </a:xfrm>
          <a:prstGeom prst="rect">
            <a:avLst/>
          </a:prstGeom>
          <a:noFill/>
        </p:spPr>
      </p:pic>
      <p:pic>
        <p:nvPicPr>
          <p:cNvPr id="8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076325" cy="933450"/>
          </a:xfrm>
          <a:prstGeom prst="rect">
            <a:avLst/>
          </a:prstGeom>
          <a:noFill/>
        </p:spPr>
      </p:pic>
      <p:pic>
        <p:nvPicPr>
          <p:cNvPr id="10" name="Picture 4" descr="Image13"/>
          <p:cNvPicPr>
            <a:picLocks noChangeAspect="1" noChangeArrowheads="1"/>
          </p:cNvPicPr>
          <p:nvPr/>
        </p:nvPicPr>
        <p:blipFill>
          <a:blip r:embed="rId5">
            <a:lum bright="18000" contrast="30000"/>
          </a:blip>
          <a:srcRect/>
          <a:stretch>
            <a:fillRect/>
          </a:stretch>
        </p:blipFill>
        <p:spPr bwMode="auto">
          <a:xfrm>
            <a:off x="5286380" y="2786058"/>
            <a:ext cx="2928958" cy="293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14290"/>
            <a:ext cx="6215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115616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5" y="6150114"/>
            <a:ext cx="2928926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224136"/>
          </a:xfrm>
        </p:spPr>
        <p:txBody>
          <a:bodyPr/>
          <a:lstStyle/>
          <a:p>
            <a:pPr lvl="0" algn="ctr">
              <a:buNone/>
            </a:pPr>
            <a:r>
              <a:rPr lang="ru-RU" sz="3200" b="1" dirty="0" smtClean="0"/>
              <a:t>Величина дуги </a:t>
            </a:r>
            <a:r>
              <a:rPr lang="ru-RU" sz="3200" b="1" dirty="0" err="1" smtClean="0"/>
              <a:t>меридіана</a:t>
            </a:r>
            <a:r>
              <a:rPr lang="ru-RU" sz="3200" b="1" dirty="0" smtClean="0"/>
              <a:t> в градусах </a:t>
            </a:r>
            <a:r>
              <a:rPr lang="ru-RU" sz="3200" b="1" dirty="0" err="1" smtClean="0"/>
              <a:t>від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екватора</a:t>
            </a:r>
            <a:r>
              <a:rPr lang="ru-RU" sz="3200" b="1" dirty="0" smtClean="0"/>
              <a:t> до </a:t>
            </a:r>
            <a:r>
              <a:rPr lang="ru-RU" sz="3200" b="1" dirty="0" err="1" smtClean="0"/>
              <a:t>заданого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місця</a:t>
            </a:r>
            <a:r>
              <a:rPr lang="ru-RU" sz="3200" dirty="0" smtClean="0"/>
              <a:t>? </a:t>
            </a:r>
            <a:endParaRPr lang="ru-RU" sz="32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411760" y="5661248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/>
              <a:t>ГЕОГРАФІЧНА ШИРОТА</a:t>
            </a:r>
            <a:endParaRPr lang="ru-RU" dirty="0"/>
          </a:p>
        </p:txBody>
      </p:sp>
      <p:pic>
        <p:nvPicPr>
          <p:cNvPr id="28674" name="Picture 2" descr="&amp;Dcy;&amp;ocy;&amp;kcy;&amp;ucy;&amp;mcy;&amp;iecy;&amp;ncy;&amp;tcy; &amp;Bcy;&amp;iecy;&amp;zcy; &amp;Icy;&amp;mcy;&amp;iecy;&amp;n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636912"/>
            <a:ext cx="3384376" cy="2941773"/>
          </a:xfrm>
          <a:prstGeom prst="rect">
            <a:avLst/>
          </a:prstGeom>
          <a:noFill/>
        </p:spPr>
      </p:pic>
      <p:pic>
        <p:nvPicPr>
          <p:cNvPr id="12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1076325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4096236"/>
              </p:ext>
            </p:extLst>
          </p:nvPr>
        </p:nvGraphicFramePr>
        <p:xfrm>
          <a:off x="642911" y="357166"/>
          <a:ext cx="8072490" cy="6235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5"/>
                <a:gridCol w="1037735"/>
                <a:gridCol w="1021186"/>
                <a:gridCol w="1021186"/>
                <a:gridCol w="1021186"/>
                <a:gridCol w="1021186"/>
                <a:gridCol w="1021186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kumimoji="0" lang="en-US" sz="2000" b="1" i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Всесвіт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64000">
                <a:tc>
                  <a:txBody>
                    <a:bodyPr/>
                    <a:lstStyle/>
                    <a:p>
                      <a:pPr algn="ctr"/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Материки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Карта, глобус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31993">
                <a:tc>
                  <a:txBody>
                    <a:bodyPr/>
                    <a:lstStyle/>
                    <a:p>
                      <a:pPr algn="ctr"/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Літосфера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31993">
                <a:tc>
                  <a:txBody>
                    <a:bodyPr/>
                    <a:lstStyle/>
                    <a:p>
                      <a:pPr algn="ctr"/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Атмосфера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31993">
                <a:tc>
                  <a:txBody>
                    <a:bodyPr/>
                    <a:lstStyle/>
                    <a:p>
                      <a:pPr algn="ctr"/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Гідросфера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31993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Імена</a:t>
                      </a:r>
                      <a:r>
                        <a:rPr kumimoji="0" lang="ru-RU" sz="18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kumimoji="0" lang="ru-RU" sz="1800" b="1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географії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2643174" y="35716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hlinkClick r:id="rId2" action="ppaction://hlinksldjump"/>
              </a:rPr>
              <a:t>10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643306" y="35716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" action="ppaction://hlinksldjump"/>
              </a:rPr>
              <a:t>20</a:t>
            </a:r>
            <a:endParaRPr lang="ru-RU" sz="2400" b="1" dirty="0">
              <a:solidFill>
                <a:srgbClr val="FF0000"/>
              </a:solidFill>
              <a:hlinkClick r:id="rId2" action="ppaction://hlinksldjump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714876" y="35716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4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5715008" y="35716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5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6804248" y="33265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6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7812360" y="332656"/>
            <a:ext cx="914400" cy="7675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7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>
            <a:hlinkClick r:id="rId8" action="ppaction://hlinksldjump"/>
          </p:cNvPr>
          <p:cNvSpPr/>
          <p:nvPr/>
        </p:nvSpPr>
        <p:spPr>
          <a:xfrm>
            <a:off x="2643174" y="1214422"/>
            <a:ext cx="914400" cy="774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hlinkClick r:id="rId8" action="ppaction://hlinksldjump"/>
              </a:rPr>
              <a:t>10</a:t>
            </a:r>
            <a:endParaRPr lang="ru-RU" sz="2400" b="1" dirty="0">
              <a:solidFill>
                <a:srgbClr val="002060"/>
              </a:solidFill>
              <a:hlinkClick r:id="rId2" action="ppaction://hlinksldjump"/>
            </a:endParaRPr>
          </a:p>
        </p:txBody>
      </p:sp>
      <p:sp>
        <p:nvSpPr>
          <p:cNvPr id="11" name="Скругленный прямоугольник 10">
            <a:hlinkClick r:id="rId9" action="ppaction://hlinksldjump"/>
          </p:cNvPr>
          <p:cNvSpPr/>
          <p:nvPr/>
        </p:nvSpPr>
        <p:spPr>
          <a:xfrm>
            <a:off x="3643306" y="564357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hlinkClick r:id="rId9" action="ppaction://hlinksldjump"/>
              </a:rPr>
              <a:t>20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>
            <a:hlinkClick r:id="rId10" action="ppaction://hlinksldjump"/>
          </p:cNvPr>
          <p:cNvSpPr/>
          <p:nvPr/>
        </p:nvSpPr>
        <p:spPr>
          <a:xfrm>
            <a:off x="2643174" y="564357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0" action="ppaction://hlinksldjump"/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>
            <a:hlinkClick r:id="rId11" action="ppaction://hlinksldjump"/>
          </p:cNvPr>
          <p:cNvSpPr/>
          <p:nvPr/>
        </p:nvSpPr>
        <p:spPr>
          <a:xfrm>
            <a:off x="3643306" y="471488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1" action="ppaction://hlinksldjump"/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>
            <a:hlinkClick r:id="rId12" action="ppaction://hlinksldjump"/>
          </p:cNvPr>
          <p:cNvSpPr/>
          <p:nvPr/>
        </p:nvSpPr>
        <p:spPr>
          <a:xfrm>
            <a:off x="2627784" y="472514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2" action="ppaction://hlinksldjump"/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>
            <a:hlinkClick r:id="rId13" action="ppaction://hlinksldjump"/>
          </p:cNvPr>
          <p:cNvSpPr/>
          <p:nvPr/>
        </p:nvSpPr>
        <p:spPr>
          <a:xfrm>
            <a:off x="3643306" y="3786190"/>
            <a:ext cx="914400" cy="7949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3" action="ppaction://hlinksldjump"/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>
            <a:hlinkClick r:id="rId14" action="ppaction://hlinksldjump"/>
          </p:cNvPr>
          <p:cNvSpPr/>
          <p:nvPr/>
        </p:nvSpPr>
        <p:spPr>
          <a:xfrm>
            <a:off x="2643174" y="3786190"/>
            <a:ext cx="914400" cy="7949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4" action="ppaction://hlinksldjump"/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>
            <a:hlinkClick r:id="rId15" action="ppaction://hlinksldjump"/>
          </p:cNvPr>
          <p:cNvSpPr/>
          <p:nvPr/>
        </p:nvSpPr>
        <p:spPr>
          <a:xfrm>
            <a:off x="3643306" y="2857496"/>
            <a:ext cx="914400" cy="78752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5" action="ppaction://hlinksldjump"/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>
            <a:hlinkClick r:id="rId16" action="ppaction://hlinksldjump"/>
          </p:cNvPr>
          <p:cNvSpPr/>
          <p:nvPr/>
        </p:nvSpPr>
        <p:spPr>
          <a:xfrm>
            <a:off x="2627784" y="2852936"/>
            <a:ext cx="914400" cy="78752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6" action="ppaction://hlinksldjump"/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>
            <a:hlinkClick r:id="rId17" action="ppaction://hlinksldjump"/>
          </p:cNvPr>
          <p:cNvSpPr/>
          <p:nvPr/>
        </p:nvSpPr>
        <p:spPr>
          <a:xfrm>
            <a:off x="3643306" y="2071678"/>
            <a:ext cx="914400" cy="7092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7" action="ppaction://hlinksldjump"/>
              </a:rPr>
              <a:t>20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Скругленный прямоугольник 19">
            <a:hlinkClick r:id="rId18" action="ppaction://hlinksldjump"/>
          </p:cNvPr>
          <p:cNvSpPr/>
          <p:nvPr/>
        </p:nvSpPr>
        <p:spPr>
          <a:xfrm>
            <a:off x="3643306" y="1214422"/>
            <a:ext cx="914400" cy="774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hlinkClick r:id="rId18" action="ppaction://hlinksldjump"/>
              </a:rPr>
              <a:t>20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>
            <a:hlinkClick r:id="rId19" action="ppaction://hlinksldjump"/>
          </p:cNvPr>
          <p:cNvSpPr/>
          <p:nvPr/>
        </p:nvSpPr>
        <p:spPr>
          <a:xfrm>
            <a:off x="2643174" y="2071678"/>
            <a:ext cx="914400" cy="7092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9" action="ppaction://hlinksldjump"/>
              </a:rPr>
              <a:t>10</a:t>
            </a:r>
            <a:endParaRPr lang="ru-RU" sz="2400" b="1" dirty="0">
              <a:solidFill>
                <a:srgbClr val="FF0000"/>
              </a:solidFill>
              <a:hlinkClick r:id="rId2" action="ppaction://hlinksldjump"/>
            </a:endParaRPr>
          </a:p>
        </p:txBody>
      </p:sp>
      <p:sp>
        <p:nvSpPr>
          <p:cNvPr id="22" name="Скругленный прямоугольник 21">
            <a:hlinkClick r:id="rId20" action="ppaction://hlinksldjump"/>
          </p:cNvPr>
          <p:cNvSpPr/>
          <p:nvPr/>
        </p:nvSpPr>
        <p:spPr>
          <a:xfrm>
            <a:off x="7786710" y="471488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0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" name="Скругленный прямоугольник 22">
            <a:hlinkClick r:id="rId21" action="ppaction://hlinksldjump"/>
          </p:cNvPr>
          <p:cNvSpPr/>
          <p:nvPr/>
        </p:nvSpPr>
        <p:spPr>
          <a:xfrm>
            <a:off x="6804248" y="3789040"/>
            <a:ext cx="914400" cy="7949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1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" name="Скругленный прямоугольник 23">
            <a:hlinkClick r:id="rId22" action="ppaction://hlinksldjump"/>
          </p:cNvPr>
          <p:cNvSpPr/>
          <p:nvPr/>
        </p:nvSpPr>
        <p:spPr>
          <a:xfrm>
            <a:off x="7786710" y="3789040"/>
            <a:ext cx="914400" cy="7920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2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Скругленный прямоугольник 24">
            <a:hlinkClick r:id="rId23" action="ppaction://hlinksldjump"/>
          </p:cNvPr>
          <p:cNvSpPr/>
          <p:nvPr/>
        </p:nvSpPr>
        <p:spPr>
          <a:xfrm>
            <a:off x="6804248" y="2852936"/>
            <a:ext cx="914400" cy="7920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3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" name="Скругленный прямоугольник 25">
            <a:hlinkClick r:id="rId24" action="ppaction://hlinksldjump"/>
          </p:cNvPr>
          <p:cNvSpPr/>
          <p:nvPr/>
        </p:nvSpPr>
        <p:spPr>
          <a:xfrm>
            <a:off x="7812360" y="2852936"/>
            <a:ext cx="914400" cy="7920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4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>
            <a:hlinkClick r:id="rId25" action="ppaction://hlinksldjump"/>
          </p:cNvPr>
          <p:cNvSpPr/>
          <p:nvPr/>
        </p:nvSpPr>
        <p:spPr>
          <a:xfrm>
            <a:off x="6804248" y="2060848"/>
            <a:ext cx="914400" cy="7200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5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" name="Скругленный прямоугольник 27">
            <a:hlinkClick r:id="rId26" action="ppaction://hlinksldjump"/>
          </p:cNvPr>
          <p:cNvSpPr/>
          <p:nvPr/>
        </p:nvSpPr>
        <p:spPr>
          <a:xfrm>
            <a:off x="7812360" y="2060848"/>
            <a:ext cx="914400" cy="7200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6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Скругленный прямоугольник 28">
            <a:hlinkClick r:id="rId27" action="ppaction://hlinksldjump"/>
          </p:cNvPr>
          <p:cNvSpPr/>
          <p:nvPr/>
        </p:nvSpPr>
        <p:spPr>
          <a:xfrm>
            <a:off x="6804248" y="1196752"/>
            <a:ext cx="914400" cy="774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7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" name="Скругленный прямоугольник 29">
            <a:hlinkClick r:id="rId28" action="ppaction://hlinksldjump"/>
          </p:cNvPr>
          <p:cNvSpPr/>
          <p:nvPr/>
        </p:nvSpPr>
        <p:spPr>
          <a:xfrm>
            <a:off x="7812360" y="1196752"/>
            <a:ext cx="914400" cy="7920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8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" name="Скругленный прямоугольник 30">
            <a:hlinkClick r:id="rId29" action="ppaction://hlinksldjump"/>
          </p:cNvPr>
          <p:cNvSpPr/>
          <p:nvPr/>
        </p:nvSpPr>
        <p:spPr>
          <a:xfrm>
            <a:off x="5715008" y="471488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29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Скругленный прямоугольник 31">
            <a:hlinkClick r:id="rId30" action="ppaction://hlinksldjump"/>
          </p:cNvPr>
          <p:cNvSpPr/>
          <p:nvPr/>
        </p:nvSpPr>
        <p:spPr>
          <a:xfrm>
            <a:off x="4714876" y="564357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hlinkClick r:id="rId30" action="ppaction://hlinksldjump"/>
              </a:rPr>
              <a:t>30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3" name="Скругленный прямоугольник 32">
            <a:hlinkClick r:id="rId31" action="ppaction://hlinksldjump"/>
          </p:cNvPr>
          <p:cNvSpPr/>
          <p:nvPr/>
        </p:nvSpPr>
        <p:spPr>
          <a:xfrm>
            <a:off x="5715008" y="564357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1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Скругленный прямоугольник 33">
            <a:hlinkClick r:id="rId32" action="ppaction://hlinksldjump"/>
          </p:cNvPr>
          <p:cNvSpPr/>
          <p:nvPr/>
        </p:nvSpPr>
        <p:spPr>
          <a:xfrm>
            <a:off x="6804248" y="566124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2" action="ppaction://hlinksldjump"/>
              </a:rPr>
              <a:t>50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5" name="Скругленный прямоугольник 34">
            <a:hlinkClick r:id="rId33" action="ppaction://hlinksldjump"/>
          </p:cNvPr>
          <p:cNvSpPr/>
          <p:nvPr/>
        </p:nvSpPr>
        <p:spPr>
          <a:xfrm>
            <a:off x="7786710" y="5643578"/>
            <a:ext cx="914400" cy="8097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3" action="ppaction://hlinksldjump"/>
              </a:rPr>
              <a:t>60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6" name="Скругленный прямоугольник 35">
            <a:hlinkClick r:id="rId34" action="ppaction://hlinksldjump"/>
          </p:cNvPr>
          <p:cNvSpPr/>
          <p:nvPr/>
        </p:nvSpPr>
        <p:spPr>
          <a:xfrm>
            <a:off x="6804248" y="472514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4" action="ppaction://hlinksldjump"/>
              </a:rPr>
              <a:t>50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7" name="Скругленный прямоугольник 36">
            <a:hlinkClick r:id="rId35" action="ppaction://hlinksldjump"/>
          </p:cNvPr>
          <p:cNvSpPr/>
          <p:nvPr/>
        </p:nvSpPr>
        <p:spPr>
          <a:xfrm>
            <a:off x="5715008" y="2857496"/>
            <a:ext cx="914400" cy="78752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5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8" name="Скругленный прямоугольник 37">
            <a:hlinkClick r:id="rId36" action="ppaction://hlinksldjump"/>
          </p:cNvPr>
          <p:cNvSpPr/>
          <p:nvPr/>
        </p:nvSpPr>
        <p:spPr>
          <a:xfrm>
            <a:off x="4714876" y="2857496"/>
            <a:ext cx="914400" cy="78752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6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9" name="Скругленный прямоугольник 38">
            <a:hlinkClick r:id="rId37" action="ppaction://hlinksldjump"/>
          </p:cNvPr>
          <p:cNvSpPr/>
          <p:nvPr/>
        </p:nvSpPr>
        <p:spPr>
          <a:xfrm>
            <a:off x="4714876" y="3786190"/>
            <a:ext cx="914400" cy="7949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7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0" name="Скругленный прямоугольник 39">
            <a:hlinkClick r:id="rId38" action="ppaction://hlinksldjump"/>
          </p:cNvPr>
          <p:cNvSpPr/>
          <p:nvPr/>
        </p:nvSpPr>
        <p:spPr>
          <a:xfrm>
            <a:off x="5715008" y="3786190"/>
            <a:ext cx="914400" cy="7949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8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1" name="Скругленный прямоугольник 40">
            <a:hlinkClick r:id="rId39" action="ppaction://hlinksldjump"/>
          </p:cNvPr>
          <p:cNvSpPr/>
          <p:nvPr/>
        </p:nvSpPr>
        <p:spPr>
          <a:xfrm>
            <a:off x="4714876" y="4714884"/>
            <a:ext cx="914400" cy="8023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39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2" name="Скругленный прямоугольник 41">
            <a:hlinkClick r:id="rId40" action="ppaction://hlinksldjump"/>
          </p:cNvPr>
          <p:cNvSpPr/>
          <p:nvPr/>
        </p:nvSpPr>
        <p:spPr>
          <a:xfrm>
            <a:off x="5715008" y="1214422"/>
            <a:ext cx="914400" cy="774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40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3" name="Скругленный прямоугольник 42">
            <a:hlinkClick r:id="rId41" action="ppaction://hlinksldjump"/>
          </p:cNvPr>
          <p:cNvSpPr/>
          <p:nvPr/>
        </p:nvSpPr>
        <p:spPr>
          <a:xfrm>
            <a:off x="4714876" y="1214422"/>
            <a:ext cx="914400" cy="774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41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43">
            <a:hlinkClick r:id="rId42" action="ppaction://hlinksldjump"/>
          </p:cNvPr>
          <p:cNvSpPr/>
          <p:nvPr/>
        </p:nvSpPr>
        <p:spPr>
          <a:xfrm>
            <a:off x="5715008" y="2071678"/>
            <a:ext cx="914400" cy="7092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42" action="ppaction://hlinksldjump"/>
              </a:rPr>
              <a:t>40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" name="Скругленный прямоугольник 44">
            <a:hlinkClick r:id="rId43" action="ppaction://hlinksldjump"/>
          </p:cNvPr>
          <p:cNvSpPr/>
          <p:nvPr/>
        </p:nvSpPr>
        <p:spPr>
          <a:xfrm>
            <a:off x="4714876" y="2071678"/>
            <a:ext cx="914400" cy="7092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43" action="ppaction://hlinksldjump"/>
              </a:rPr>
              <a:t>30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66437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Карта, глобус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187624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04482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72199" y="6150114"/>
            <a:ext cx="307180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1196752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Лінія</a:t>
            </a:r>
            <a:r>
              <a:rPr lang="ru-RU" sz="3200" b="1" dirty="0" smtClean="0"/>
              <a:t>, яка </a:t>
            </a:r>
            <a:r>
              <a:rPr lang="ru-RU" sz="3200" b="1" dirty="0" err="1" smtClean="0"/>
              <a:t>з</a:t>
            </a:r>
            <a:r>
              <a:rPr lang="en-US" sz="3200" b="1" dirty="0" smtClean="0"/>
              <a:t>’</a:t>
            </a:r>
            <a:r>
              <a:rPr lang="ru-RU" sz="3200" b="1" dirty="0" err="1" smtClean="0"/>
              <a:t>єднує</a:t>
            </a:r>
            <a:r>
              <a:rPr lang="ru-RU" sz="3200" b="1" dirty="0" smtClean="0"/>
              <a:t> точки </a:t>
            </a:r>
            <a:r>
              <a:rPr lang="ru-RU" sz="3200" b="1" dirty="0" err="1" smtClean="0"/>
              <a:t>з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однаковою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висотою</a:t>
            </a:r>
            <a:r>
              <a:rPr lang="ru-RU" sz="3200" b="1" dirty="0" smtClean="0"/>
              <a:t>? 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55776" y="5877272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ГОРИЗОНТАЛЬ</a:t>
            </a:r>
            <a:endParaRPr lang="ru-RU" sz="3200" b="1" dirty="0"/>
          </a:p>
        </p:txBody>
      </p:sp>
      <p:pic>
        <p:nvPicPr>
          <p:cNvPr id="27650" name="Picture 2" descr="&amp;Acy;&amp;vcy;&amp;tcy;&amp;ocy;&amp;mcy;&amp;ocy;&amp;bcy;&amp;icy;&amp;lcy;&amp;softcy;&amp;ncy;&amp;ycy;&amp;iecy; &amp;dcy;&amp;ocy;&amp;rcy;&amp;ocy;&amp;gcy;&amp;icy; &quot; &amp;Rcy;&amp;iecy;&amp;lcy;&amp;softcy;&amp;iecy;&amp;fcy; &amp;mcy;&amp;iecy;&amp;scy;&amp;tcy;&amp;ncy;&amp;ocy;&amp;scy;&amp;t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636912"/>
            <a:ext cx="4238625" cy="2924176"/>
          </a:xfrm>
          <a:prstGeom prst="rect">
            <a:avLst/>
          </a:prstGeom>
          <a:noFill/>
        </p:spPr>
      </p:pic>
      <p:pic>
        <p:nvPicPr>
          <p:cNvPr id="27654" name="Picture 6" descr="marya-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1076325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0" y="5877272"/>
            <a:ext cx="1187624" cy="980728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6150114"/>
            <a:ext cx="2571737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14290"/>
            <a:ext cx="7143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Л</a:t>
            </a:r>
            <a:r>
              <a:rPr lang="uk-UA" sz="4000" b="1" dirty="0" smtClean="0">
                <a:solidFill>
                  <a:srgbClr val="002060"/>
                </a:solidFill>
              </a:rPr>
              <a:t>і</a:t>
            </a:r>
            <a:r>
              <a:rPr lang="ru-RU" sz="4000" b="1" dirty="0" err="1" smtClean="0">
                <a:solidFill>
                  <a:srgbClr val="002060"/>
                </a:solidFill>
              </a:rPr>
              <a:t>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10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15212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dirty="0">
                <a:solidFill>
                  <a:schemeClr val="accent6">
                    <a:tint val="1000"/>
                  </a:schemeClr>
                </a:solidFill>
              </a:rPr>
              <a:t/>
            </a:r>
            <a:br>
              <a:rPr lang="ru-RU" sz="3100" dirty="0">
                <a:solidFill>
                  <a:schemeClr val="accent6">
                    <a:tint val="1000"/>
                  </a:schemeClr>
                </a:solidFill>
              </a:rPr>
            </a:b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11" name="Объект 8"/>
          <p:cNvSpPr txBox="1">
            <a:spLocks/>
          </p:cNvSpPr>
          <p:nvPr/>
        </p:nvSpPr>
        <p:spPr>
          <a:xfrm>
            <a:off x="2267744" y="980728"/>
            <a:ext cx="4902250" cy="1080120"/>
          </a:xfrm>
          <a:prstGeom prst="rect">
            <a:avLst/>
          </a:prstGeom>
        </p:spPr>
        <p:txBody>
          <a:bodyPr rtlCol="0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/>
            </a:pPr>
            <a:r>
              <a:rPr lang="ru-RU" sz="3200" b="1" dirty="0" err="1" smtClean="0">
                <a:solidFill>
                  <a:srgbClr val="002060"/>
                </a:solidFill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є</a:t>
            </a:r>
            <a:r>
              <a:rPr lang="ru-RU" sz="3200" b="1" dirty="0" smtClean="0">
                <a:solidFill>
                  <a:srgbClr val="002060"/>
                </a:solidFill>
              </a:rPr>
              <a:t>  у </a:t>
            </a:r>
            <a:r>
              <a:rPr lang="ru-RU" sz="3200" b="1" dirty="0" err="1" smtClean="0">
                <a:solidFill>
                  <a:srgbClr val="002060"/>
                </a:solidFill>
              </a:rPr>
              <a:t>взуття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у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хвилі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5733256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ПІДОШВА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6628" name="Picture 4" descr="&amp;Ucy;&amp;vcy;&amp;iecy;&amp;lcy;&amp;icy;&amp;chcy;&amp;iecy;&amp;ncy;&amp;icy;&amp;iecy; 8 &amp;scy;&amp;mcy; &amp;Scy;&amp;vcy;&amp;icy;&amp;ncy;&amp;iecy;&amp;tscy; &amp;vcy;&amp;ocy;&amp;scy;&amp;khcy;&amp;ocy;&amp;zhcy;&amp;dcy;&amp;iecy;&amp;ncy;&amp;icy;&amp;iecy; &amp;ncy;&amp;acy; &amp;ucy;&amp;lcy;&amp;icy;&amp;tscy;&amp;iecy; &amp;zhcy;&amp;iecy;&amp;ncy;&amp;shchcy;&amp;icy;&amp;ncy; &amp;ocy;&amp;bcy;&amp;ucy;&amp;vcy;&amp;icy; &amp;Bcy;&amp;icy;&amp;scy;&amp;kcy;&amp;vcy;&amp;icy;&amp;tcy; &amp;icy; &amp;vcy;&amp;ocy;&amp;lcy;&amp;ncy;&amp;ycy; &amp;ncy;&amp;acy; &amp;tcy;&amp;ocy;&amp;lcy;&amp;scy;&amp;tcy;&amp;ocy;&amp;jcy; &amp;pcy;&amp;ocy;&amp;dcy;&amp;ocy;&amp;shcy;&amp;vcy;&amp;iecy; &amp;ocy;&amp;bcy;&amp;ucy;&amp;vcy;&amp;softcy; &amp;dcy;&amp;lcy;&amp;yacy; &amp;khcy;&amp;ocy;&amp;dcy;&amp;softcy;&amp;bcy;&amp;ycy; &amp;ocy;&amp;bcy;&amp;ucy;&amp;vcy;&amp;softcy; &amp;ocy;&amp;scy;&amp;iecy;&amp;ncy;&amp;softcy;/&amp;zcy;&amp;icy;&amp;mcy;&amp;acy; 20"/>
          <p:cNvPicPr>
            <a:picLocks noChangeAspect="1" noChangeArrowheads="1"/>
          </p:cNvPicPr>
          <p:nvPr/>
        </p:nvPicPr>
        <p:blipFill>
          <a:blip r:embed="rId3" cstate="print"/>
          <a:srcRect b="50632"/>
          <a:stretch>
            <a:fillRect/>
          </a:stretch>
        </p:blipFill>
        <p:spPr bwMode="auto">
          <a:xfrm>
            <a:off x="428596" y="2000240"/>
            <a:ext cx="3656445" cy="2502751"/>
          </a:xfrm>
          <a:prstGeom prst="rect">
            <a:avLst/>
          </a:prstGeom>
          <a:noFill/>
        </p:spPr>
      </p:pic>
      <p:pic>
        <p:nvPicPr>
          <p:cNvPr id="26632" name="Picture 8" descr="&amp;Vcy;&amp;ocy;&amp;lcy;&amp;ncy;&amp;acy;, &amp;gcy;&amp;acy;&amp;vcy;&amp;acy;&amp;jcy;&amp;icy;, &amp;pcy;&amp;ocy;&amp;tcy;&amp;ocy;&amp;kcy;, &amp;gcy;&amp;rcy;&amp;iecy;&amp;bcy;&amp;iecy;&amp;ncy;&amp;softcy; &amp;ocy;&amp;bcy;&amp;ocy;&amp;icy;, &amp;fcy;&amp;ocy;&amp;tcy;&amp;ocy;,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544764"/>
            <a:ext cx="3891282" cy="2918462"/>
          </a:xfrm>
          <a:prstGeom prst="rect">
            <a:avLst/>
          </a:prstGeom>
          <a:noFill/>
        </p:spPr>
      </p:pic>
      <p:pic>
        <p:nvPicPr>
          <p:cNvPr id="12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5949280"/>
            <a:ext cx="1115616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6150114"/>
            <a:ext cx="321467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85728"/>
            <a:ext cx="592935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Літосфера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20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27584" y="1124744"/>
            <a:ext cx="7488832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Частина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земної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поверхні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різницею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відносних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висот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нерівностей</a:t>
            </a:r>
            <a:r>
              <a:rPr lang="ru-RU" sz="3200" b="1" dirty="0" smtClean="0">
                <a:solidFill>
                  <a:srgbClr val="002060"/>
                </a:solidFill>
              </a:rPr>
              <a:t> на </a:t>
            </a:r>
            <a:r>
              <a:rPr lang="ru-RU" sz="3200" b="1" dirty="0" err="1" smtClean="0">
                <a:solidFill>
                  <a:srgbClr val="002060"/>
                </a:solidFill>
              </a:rPr>
              <a:t>ній</a:t>
            </a:r>
            <a:r>
              <a:rPr lang="ru-RU" sz="3200" b="1" dirty="0" smtClean="0">
                <a:solidFill>
                  <a:srgbClr val="002060"/>
                </a:solidFill>
              </a:rPr>
              <a:t> не </a:t>
            </a:r>
            <a:r>
              <a:rPr lang="ru-RU" sz="3200" b="1" dirty="0" err="1" smtClean="0">
                <a:solidFill>
                  <a:srgbClr val="002060"/>
                </a:solidFill>
              </a:rPr>
              <a:t>більше</a:t>
            </a:r>
            <a:r>
              <a:rPr lang="ru-RU" sz="3200" b="1" dirty="0" smtClean="0">
                <a:solidFill>
                  <a:srgbClr val="002060"/>
                </a:solidFill>
              </a:rPr>
              <a:t> 200 м?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5877272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РІВНИНА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5602" name="Picture 2" descr="&amp;pcy;&amp;iecy;&amp;rcy;&amp;iecy;&amp;vcy;&amp;ocy;&amp;dcy; &amp;scy;&amp;lcy;&amp;ocy;&amp;vcy;&amp;acy; pl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2996952"/>
            <a:ext cx="4968552" cy="2805638"/>
          </a:xfrm>
          <a:prstGeom prst="rect">
            <a:avLst/>
          </a:prstGeom>
          <a:noFill/>
        </p:spPr>
      </p:pic>
      <p:pic>
        <p:nvPicPr>
          <p:cNvPr id="8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899592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00826" y="6150114"/>
            <a:ext cx="2643174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57166"/>
            <a:ext cx="64550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Літосфера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30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95736" y="1196752"/>
            <a:ext cx="4752528" cy="1368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Який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ланцюжок</a:t>
            </a:r>
            <a:r>
              <a:rPr lang="ru-RU" sz="3200" b="1" dirty="0" smtClean="0">
                <a:solidFill>
                  <a:srgbClr val="002060"/>
                </a:solidFill>
              </a:rPr>
              <a:t> не </a:t>
            </a:r>
            <a:r>
              <a:rPr lang="ru-RU" sz="3200" b="1" dirty="0" err="1" smtClean="0">
                <a:solidFill>
                  <a:srgbClr val="002060"/>
                </a:solidFill>
              </a:rPr>
              <a:t>можна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підняти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587727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ГІРСЬКИЙ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4578" name="Picture 2" descr="&amp;Kcy;&amp;ucy;&amp;pcy;&amp;icy;&amp;tcy;&amp;softcy; &amp;TScy;&amp;iecy;&amp;pcy;&amp;softcy; &amp;pcy;&amp;rcy;&amp;icy;&amp;vcy;&amp;yacy;&amp;zcy;&amp;ncy;&amp;acy;&amp;yacy; &amp;dcy;&amp;lcy;&amp;yacy; &amp;scy;&amp;ocy;&amp;bcy;&amp;acy;&amp;kcy; 3&amp;mcy;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92896"/>
            <a:ext cx="5616624" cy="3159352"/>
          </a:xfrm>
          <a:prstGeom prst="rect">
            <a:avLst/>
          </a:prstGeom>
          <a:noFill/>
        </p:spPr>
      </p:pic>
      <p:pic>
        <p:nvPicPr>
          <p:cNvPr id="8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165304"/>
            <a:ext cx="971600" cy="692696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15141" y="6150114"/>
            <a:ext cx="2428859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14290"/>
            <a:ext cx="57150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Літосфера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40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11560" y="1268760"/>
            <a:ext cx="7128792" cy="20882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Хочу – горю, хочу – малюю, хочу – плаваю, хочу – тону я, </a:t>
            </a:r>
            <a:r>
              <a:rPr lang="ru-RU" sz="3200" b="1" dirty="0" err="1" smtClean="0">
                <a:solidFill>
                  <a:srgbClr val="002060"/>
                </a:solidFill>
              </a:rPr>
              <a:t>завжди</a:t>
            </a:r>
            <a:r>
              <a:rPr lang="ru-RU" sz="3200" b="1" dirty="0" smtClean="0">
                <a:solidFill>
                  <a:srgbClr val="002060"/>
                </a:solidFill>
              </a:rPr>
              <a:t> тепло </a:t>
            </a:r>
            <a:r>
              <a:rPr lang="ru-RU" sz="3200" b="1" dirty="0" err="1" smtClean="0">
                <a:solidFill>
                  <a:srgbClr val="002060"/>
                </a:solidFill>
              </a:rPr>
              <a:t>біля</a:t>
            </a:r>
            <a:r>
              <a:rPr lang="ru-RU" sz="3200" b="1" dirty="0" smtClean="0">
                <a:solidFill>
                  <a:srgbClr val="002060"/>
                </a:solidFill>
              </a:rPr>
              <a:t> мене, </a:t>
            </a:r>
            <a:r>
              <a:rPr lang="ru-RU" sz="3200" b="1" dirty="0" err="1" smtClean="0">
                <a:solidFill>
                  <a:srgbClr val="002060"/>
                </a:solidFill>
              </a:rPr>
              <a:t>хоч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і</a:t>
            </a:r>
            <a:r>
              <a:rPr lang="ru-RU" sz="3200" b="1" dirty="0" smtClean="0">
                <a:solidFill>
                  <a:srgbClr val="002060"/>
                </a:solidFill>
              </a:rPr>
              <a:t>  нелегко </a:t>
            </a:r>
            <a:r>
              <a:rPr lang="ru-RU" sz="3200" b="1" dirty="0" err="1" smtClean="0">
                <a:solidFill>
                  <a:srgbClr val="002060"/>
                </a:solidFill>
              </a:rPr>
              <a:t>дістати</a:t>
            </a:r>
            <a:r>
              <a:rPr lang="ru-RU" sz="3200" b="1" dirty="0" smtClean="0">
                <a:solidFill>
                  <a:srgbClr val="002060"/>
                </a:solidFill>
              </a:rPr>
              <a:t> мене 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587727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Вугілля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3554" name="Picture 2" descr="http://demiart.ru/forum/uploads5/post-259544-12633812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286124"/>
            <a:ext cx="2304256" cy="2699821"/>
          </a:xfrm>
          <a:prstGeom prst="rect">
            <a:avLst/>
          </a:prstGeom>
          <a:noFill/>
        </p:spPr>
      </p:pic>
      <p:pic>
        <p:nvPicPr>
          <p:cNvPr id="8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1043608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7951" y="6150114"/>
            <a:ext cx="2786049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214290"/>
            <a:ext cx="63579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Літосфера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50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230425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Це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найпротяжніший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гірський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ланцюг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світу</a:t>
            </a:r>
            <a:r>
              <a:rPr lang="ru-RU" sz="3200" b="1" dirty="0" smtClean="0">
                <a:solidFill>
                  <a:srgbClr val="002060"/>
                </a:solidFill>
              </a:rPr>
              <a:t>, в </a:t>
            </a:r>
            <a:r>
              <a:rPr lang="ru-RU" sz="3200" b="1" dirty="0" err="1" smtClean="0">
                <a:solidFill>
                  <a:srgbClr val="002060"/>
                </a:solidFill>
              </a:rPr>
              <a:t>перекладі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</a:rPr>
              <a:t>означає</a:t>
            </a:r>
            <a:r>
              <a:rPr lang="ru-RU" sz="3200" b="1" dirty="0" smtClean="0">
                <a:solidFill>
                  <a:srgbClr val="002060"/>
                </a:solidFill>
              </a:rPr>
              <a:t> «</a:t>
            </a:r>
            <a:r>
              <a:rPr lang="ru-RU" sz="3200" b="1" dirty="0" err="1" smtClean="0">
                <a:solidFill>
                  <a:srgbClr val="002060"/>
                </a:solidFill>
              </a:rPr>
              <a:t>мідний</a:t>
            </a:r>
            <a:r>
              <a:rPr lang="ru-RU" sz="3200" b="1" dirty="0" smtClean="0">
                <a:solidFill>
                  <a:srgbClr val="002060"/>
                </a:solidFill>
              </a:rPr>
              <a:t>» ?  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602128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АНДИ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2530" name="Picture 2" descr="Products Well-being Alpaca Bear FOSTAC 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750340"/>
            <a:ext cx="4000528" cy="3000396"/>
          </a:xfrm>
          <a:prstGeom prst="rect">
            <a:avLst/>
          </a:prstGeom>
          <a:noFill/>
        </p:spPr>
      </p:pic>
      <p:pic>
        <p:nvPicPr>
          <p:cNvPr id="8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5877272"/>
            <a:ext cx="1043608" cy="980728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72264" y="6150114"/>
            <a:ext cx="2571737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14290"/>
            <a:ext cx="6000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Літосфера</a:t>
            </a:r>
            <a:r>
              <a:rPr lang="ru-RU" sz="4000" b="1" dirty="0" smtClean="0">
                <a:solidFill>
                  <a:srgbClr val="002060"/>
                </a:solidFill>
              </a:rPr>
              <a:t> 60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 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9" name="Содержимое 6"/>
          <p:cNvSpPr txBox="1">
            <a:spLocks/>
          </p:cNvSpPr>
          <p:nvPr/>
        </p:nvSpPr>
        <p:spPr>
          <a:xfrm>
            <a:off x="611560" y="908720"/>
            <a:ext cx="8208912" cy="259228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Як </a:t>
            </a:r>
            <a:r>
              <a:rPr lang="ru-RU" sz="3200" b="1" dirty="0" err="1" smtClean="0">
                <a:solidFill>
                  <a:srgbClr val="002060"/>
                </a:solidFill>
              </a:rPr>
              <a:t>називається</a:t>
            </a:r>
            <a:r>
              <a:rPr lang="ru-RU" sz="3200" b="1" dirty="0" smtClean="0">
                <a:solidFill>
                  <a:srgbClr val="002060"/>
                </a:solidFill>
              </a:rPr>
              <a:t> карта на </a:t>
            </a:r>
            <a:r>
              <a:rPr lang="ru-RU" sz="3200" b="1" dirty="0" err="1" smtClean="0">
                <a:solidFill>
                  <a:srgbClr val="002060"/>
                </a:solidFill>
              </a:rPr>
              <a:t>якій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зображені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плити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платформи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корисні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копалини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області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складчастості</a:t>
            </a:r>
            <a:r>
              <a:rPr lang="ru-RU" sz="3200" b="1" dirty="0" smtClean="0">
                <a:solidFill>
                  <a:srgbClr val="002060"/>
                </a:solidFill>
              </a:rPr>
              <a:t> 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5357826"/>
            <a:ext cx="5951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БУДОВА ЗЕМНОЇ КОРИ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&amp;Scy;&amp;tcy;&amp;rcy;&amp;ocy;&amp;iecy;&amp;ncy;&amp;icy;&amp;iecy; &amp;zcy;&amp;iecy;&amp;mcy;&amp;ncy;&amp;ocy;&amp;jcy; &amp;kcy;&amp;ocy;&amp;rcy;&amp;ycy; &amp;kcy;&amp;ocy;&amp;ncy;&amp;tcy;&amp;ucy;&amp;rcy;&amp;ncy;&amp;ycy;&amp;iecy; &amp;kcy;&amp;acy;&amp;rcy;&amp;tcy;&amp;ycy; 7 &amp;kcy;&amp;lcy;&amp;acy;&amp;scy;&amp;scy;"/>
          <p:cNvPicPr>
            <a:picLocks noChangeAspect="1" noChangeArrowheads="1"/>
          </p:cNvPicPr>
          <p:nvPr/>
        </p:nvPicPr>
        <p:blipFill>
          <a:blip r:embed="rId3" cstate="print"/>
          <a:srcRect l="3947"/>
          <a:stretch>
            <a:fillRect/>
          </a:stretch>
        </p:blipFill>
        <p:spPr bwMode="auto">
          <a:xfrm>
            <a:off x="2071670" y="2571744"/>
            <a:ext cx="4968552" cy="2736304"/>
          </a:xfrm>
          <a:prstGeom prst="rect">
            <a:avLst/>
          </a:prstGeom>
          <a:noFill/>
        </p:spPr>
      </p:pic>
      <p:pic>
        <p:nvPicPr>
          <p:cNvPr id="21508" name="Picture 4" descr="&amp;Dcy;&amp;iecy;&amp;vcy;&amp;ucy;&amp;shcy;&amp;kcy;&amp;acy; &amp;pcy;&amp;iecy;&amp;vcy;&amp;icy;&amp;tscy;&amp;acy; &amp;acy;&amp;ncy;&amp;icy;&amp;mcy;&amp;acy;&amp;tscy;&amp;icy;&amp;yacy; &amp;scy;&amp;mcy;&amp;acy;&amp;jcy;&amp;lcy;&amp;icy;&amp;kcy; gif &amp;kcy;&amp;acy;&amp;rcy;&amp;tcy;&amp;icy;&amp;ncy;&amp;kcy;&amp;acy; &amp;rcy;&amp;icy;&amp;scy;&amp;ucy;&amp;ncy;&amp;ocy;&amp;kcy; &amp;acy;&amp;vcy;&amp;acy; &amp;scy;&amp;kcy;&amp;acy;&amp;chcy;&amp;acy;&amp;tcy;&amp;softcy; &amp;bcy;&amp;iecy;&amp;scy;&amp;pcy;&amp;lcy;&amp;acy;&amp;tcy;&amp;ncy;&amp;ocy; &amp;fcy;&amp;ocy;&amp;tcy;&amp;ocy; &amp;ocy;&amp;tcy;&amp;kcy;&amp;rcy;&amp;ycy;&amp;tcy;&amp;kcy;&amp;acy; jpg png &amp;acy;&amp;vcy;&amp;acy;&amp;tcy;&amp;acy;&amp;rcy;&amp;kcy;&amp;acy; &amp;gcy;&amp;icy;&amp;fcy;&amp;kcy;&amp;a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00306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14290"/>
            <a:ext cx="55721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10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5877272"/>
            <a:ext cx="1043608" cy="980728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5" y="6150114"/>
            <a:ext cx="2928926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Рух </a:t>
            </a:r>
            <a:r>
              <a:rPr lang="ru-RU" sz="3200" b="1" dirty="0" err="1" smtClean="0">
                <a:solidFill>
                  <a:srgbClr val="002060"/>
                </a:solidFill>
              </a:rPr>
              <a:t>повітря</a:t>
            </a:r>
            <a:r>
              <a:rPr lang="ru-RU" sz="3200" b="1" dirty="0" smtClean="0">
                <a:solidFill>
                  <a:srgbClr val="002060"/>
                </a:solidFill>
              </a:rPr>
              <a:t> в горизонтальному </a:t>
            </a:r>
            <a:r>
              <a:rPr lang="ru-RU" sz="3200" b="1" dirty="0" err="1" smtClean="0">
                <a:solidFill>
                  <a:srgbClr val="002060"/>
                </a:solidFill>
              </a:rPr>
              <a:t>напрямку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5877272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ВІТЕР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482" name="Picture 2" descr="&amp;Icy;&amp;zcy; &amp;pcy;&amp;rcy;&amp;icy;&amp;rcy;&amp;ocy;&amp;dcy;&amp;ncy;&amp;ocy;&amp;gcy;&amp;ocy; &amp;mcy;&amp;acy;&amp;tcy;&amp;iecy;&amp;rcy;&amp;icy;&amp;acy;&amp;lcy;&amp;a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276872"/>
            <a:ext cx="3384376" cy="3384376"/>
          </a:xfrm>
          <a:prstGeom prst="rect">
            <a:avLst/>
          </a:prstGeom>
          <a:noFill/>
        </p:spPr>
      </p:pic>
      <p:pic>
        <p:nvPicPr>
          <p:cNvPr id="9" name="Picture 2" descr="animation image, globe - PicMix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85728"/>
            <a:ext cx="5857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20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9323" y="6150114"/>
            <a:ext cx="321467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9675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Суходіл</a:t>
            </a:r>
            <a:r>
              <a:rPr lang="ru-RU" sz="3200" b="1" dirty="0" smtClean="0">
                <a:solidFill>
                  <a:srgbClr val="002060"/>
                </a:solidFill>
              </a:rPr>
              <a:t>, море, </a:t>
            </a:r>
            <a:r>
              <a:rPr lang="ru-RU" sz="3200" b="1" dirty="0" err="1" smtClean="0">
                <a:solidFill>
                  <a:srgbClr val="002060"/>
                </a:solidFill>
              </a:rPr>
              <a:t>повітря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вітер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рух</a:t>
            </a:r>
            <a:r>
              <a:rPr lang="ru-RU" sz="3200" b="1" dirty="0" smtClean="0">
                <a:solidFill>
                  <a:srgbClr val="002060"/>
                </a:solidFill>
              </a:rPr>
              <a:t>, день, </a:t>
            </a:r>
            <a:r>
              <a:rPr lang="ru-RU" sz="3200" b="1" dirty="0" err="1" smtClean="0">
                <a:solidFill>
                  <a:srgbClr val="002060"/>
                </a:solidFill>
              </a:rPr>
              <a:t>ніч</a:t>
            </a:r>
            <a:r>
              <a:rPr lang="ru-RU" sz="3200" b="1" dirty="0" smtClean="0">
                <a:solidFill>
                  <a:srgbClr val="002060"/>
                </a:solidFill>
              </a:rPr>
              <a:t>. Про </a:t>
            </a:r>
            <a:r>
              <a:rPr lang="ru-RU" sz="3200" b="1" dirty="0" err="1" smtClean="0">
                <a:solidFill>
                  <a:srgbClr val="002060"/>
                </a:solidFill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мова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587727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БРИЗ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&amp;Rcy;&amp;acy;&amp;zcy;&amp;rcy;&amp;acy;&amp;bcy;&amp;ocy;&amp;tcy;&amp;kcy;&amp;acy; &amp;ucy;&amp;rcy;&amp;ocy;&amp;kcy;&amp;acy; &amp;ncy;&amp;acy; &amp;tcy;&amp;iecy;&amp;mcy;&amp;ucy; &quot;&amp;Vcy;&amp;iecy;&amp;tcy;&amp;iecy;&amp;rcy;&quot;. . 6-&amp;jcy; &amp;kcy;&amp;lcy;&amp;acy;&amp;scy;&amp;s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08920"/>
            <a:ext cx="4511308" cy="2304256"/>
          </a:xfrm>
          <a:prstGeom prst="rect">
            <a:avLst/>
          </a:prstGeom>
          <a:noFill/>
        </p:spPr>
      </p:pic>
      <p:pic>
        <p:nvPicPr>
          <p:cNvPr id="19460" name="Picture 4" descr="&amp;Scy;&amp;khcy;&amp;iecy;&amp;mcy;&amp;acy; &amp;ncy;&amp;ocy;&amp;chcy;&amp;ncy;&amp;ocy;&amp;gcy;&amp;ocy; &amp;bcy;&amp;rcy;&amp;icy;&amp;z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86195"/>
            <a:ext cx="4104456" cy="2326981"/>
          </a:xfrm>
          <a:prstGeom prst="rect">
            <a:avLst/>
          </a:prstGeom>
          <a:noFill/>
        </p:spPr>
      </p:pic>
      <p:pic>
        <p:nvPicPr>
          <p:cNvPr id="10" name="Picture 2" descr="animation image, globe - PicMix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14290"/>
            <a:ext cx="55721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30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93296"/>
            <a:ext cx="899592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13" y="6150114"/>
            <a:ext cx="285748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9675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Морозна, </a:t>
            </a:r>
            <a:r>
              <a:rPr lang="ru-RU" sz="3200" b="1" dirty="0" err="1" smtClean="0">
                <a:solidFill>
                  <a:srgbClr val="002060"/>
                </a:solidFill>
              </a:rPr>
              <a:t>прохолодна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сонячна</a:t>
            </a:r>
            <a:r>
              <a:rPr lang="ru-RU" sz="3200" b="1" dirty="0" smtClean="0">
                <a:solidFill>
                  <a:srgbClr val="002060"/>
                </a:solidFill>
              </a:rPr>
              <a:t>, жарка, </a:t>
            </a:r>
            <a:r>
              <a:rPr lang="ru-RU" sz="3200" b="1" dirty="0" err="1" smtClean="0">
                <a:solidFill>
                  <a:srgbClr val="002060"/>
                </a:solidFill>
              </a:rPr>
              <a:t>дощова</a:t>
            </a:r>
            <a:r>
              <a:rPr lang="ru-RU" sz="3200" b="1" dirty="0" smtClean="0">
                <a:solidFill>
                  <a:srgbClr val="002060"/>
                </a:solidFill>
              </a:rPr>
              <a:t>. Про </a:t>
            </a:r>
            <a:r>
              <a:rPr lang="ru-RU" sz="3200" b="1" dirty="0" err="1" smtClean="0">
                <a:solidFill>
                  <a:srgbClr val="002060"/>
                </a:solidFill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мова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594928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ПОГОДА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8434" name="Picture 2" descr="&amp;Pcy;&amp;ocy;&amp;gcy;&amp;ocy;&amp;dcy;&amp;ncy;&amp;ycy;&amp;iecy; &amp;acy;&amp;ncy;&amp;icy;&amp;mcy;&amp;acy;&amp;shcy;&amp;kcy;&amp;icy;, &amp;bcy;&amp;lcy;&amp;iecy;&amp;scy;&amp;tcy;&amp;yacy;&amp;shcy;&amp;kcy;&amp;i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068960"/>
            <a:ext cx="1219200" cy="904876"/>
          </a:xfrm>
          <a:prstGeom prst="rect">
            <a:avLst/>
          </a:prstGeom>
          <a:noFill/>
        </p:spPr>
      </p:pic>
      <p:pic>
        <p:nvPicPr>
          <p:cNvPr id="18436" name="Picture 4" descr="&amp;Pcy;&amp;ocy;&amp;gcy;&amp;ocy;&amp;dcy;&amp;ncy;&amp;ycy;&amp;iecy; &amp;acy;&amp;ncy;&amp;icy;&amp;mcy;&amp;acy;&amp;shcy;&amp;kcy;&amp;icy;, &amp;bcy;&amp;lcy;&amp;iecy;&amp;scy;&amp;tcy;&amp;yacy;&amp;shcy;&amp;kcy;&amp;i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708920"/>
            <a:ext cx="1368152" cy="1060320"/>
          </a:xfrm>
          <a:prstGeom prst="rect">
            <a:avLst/>
          </a:prstGeom>
          <a:noFill/>
        </p:spPr>
      </p:pic>
      <p:pic>
        <p:nvPicPr>
          <p:cNvPr id="18442" name="Picture 10" descr="&amp;Acy;&amp;Ncy;&amp;Icy;&amp;Mcy;&amp;Acy;&amp;SHcy;&amp;Kcy;&amp;Icy; &amp;Pcy;&amp;Ocy;&amp;Gcy;&amp;Ocy;&amp;Dcy;&amp;A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501008"/>
            <a:ext cx="1428750" cy="1428750"/>
          </a:xfrm>
          <a:prstGeom prst="rect">
            <a:avLst/>
          </a:prstGeom>
          <a:noFill/>
        </p:spPr>
      </p:pic>
      <p:pic>
        <p:nvPicPr>
          <p:cNvPr id="12" name="Picture 2" descr="animation image, globe - PicMix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14290"/>
            <a:ext cx="5400600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ВСЕСВІТ 10</a:t>
            </a:r>
            <a:endParaRPr lang="ru-RU" sz="3600" b="1" cap="none" spc="50" dirty="0">
              <a:ln w="11430"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47145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Астероїд</a:t>
            </a:r>
            <a:r>
              <a:rPr lang="ru-RU" sz="3200" b="1" dirty="0" smtClean="0">
                <a:solidFill>
                  <a:srgbClr val="002060"/>
                </a:solidFill>
              </a:rPr>
              <a:t>, комета, метеорит, </a:t>
            </a:r>
            <a:r>
              <a:rPr lang="ru-RU" sz="3200" b="1" dirty="0" err="1" smtClean="0">
                <a:solidFill>
                  <a:srgbClr val="002060"/>
                </a:solidFill>
              </a:rPr>
              <a:t>зірка</a:t>
            </a:r>
            <a:r>
              <a:rPr lang="en-US" sz="3200" b="1" dirty="0" smtClean="0">
                <a:solidFill>
                  <a:srgbClr val="002060"/>
                </a:solidFill>
              </a:rPr>
              <a:t> – </a:t>
            </a:r>
            <a:r>
              <a:rPr lang="uk-UA" sz="3200" b="1" dirty="0" smtClean="0">
                <a:solidFill>
                  <a:srgbClr val="002060"/>
                </a:solidFill>
              </a:rPr>
              <a:t>про щ</a:t>
            </a:r>
            <a:r>
              <a:rPr lang="ru-RU" sz="3200" b="1" dirty="0" smtClean="0">
                <a:solidFill>
                  <a:srgbClr val="002060"/>
                </a:solidFill>
              </a:rPr>
              <a:t>о </a:t>
            </a:r>
            <a:r>
              <a:rPr lang="ru-RU" sz="3200" b="1" dirty="0" err="1" smtClean="0">
                <a:solidFill>
                  <a:srgbClr val="002060"/>
                </a:solidFill>
              </a:rPr>
              <a:t>мова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0" y="6021288"/>
            <a:ext cx="1043608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206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3703" y="6150114"/>
            <a:ext cx="250029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6021288"/>
            <a:ext cx="35164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Космічні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тіла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5060" name="Picture 4" descr="&amp;Acy;&amp;scy;&amp;tcy;&amp;rcy;&amp;ocy;&amp;ncy;&amp;ocy;&amp;mcy;&amp;ycy; &amp;Ncy;&amp;Acy;&amp;Scy;&amp;Acy; &amp;ocy;&amp;tcy;&amp;kcy;&amp;rcy;&amp;ycy;&amp;lcy;&amp;icy; &amp;ncy;&amp;ocy;&amp;vcy;&amp;ycy;&amp;iecy; &amp;mcy;&amp;icy;&amp;rcy;&amp;ycy; &amp;zcy;&amp;acy; &amp;pcy;&amp;rcy;&amp;iecy;&amp;dcy;&amp;iecy;&amp;lcy;&amp;acy;&amp;mcy;&amp;icy; &amp;Scy;&amp;ocy;&amp;lcy;&amp;ncy;&amp;iecy;&amp;chcy;&amp;ncy;&amp;ocy;&amp;jcy; &amp;scy;&amp;icy;&amp;scy;&amp;tcy;&amp;iecy;&amp;mcy;&amp;ycy; - &amp;Pcy;&amp;iecy;&amp;rcy;&amp;vcy;&amp;ycy;&amp;jcy; &amp;kcy;&amp;acy;&amp;ncy;&amp;a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9" y="2708920"/>
            <a:ext cx="4680520" cy="3096344"/>
          </a:xfrm>
          <a:prstGeom prst="rect">
            <a:avLst/>
          </a:prstGeom>
          <a:noFill/>
        </p:spPr>
      </p:pic>
      <p:pic>
        <p:nvPicPr>
          <p:cNvPr id="9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14290"/>
            <a:ext cx="57150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40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93296"/>
            <a:ext cx="1043608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57951" y="6150114"/>
            <a:ext cx="2786049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9675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За </a:t>
            </a:r>
            <a:r>
              <a:rPr lang="ru-RU" sz="3200" b="1" dirty="0" err="1" smtClean="0">
                <a:solidFill>
                  <a:srgbClr val="002060"/>
                </a:solidFill>
              </a:rPr>
              <a:t>допомогою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якого</a:t>
            </a:r>
            <a:r>
              <a:rPr lang="ru-RU" sz="3200" b="1" dirty="0" smtClean="0">
                <a:solidFill>
                  <a:srgbClr val="002060"/>
                </a:solidFill>
              </a:rPr>
              <a:t> пристрою </a:t>
            </a:r>
            <a:r>
              <a:rPr lang="ru-RU" sz="3200" b="1" dirty="0" err="1" smtClean="0">
                <a:solidFill>
                  <a:srgbClr val="002060"/>
                </a:solidFill>
              </a:rPr>
              <a:t>визначають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напрям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вітру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5805264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ФЛЮГЕР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7410" name="Picture 2" descr="&amp;Rcy;&amp;icy;&amp;scy;&amp;ucy;&amp;ncy;&amp;kcy;&amp;icy; &amp;dcy;&amp;lcy;&amp;yacy; &amp;fcy;&amp;lcy;&amp;yucy;&amp;gcy;&amp;iecy;&amp;r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4104456" cy="2761997"/>
          </a:xfrm>
          <a:prstGeom prst="rect">
            <a:avLst/>
          </a:prstGeom>
          <a:noFill/>
        </p:spPr>
      </p:pic>
      <p:pic>
        <p:nvPicPr>
          <p:cNvPr id="8" name="Picture 2" descr="animation image, globe - PicMix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42852"/>
            <a:ext cx="60722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50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5" y="6150114"/>
            <a:ext cx="2571736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9675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Коли </a:t>
            </a:r>
            <a:r>
              <a:rPr lang="ru-RU" sz="3200" b="1" dirty="0" err="1" smtClean="0">
                <a:solidFill>
                  <a:srgbClr val="002060"/>
                </a:solidFill>
              </a:rPr>
              <a:t>буває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найнижча</a:t>
            </a:r>
            <a:r>
              <a:rPr lang="ru-RU" sz="3200" b="1" dirty="0" smtClean="0">
                <a:solidFill>
                  <a:srgbClr val="002060"/>
                </a:solidFill>
              </a:rPr>
              <a:t> температура на </a:t>
            </a:r>
            <a:r>
              <a:rPr lang="ru-RU" sz="3200" b="1" dirty="0" err="1" smtClean="0">
                <a:solidFill>
                  <a:srgbClr val="002060"/>
                </a:solidFill>
              </a:rPr>
              <a:t>протязі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доби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5589240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Зранку</a:t>
            </a:r>
            <a:r>
              <a:rPr lang="ru-RU" sz="3200" b="1" dirty="0" smtClean="0">
                <a:solidFill>
                  <a:srgbClr val="002060"/>
                </a:solidFill>
              </a:rPr>
              <a:t>, перед сходом </a:t>
            </a:r>
            <a:r>
              <a:rPr lang="ru-RU" sz="3200" b="1" dirty="0" err="1" smtClean="0">
                <a:solidFill>
                  <a:srgbClr val="002060"/>
                </a:solidFill>
              </a:rPr>
              <a:t>сонця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6386" name="Picture 2" descr="&amp;Dcy;&amp;ocy;&amp;bcy;&amp;rcy;&amp;ocy;&amp;iecy; &amp;ucy;&amp;tcy;&amp;rcy;&amp;ocy; - &amp;Fcy;&amp;ocy;&amp;tcy;&amp;ocy;&amp;acy;&amp;lcy;&amp;softcy;&amp;bcy;&amp;ocy;&amp;mcy;&amp;ycy; - &amp;Pcy;&amp;iecy;&amp;rcy;&amp;scy;&amp;ocy;&amp;ncy;&amp;acy;&amp;lcy;&amp;softcy;&amp;ncy;&amp;ycy;&amp;jcy; &amp;scy;&amp;acy;&amp;j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204864"/>
            <a:ext cx="4248472" cy="3186354"/>
          </a:xfrm>
          <a:prstGeom prst="rect">
            <a:avLst/>
          </a:prstGeom>
          <a:noFill/>
        </p:spPr>
      </p:pic>
      <p:pic>
        <p:nvPicPr>
          <p:cNvPr id="8" name="Picture 2" descr="animation image, globe - PicMix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07236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Атмосфера 60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899592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00827" y="6150114"/>
            <a:ext cx="2643173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96752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Коли </a:t>
            </a:r>
            <a:r>
              <a:rPr lang="ru-RU" sz="2800" b="1" dirty="0" err="1" smtClean="0">
                <a:solidFill>
                  <a:srgbClr val="002060"/>
                </a:solidFill>
              </a:rPr>
              <a:t>водяна</a:t>
            </a:r>
            <a:r>
              <a:rPr lang="ru-RU" sz="2800" b="1" dirty="0" smtClean="0">
                <a:solidFill>
                  <a:srgbClr val="002060"/>
                </a:solidFill>
              </a:rPr>
              <a:t> пара </a:t>
            </a:r>
            <a:r>
              <a:rPr lang="ru-RU" sz="2800" b="1" dirty="0" err="1" smtClean="0">
                <a:solidFill>
                  <a:srgbClr val="002060"/>
                </a:solidFill>
              </a:rPr>
              <a:t>стає</a:t>
            </a:r>
            <a:r>
              <a:rPr lang="ru-RU" sz="2800" b="1" dirty="0" smtClean="0">
                <a:solidFill>
                  <a:srgbClr val="002060"/>
                </a:solidFill>
              </a:rPr>
              <a:t> видимою?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5661248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ПРИ  ОХОЛОДЖЕННІ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8" name="Picture 8" descr="&amp;Pcy;&amp;ocy;&amp;gcy;&amp;ocy;&amp;dcy;&amp;ncy;&amp;ycy;&amp;iecy; &amp;acy;&amp;ncy;&amp;icy;&amp;mcy;&amp;acy;&amp;shcy;&amp;kcy;&amp;icy;, &amp;bcy;&amp;lcy;&amp;iecy;&amp;scy;&amp;tcy;&amp;yacy;&amp;shcy;&amp;kcy;&amp;i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492896"/>
            <a:ext cx="1892027" cy="3268050"/>
          </a:xfrm>
          <a:prstGeom prst="rect">
            <a:avLst/>
          </a:prstGeom>
          <a:noFill/>
        </p:spPr>
      </p:pic>
      <p:pic>
        <p:nvPicPr>
          <p:cNvPr id="9" name="Picture 6" descr="&amp;Pcy;&amp;ocy;&amp;gcy;&amp;ocy;&amp;dcy;&amp;ncy;&amp;ycy;&amp;iecy; &amp;acy;&amp;ncy;&amp;icy;&amp;mcy;&amp;acy;&amp;shcy;&amp;kcy;&amp;icy;, &amp;bcy;&amp;lcy;&amp;iecy;&amp;scy;&amp;tcy;&amp;yacy;&amp;shcy;&amp;kcy;&amp;i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348880"/>
            <a:ext cx="1008112" cy="2410705"/>
          </a:xfrm>
          <a:prstGeom prst="rect">
            <a:avLst/>
          </a:prstGeom>
          <a:noFill/>
        </p:spPr>
      </p:pic>
      <p:pic>
        <p:nvPicPr>
          <p:cNvPr id="15362" name="Picture 2" descr="animation image, globe - PicMix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8953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15141" y="6150114"/>
            <a:ext cx="2428860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1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827584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32656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10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Найдовша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ріка</a:t>
            </a:r>
            <a:r>
              <a:rPr lang="ru-RU" sz="3200" b="1" dirty="0" smtClean="0">
                <a:solidFill>
                  <a:srgbClr val="002060"/>
                </a:solidFill>
              </a:rPr>
              <a:t> в </a:t>
            </a:r>
            <a:r>
              <a:rPr lang="ru-RU" sz="3200" b="1" dirty="0" err="1" smtClean="0">
                <a:solidFill>
                  <a:srgbClr val="002060"/>
                </a:solidFill>
              </a:rPr>
              <a:t>світі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58052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НІЛ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4338" name="Picture 2" descr="&amp;Ncy;&amp;icy;&amp;lcy; - &amp;scy;&amp;acy;&amp;mcy;&amp;acy;&amp;yacy; &amp;dcy;&amp;lcy;&amp;icy;&amp;ncy;&amp;ncy;&amp;acy;&amp;yacy; &amp;rcy;&amp;iecy;&amp;kcy;&amp;acy; &amp;mcy;&amp;icy;&amp;rcy;&amp;acy; 6671&amp;kcy;&amp;mcy;, &amp;bcy;&amp;iecy;&amp;rcy;&amp;iecy;&amp;tcy; &amp;ncy;&amp;acy;&amp;chcy;&amp;acy;&amp;lcy;&amp;ocy; &amp;ncy;&amp;acy; - &amp;Fcy;&amp;ocy;&amp;tcy;&amp;ocy; 4821/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04864"/>
            <a:ext cx="5256584" cy="3433206"/>
          </a:xfrm>
          <a:prstGeom prst="rect">
            <a:avLst/>
          </a:prstGeom>
          <a:noFill/>
        </p:spPr>
      </p:pic>
      <p:pic>
        <p:nvPicPr>
          <p:cNvPr id="8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389" y="6150114"/>
            <a:ext cx="271461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150" dirty="0" smtClean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899592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0466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30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8596" y="1484785"/>
            <a:ext cx="8258204" cy="165618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В </a:t>
            </a:r>
            <a:r>
              <a:rPr lang="ru-RU" sz="3200" b="1" dirty="0" err="1" smtClean="0">
                <a:solidFill>
                  <a:srgbClr val="002060"/>
                </a:solidFill>
              </a:rPr>
              <a:t>якому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озері</a:t>
            </a:r>
            <a:r>
              <a:rPr lang="ru-RU" sz="3200" b="1" dirty="0" smtClean="0">
                <a:solidFill>
                  <a:srgbClr val="002060"/>
                </a:solidFill>
              </a:rPr>
              <a:t> половина води </a:t>
            </a:r>
            <a:r>
              <a:rPr lang="ru-RU" sz="3200" b="1" dirty="0" err="1" smtClean="0">
                <a:solidFill>
                  <a:srgbClr val="002060"/>
                </a:solidFill>
              </a:rPr>
              <a:t>прісна</a:t>
            </a:r>
            <a:r>
              <a:rPr lang="ru-RU" sz="3200" b="1" dirty="0" smtClean="0">
                <a:solidFill>
                  <a:srgbClr val="002060"/>
                </a:solidFill>
              </a:rPr>
              <a:t>, а половина солона?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602128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БАЛХАШ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&amp;Ncy;&amp;iecy;&amp;vcy;&amp;iecy;&amp;rcy;&amp;ocy;&amp;yacy;&amp;tcy;&amp;ncy;&amp;ocy;&amp;iecy; &amp;dcy;&amp;vcy;&amp;ocy;&amp;jcy;&amp;ncy;&amp;ocy;&amp;iecy; &amp;ocy;&amp;zcy;&amp;iecy;&amp;rcy;&amp;ocy; &amp;Bcy;&amp;acy;&amp;lcy;&amp;khcy;&amp;acy;&amp;shcy; &amp;vcy; &amp;Kcy;&amp;acy;&amp;zcy;&amp;acy;&amp;khcy;&amp;scy;&amp;tcy;&amp;acy;&amp;ncy;&amp;iecy; - Set-trav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564904"/>
            <a:ext cx="4775562" cy="3168352"/>
          </a:xfrm>
          <a:prstGeom prst="rect">
            <a:avLst/>
          </a:prstGeom>
          <a:noFill/>
        </p:spPr>
      </p:pic>
      <p:pic>
        <p:nvPicPr>
          <p:cNvPr id="11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15074" y="6150114"/>
            <a:ext cx="2928926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1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115616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196752"/>
            <a:ext cx="8258204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Назвіть</a:t>
            </a:r>
            <a:r>
              <a:rPr lang="ru-RU" sz="3200" b="1" dirty="0" smtClean="0">
                <a:solidFill>
                  <a:srgbClr val="002060"/>
                </a:solidFill>
              </a:rPr>
              <a:t> море, в </a:t>
            </a:r>
            <a:r>
              <a:rPr lang="ru-RU" sz="3200" b="1" dirty="0" err="1" smtClean="0">
                <a:solidFill>
                  <a:srgbClr val="002060"/>
                </a:solidFill>
              </a:rPr>
              <a:t>якому</a:t>
            </a:r>
            <a:r>
              <a:rPr lang="ru-RU" sz="3200" b="1" dirty="0" smtClean="0">
                <a:solidFill>
                  <a:srgbClr val="002060"/>
                </a:solidFill>
              </a:rPr>
              <a:t> не </a:t>
            </a:r>
            <a:r>
              <a:rPr lang="ru-RU" sz="3200" b="1" dirty="0" err="1" smtClean="0">
                <a:solidFill>
                  <a:srgbClr val="002060"/>
                </a:solidFill>
              </a:rPr>
              <a:t>потоне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навіть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людина</a:t>
            </a:r>
            <a:r>
              <a:rPr lang="ru-RU" sz="3200" b="1" dirty="0" smtClean="0">
                <a:solidFill>
                  <a:srgbClr val="002060"/>
                </a:solidFill>
              </a:rPr>
              <a:t>, яка не </a:t>
            </a:r>
            <a:r>
              <a:rPr lang="ru-RU" sz="3200" b="1" dirty="0" err="1" smtClean="0">
                <a:solidFill>
                  <a:srgbClr val="002060"/>
                </a:solidFill>
              </a:rPr>
              <a:t>вміє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плавати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88640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20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580526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МЕРТВЕ МОРЕ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http://virtualtravel.narod.ru/Travel_-_Israel/3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420888"/>
            <a:ext cx="4860032" cy="2978821"/>
          </a:xfrm>
          <a:prstGeom prst="rect">
            <a:avLst/>
          </a:prstGeom>
          <a:noFill/>
        </p:spPr>
      </p:pic>
      <p:pic>
        <p:nvPicPr>
          <p:cNvPr id="8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43703" y="6150114"/>
            <a:ext cx="250029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150" dirty="0" smtClean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877272"/>
            <a:ext cx="1115616" cy="980728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0466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40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8596" y="1340769"/>
            <a:ext cx="8258204" cy="11521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Найбільше</a:t>
            </a:r>
            <a:r>
              <a:rPr lang="ru-RU" sz="3200" b="1" dirty="0" smtClean="0">
                <a:solidFill>
                  <a:srgbClr val="002060"/>
                </a:solidFill>
              </a:rPr>
              <a:t> озеро </a:t>
            </a:r>
            <a:r>
              <a:rPr lang="ru-RU" sz="3200" b="1" dirty="0" err="1" smtClean="0">
                <a:solidFill>
                  <a:srgbClr val="002060"/>
                </a:solidFill>
              </a:rPr>
              <a:t>Австралії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0" y="587727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Ейр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&amp;Ocy;&amp;zcy;&amp;iecy;&amp;rcy;&amp;ocy; &amp;Ecy;&amp;jcy;&amp;rcy; &amp;vcy; &amp;Acy;&amp;vcy;&amp;scy;&amp;tcy;&amp;rcy;&amp;acy;&amp;lcy;&amp;icy;&amp;icy; - FB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276872"/>
            <a:ext cx="6143625" cy="2952751"/>
          </a:xfrm>
          <a:prstGeom prst="rect">
            <a:avLst/>
          </a:prstGeom>
          <a:noFill/>
        </p:spPr>
      </p:pic>
      <p:pic>
        <p:nvPicPr>
          <p:cNvPr id="8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72198" y="6150114"/>
            <a:ext cx="307180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150" dirty="0" smtClean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689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332656"/>
            <a:ext cx="77483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50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8596" y="1196753"/>
            <a:ext cx="8258204" cy="1080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Океан, </a:t>
            </a:r>
            <a:r>
              <a:rPr lang="ru-RU" sz="3200" b="1" dirty="0" err="1" smtClean="0">
                <a:solidFill>
                  <a:srgbClr val="002060"/>
                </a:solidFill>
              </a:rPr>
              <a:t>який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омиває</a:t>
            </a:r>
            <a:r>
              <a:rPr lang="ru-RU" sz="3200" b="1" dirty="0" smtClean="0">
                <a:solidFill>
                  <a:srgbClr val="002060"/>
                </a:solidFill>
              </a:rPr>
              <a:t>  4 материка?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5661248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ІНДІЙСЬКИЙ ОКЕАН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&amp;Fcy;&amp;icy;&amp;lcy;&amp;softcy;&amp;mcy;&amp;ycy;. . &amp;Tcy;&amp;ocy;&amp;lcy;&amp;softcy;&amp;kcy;&amp;ocy; &amp;dcy;&amp;lcy;&amp;yacy; &amp;zcy;&amp;acy;&amp;rcy;&amp;iecy;&amp;gcy;&amp;icy;&amp;scy;&amp;tcy;&amp;rcy;&amp;icy;&amp;rcy;&amp;ocy;&amp;vcy;&amp;acy;&amp;ncy;&amp;ncy;&amp;ycy;&amp;khcy; &amp;pcy;&amp;ocy;&amp;lcy;&amp;softcy;&amp;zcy;&amp;ocy;&amp;vcy;&amp;acy;&amp;tcy;&amp;iecy;&amp;lcy;&amp;iecy;&amp;jcy;. . &amp;Fcy;&amp;ocy;&amp;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832"/>
            <a:ext cx="6192688" cy="3384376"/>
          </a:xfrm>
          <a:prstGeom prst="rect">
            <a:avLst/>
          </a:prstGeom>
          <a:noFill/>
        </p:spPr>
      </p:pic>
      <p:pic>
        <p:nvPicPr>
          <p:cNvPr id="11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C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00827" y="6150114"/>
            <a:ext cx="2643174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spc="150" dirty="0" smtClean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043608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6470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endParaRPr lang="ru-RU" sz="44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32656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Гідросфера</a:t>
            </a:r>
            <a:r>
              <a:rPr lang="ru-RU" sz="4000" b="1" dirty="0" smtClean="0">
                <a:solidFill>
                  <a:srgbClr val="002060"/>
                </a:solidFill>
              </a:rPr>
              <a:t> 50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8596" y="1268761"/>
            <a:ext cx="8258204" cy="100811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Пересохлі</a:t>
            </a:r>
            <a:r>
              <a:rPr lang="ru-RU" sz="3200" b="1" dirty="0" smtClean="0">
                <a:solidFill>
                  <a:srgbClr val="002060"/>
                </a:solidFill>
              </a:rPr>
              <a:t> русла </a:t>
            </a:r>
            <a:r>
              <a:rPr lang="ru-RU" sz="3200" b="1" dirty="0" err="1" smtClean="0">
                <a:solidFill>
                  <a:srgbClr val="002060"/>
                </a:solidFill>
              </a:rPr>
              <a:t>рік</a:t>
            </a:r>
            <a:r>
              <a:rPr lang="ru-RU" sz="3200" b="1" dirty="0" smtClean="0">
                <a:solidFill>
                  <a:srgbClr val="002060"/>
                </a:solidFill>
              </a:rPr>
              <a:t> в </a:t>
            </a:r>
            <a:r>
              <a:rPr lang="ru-RU" sz="3200" b="1" dirty="0" err="1" smtClean="0">
                <a:solidFill>
                  <a:srgbClr val="002060"/>
                </a:solidFill>
              </a:rPr>
              <a:t>Австралії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602128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КРІКИ</a:t>
            </a:r>
            <a:endParaRPr lang="ru-RU" sz="3200" b="1" dirty="0"/>
          </a:p>
        </p:txBody>
      </p:sp>
      <p:pic>
        <p:nvPicPr>
          <p:cNvPr id="9218" name="Picture 2" descr="&amp;rcy;&amp;iecy;&amp;kcy;&amp;acy; &amp;Mcy;&amp;ucy;&amp;rcy;&amp;rcy;&amp;iecy;&amp;jcy; - &amp;Fcy;&amp;ocy;&amp;tcy;&amp;ocy; 16461/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988840"/>
            <a:ext cx="4800533" cy="3600400"/>
          </a:xfrm>
          <a:prstGeom prst="rect">
            <a:avLst/>
          </a:prstGeom>
          <a:noFill/>
        </p:spPr>
      </p:pic>
      <p:pic>
        <p:nvPicPr>
          <p:cNvPr id="9220" name="Picture 4" descr="&amp;Acy;&amp;lcy;&amp;lcy;&amp;ocy;&amp;dcy;&amp;ycy; &amp;Ocy;&amp;ncy;&amp;lcy;&amp;acy;&amp;jcy;&amp;ncy; &amp;scy;&amp;kcy;&amp;acy;&amp;chcy;&amp;acy;&amp;tcy;&amp;softcy; &amp;bcy;&amp;iecy;&amp;scy;&amp;pcy;&amp;lcy;&amp;acy;&amp;tcy;&amp;ncy;&amp;ocy; &amp;Acy;&amp;lcy;&amp;lcy;&amp;ocy;&amp;d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1224136" cy="1211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1429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10</a:t>
            </a:r>
            <a:endParaRPr lang="ru-RU" sz="4000" b="1" cap="none" spc="50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389" y="6150114"/>
            <a:ext cx="271461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1043608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19675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Він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відкрив</a:t>
            </a:r>
            <a:r>
              <a:rPr lang="ru-RU" sz="3200" b="1" dirty="0" smtClean="0">
                <a:solidFill>
                  <a:srgbClr val="002060"/>
                </a:solidFill>
              </a:rPr>
              <a:t> Америку?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848" y="5949280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Х.КОЛУМБ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&amp;Ocy;&amp;tcy;&amp;kcy;&amp;rcy;&amp;ycy;&amp;tcy;&amp;icy;&amp;iecy; &amp;Acy;&amp;mcy;&amp;iecy;&amp;rcy;&amp;icy;&amp;kcy;&amp;icy;: &amp;pcy;&amp;iecy;&amp;rcy;&amp;vcy;&amp;ocy;&amp;ocy;&amp;tcy;&amp;kcy;&amp;rcy;&amp;ycy;&amp;vcy;&amp;acy;&amp;tcy;&amp;iecy;&amp;lcy;&amp;icy; &amp;Acy;&amp;mcy;&amp;iecy;&amp;rcy;&amp;icy;&amp;kcy;&amp;icy;, &amp;fcy;&amp;ocy;&amp;t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916832"/>
            <a:ext cx="4416425" cy="3312319"/>
          </a:xfrm>
          <a:prstGeom prst="rect">
            <a:avLst/>
          </a:prstGeom>
          <a:noFill/>
        </p:spPr>
      </p:pic>
      <p:pic>
        <p:nvPicPr>
          <p:cNvPr id="12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1572766" cy="904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214290"/>
            <a:ext cx="56436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ВСЕСВІТ 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43903" y="1052736"/>
            <a:ext cx="8229600" cy="2737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Земля, Марс, Венера, </a:t>
            </a:r>
            <a:r>
              <a:rPr lang="ru-RU" sz="3200" b="1" dirty="0" err="1" smtClean="0">
                <a:solidFill>
                  <a:srgbClr val="002060"/>
                </a:solidFill>
              </a:rPr>
              <a:t>Сонце</a:t>
            </a:r>
            <a:r>
              <a:rPr lang="ru-RU" sz="3200" b="1" dirty="0" smtClean="0">
                <a:solidFill>
                  <a:srgbClr val="002060"/>
                </a:solidFill>
              </a:rPr>
              <a:t>, Сатурн – про </a:t>
            </a:r>
            <a:r>
              <a:rPr lang="ru-RU" sz="3200" b="1" dirty="0" err="1" smtClean="0">
                <a:solidFill>
                  <a:srgbClr val="002060"/>
                </a:solidFill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мова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0" y="6093296"/>
            <a:ext cx="827584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00761" y="6150114"/>
            <a:ext cx="3143239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6072206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Планети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4034" name="Picture 2" descr="&amp;Kcy;&amp;acy;&amp;kcy; &amp;scy;&amp;dcy;&amp;iecy;&amp;lcy;&amp;acy;&amp;tcy;&amp;softcy; &amp;mcy;&amp;ocy;&amp;dcy;&amp;iecy;&amp;lcy;&amp;softcy; &amp;scy;&amp;ocy;&amp;lcy;&amp;ncy;&amp;iecy;&amp;chcy;&amp;ncy;&amp;ocy;&amp;jcy; &amp;scy;&amp;icy;&amp;scy;&amp;tcy;&amp;iecy;&amp;mcy;&amp;ycy; &amp;scy;&amp;vcy;&amp;ocy;&amp;icy;&amp;mcy;&amp;icy; &amp;rcy;&amp;ucy;&amp;kcy;&amp;acy;&amp;mcy;&amp;icy;"/>
          <p:cNvPicPr>
            <a:picLocks noChangeAspect="1" noChangeArrowheads="1"/>
          </p:cNvPicPr>
          <p:nvPr/>
        </p:nvPicPr>
        <p:blipFill>
          <a:blip r:embed="rId3" cstate="print"/>
          <a:srcRect t="10316" b="5686"/>
          <a:stretch>
            <a:fillRect/>
          </a:stretch>
        </p:blipFill>
        <p:spPr bwMode="auto">
          <a:xfrm>
            <a:off x="1691680" y="2132856"/>
            <a:ext cx="5832648" cy="3674517"/>
          </a:xfrm>
          <a:prstGeom prst="rect">
            <a:avLst/>
          </a:prstGeom>
          <a:noFill/>
        </p:spPr>
      </p:pic>
      <p:pic>
        <p:nvPicPr>
          <p:cNvPr id="9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1429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20</a:t>
            </a:r>
            <a:endParaRPr lang="ru-RU" sz="4000" b="1" spc="50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43703" y="6150114"/>
            <a:ext cx="250029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115616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5273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Він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запропонував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термін</a:t>
            </a:r>
            <a:r>
              <a:rPr lang="ru-RU" sz="3200" b="1" dirty="0" smtClean="0">
                <a:solidFill>
                  <a:srgbClr val="002060"/>
                </a:solidFill>
              </a:rPr>
              <a:t> «</a:t>
            </a:r>
            <a:r>
              <a:rPr lang="ru-RU" sz="3200" b="1" dirty="0" err="1" smtClean="0">
                <a:solidFill>
                  <a:srgbClr val="002060"/>
                </a:solidFill>
              </a:rPr>
              <a:t>географія</a:t>
            </a:r>
            <a:r>
              <a:rPr lang="ru-RU" sz="3200" b="1" dirty="0" smtClean="0">
                <a:solidFill>
                  <a:srgbClr val="002060"/>
                </a:solidFill>
              </a:rPr>
              <a:t>»?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3768" y="587727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ЕРАТОСФЕН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&amp;Ecy;&amp;rcy;&amp;acy;&amp;tcy;&amp;ocy;&amp;scy;&amp;fcy;&amp;iecy;&amp;ncy; &amp;Kcy;&amp;icy;&amp;rcy;&amp;iecy;&amp;ncy;&amp;scy;&amp;kcy;&amp;icy;&amp;jcy; 276 &amp;gcy;. &amp;dcy;&amp;ocy; &amp;ncy;.&amp;ecy;. - 194 &amp;gcy;. &amp;dcy;&amp;ocy; &amp;ncy;.&amp;ecy; - &amp;Fcy;&amp;ocy;&amp;tcy;&amp;ocy; 1110/26"/>
          <p:cNvPicPr>
            <a:picLocks noChangeAspect="1" noChangeArrowheads="1"/>
          </p:cNvPicPr>
          <p:nvPr/>
        </p:nvPicPr>
        <p:blipFill>
          <a:blip r:embed="rId3" cstate="print"/>
          <a:srcRect l="8699" t="7576" r="8665" b="9119"/>
          <a:stretch>
            <a:fillRect/>
          </a:stretch>
        </p:blipFill>
        <p:spPr bwMode="auto">
          <a:xfrm>
            <a:off x="2699792" y="1844824"/>
            <a:ext cx="3816424" cy="3615560"/>
          </a:xfrm>
          <a:prstGeom prst="rect">
            <a:avLst/>
          </a:prstGeom>
          <a:noFill/>
        </p:spPr>
      </p:pic>
      <p:pic>
        <p:nvPicPr>
          <p:cNvPr id="12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1572766" cy="904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307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1429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72264" y="6150114"/>
            <a:ext cx="2608605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52736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Хто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здійснив</a:t>
            </a:r>
            <a:r>
              <a:rPr lang="ru-RU" sz="3200" b="1" dirty="0" smtClean="0">
                <a:solidFill>
                  <a:srgbClr val="002060"/>
                </a:solidFill>
              </a:rPr>
              <a:t> перше </a:t>
            </a: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кругосвітнє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плавання</a:t>
            </a:r>
            <a:r>
              <a:rPr lang="ru-RU" sz="3200" b="1" dirty="0" smtClean="0">
                <a:solidFill>
                  <a:srgbClr val="002060"/>
                </a:solidFill>
              </a:rPr>
              <a:t>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602128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Ф.МАГЕЛАН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&amp;Rcy;&amp;iecy;&amp;fcy;&amp;iecy;&amp;rcy;&amp;acy;&amp;tcy; &amp;dcy;&amp;lcy;&amp;yacy; 2 &amp;kcy;&amp;lcy;&amp;acy;&amp;scy;&amp;scy;&amp;acy; &amp;ncy;&amp;acy; &amp;tcy;&amp;iecy;&amp;mcy;&amp;ucy; &amp;mcy;&amp;acy;&amp;gcy;&amp;iecy;&amp;lcy;&amp;lcy;&amp;acy;&amp;n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204864"/>
            <a:ext cx="3528391" cy="3598146"/>
          </a:xfrm>
          <a:prstGeom prst="rect">
            <a:avLst/>
          </a:prstGeom>
          <a:noFill/>
        </p:spPr>
      </p:pic>
      <p:pic>
        <p:nvPicPr>
          <p:cNvPr id="13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8640"/>
            <a:ext cx="1572766" cy="904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6482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387" y="6150114"/>
            <a:ext cx="2714613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043608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314840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  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5296" y="18864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spc="5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26876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Автор </a:t>
            </a:r>
            <a:r>
              <a:rPr lang="ru-RU" sz="3200" b="1" dirty="0" err="1" smtClean="0">
                <a:solidFill>
                  <a:srgbClr val="002060"/>
                </a:solidFill>
              </a:rPr>
              <a:t>першого</a:t>
            </a:r>
            <a:r>
              <a:rPr lang="ru-RU" sz="3200" b="1" dirty="0" smtClean="0">
                <a:solidFill>
                  <a:srgbClr val="002060"/>
                </a:solidFill>
              </a:rPr>
              <a:t> глобусу?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2976" y="6021288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МАРТІН БЕХАЙМ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&amp;Icy;&amp;scy;&amp;tcy;&amp;ocy;&amp;rcy;&amp;icy;&amp;chcy;&amp;iecy;&amp;scy;&amp;kcy;&amp;icy;&amp;jcy; &amp;ocy;&amp;kcy;&amp;tcy;&amp;yacy;&amp;bcy;&amp;rcy;&amp;softcy; 4 &amp;ocy;&amp;kcy;&amp;tcy;&amp;yacy;&amp;bcy;&amp;rcy;&amp;yacy; 1957 &amp;gcy;. &amp;Scy;&amp;ocy;&amp;scy;&amp;tcy;&amp;ocy;&amp;yacy;&amp;lcy;&amp;scy;&amp;yacy; &amp;zcy;&amp;acy;&amp;pcy;&amp;ucy;&amp;scy;&amp;kcy; &amp;pcy;&amp;iecy;&amp;rcy;&amp;vcy;&amp;ocy;&amp;gcy;&amp;ocy; &amp;vcy; &amp;mcy;&amp;icy;&amp;rcy;&amp;iecy; &amp;icy;&amp;scy;&amp;kcy;&amp;ucy;&amp;scy;&amp;scy;&amp;tcy;&amp;vcy;&amp;iecy;&amp;ncy;&amp;ncy;&amp;ocy;&amp;gcy;&amp;ocy; &amp;scy;&amp;pcy;&amp;ucy;&amp;tcy;&amp;ncy;&amp;icy;&amp;kcy;&amp;acy; &amp;Zcy;&amp;iecy;&amp;mcy;&amp;lcy;&amp;icy; &amp;pcy;&amp;scy;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214554"/>
            <a:ext cx="4286250" cy="3381375"/>
          </a:xfrm>
          <a:prstGeom prst="rect">
            <a:avLst/>
          </a:prstGeom>
          <a:noFill/>
        </p:spPr>
      </p:pic>
      <p:pic>
        <p:nvPicPr>
          <p:cNvPr id="15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1572766" cy="904876"/>
          </a:xfrm>
          <a:prstGeom prst="rect">
            <a:avLst/>
          </a:prstGeom>
          <a:noFill/>
        </p:spPr>
      </p:pic>
      <p:pic>
        <p:nvPicPr>
          <p:cNvPr id="10" name="Picture 2" descr="http://upload.wikimedia.org/wikipedia/commons/6/61/%D0%93%D0%BB%D0%BE%D0%B1%D1%83%D1%81_%D0%9C%D0%B0%D1%80%D1%82%D0%B8%D0%BD%D0%B0_%D0%91%D0%B5%D1%85%D0%B0%D0%B9%D0%BC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5" y="2238310"/>
            <a:ext cx="2499625" cy="333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15141" y="6150114"/>
            <a:ext cx="2428860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805264"/>
            <a:ext cx="1115616" cy="1052736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5296" y="18864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spc="5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50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9675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Відкрили</a:t>
            </a:r>
            <a:r>
              <a:rPr lang="ru-RU" sz="3200" b="1" dirty="0" smtClean="0">
                <a:solidFill>
                  <a:srgbClr val="002060"/>
                </a:solidFill>
              </a:rPr>
              <a:t> Антарктиду?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5143512"/>
            <a:ext cx="6858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Михайло Петрович </a:t>
            </a:r>
            <a:r>
              <a:rPr lang="ru-RU" sz="3200" b="1" dirty="0" err="1" smtClean="0">
                <a:solidFill>
                  <a:srgbClr val="002060"/>
                </a:solidFill>
              </a:rPr>
              <a:t>Лазарєв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</a:rPr>
              <a:t>Фадей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Фадейович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Белінсгаузен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&amp;Ocy;&amp;tcy;&amp;kcy;&amp;rcy;&amp;ycy;&amp;tcy;&amp;icy;&amp;iecy; &amp;Acy;&amp;ncy;&amp;tcy;&amp;acy;&amp;rcy;&amp;kcy;&amp;tcy;&amp;icy;&amp;dcy;&amp;ycy; &amp;Bcy;&amp;iecy;&amp;lcy;&amp;lcy;&amp;icy;&amp;ncy;&amp;scy;&amp;gcy;&amp;acy;&amp;ucy;&amp;zcy;&amp;iecy;&amp;ncy;&amp;ocy;&amp;mcy; &amp;icy; &amp;Lcy;&amp;acy;&amp;zcy;&amp;acy;&amp;rcy;&amp;iecy;&amp;vcy;&amp;ycy;&amp;mcy; - &amp;Pcy;&amp;lcy;&amp;acy;&amp;ncy;&amp;iecy;&amp;tcy;&amp;acy; &amp;Zcy;&amp;iecy;&amp;mcy;&amp;lcy;&amp;y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714488"/>
            <a:ext cx="5040560" cy="3385577"/>
          </a:xfrm>
          <a:prstGeom prst="rect">
            <a:avLst/>
          </a:prstGeom>
          <a:noFill/>
        </p:spPr>
      </p:pic>
      <p:pic>
        <p:nvPicPr>
          <p:cNvPr id="13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6632"/>
            <a:ext cx="1572766" cy="904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9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388" y="6150114"/>
            <a:ext cx="271461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5949280"/>
            <a:ext cx="1187624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88640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Імена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в </a:t>
            </a:r>
            <a:r>
              <a:rPr lang="ru-RU" sz="40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географії</a:t>
            </a:r>
            <a:r>
              <a:rPr lang="ru-RU" sz="4000" b="1" spc="5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60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9675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Хто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вперше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ввів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назву</a:t>
            </a:r>
            <a:r>
              <a:rPr lang="ru-RU" sz="3200" b="1" dirty="0" smtClean="0">
                <a:solidFill>
                  <a:srgbClr val="002060"/>
                </a:solidFill>
              </a:rPr>
              <a:t> “атлас”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</a:t>
            </a:r>
            <a:r>
              <a:rPr lang="ru-RU" sz="3200" b="1" dirty="0" smtClean="0">
                <a:solidFill>
                  <a:srgbClr val="002060"/>
                </a:solidFill>
              </a:rPr>
              <a:t>ля </a:t>
            </a:r>
            <a:r>
              <a:rPr lang="ru-RU" sz="3200" b="1" dirty="0" err="1" smtClean="0">
                <a:solidFill>
                  <a:srgbClr val="002060"/>
                </a:solidFill>
              </a:rPr>
              <a:t>збірника</a:t>
            </a:r>
            <a:r>
              <a:rPr lang="ru-RU" sz="3200" b="1" dirty="0" smtClean="0">
                <a:solidFill>
                  <a:srgbClr val="002060"/>
                </a:solidFill>
              </a:rPr>
              <a:t> карт 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6" y="5301208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Г. МЕРКАТОР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1595р.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&amp;Gcy;&amp;iecy;&amp;rcy;&amp;acy;&amp;rcy;&amp;dcy; &amp;Mcy;&amp;iecy;&amp;rcy;&amp;kcy;&amp;acy;&amp;tcy;&amp;ocy;&amp;rcy; (Gerhardt Mercator) - &amp;vcy;&amp;scy;&amp;iecy; &amp;ocy; &amp;zcy;&amp;ncy;&amp;acy;&amp;mcy;&amp;iecy;&amp;ncy;&amp;icy;&amp;tcy;&amp;ocy;&amp;scy;&amp;t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276872"/>
            <a:ext cx="2554658" cy="2952328"/>
          </a:xfrm>
          <a:prstGeom prst="rect">
            <a:avLst/>
          </a:prstGeom>
          <a:noFill/>
        </p:spPr>
      </p:pic>
      <p:pic>
        <p:nvPicPr>
          <p:cNvPr id="3076" name="Picture 4" descr="&amp;Scy;&amp;scy;&amp;ycy;&amp;lcy;&amp;kcy;&amp;icy; - &amp;Ocy;&amp;fcy;&amp;icy;&amp;tscy;&amp;icy;&amp;acy;&amp;lcy;&amp;softcy;&amp;ncy;&amp;ycy;&amp;jcy; &amp;scy;&amp;acy;&amp;jcy;&amp;tcy; 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572766" cy="904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971600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42852"/>
            <a:ext cx="657229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ВСЕСВІТ 30</a:t>
            </a:r>
            <a:endParaRPr lang="ru-RU" sz="36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Шлях, </a:t>
            </a:r>
            <a:r>
              <a:rPr lang="ru-RU" sz="3200" b="1" dirty="0" err="1" smtClean="0">
                <a:solidFill>
                  <a:srgbClr val="002060"/>
                </a:solidFill>
              </a:rPr>
              <a:t>який</a:t>
            </a:r>
            <a:r>
              <a:rPr lang="ru-RU" sz="3200" b="1" dirty="0" smtClean="0">
                <a:solidFill>
                  <a:srgbClr val="002060"/>
                </a:solidFill>
              </a:rPr>
              <a:t> Земля проходить </a:t>
            </a:r>
            <a:r>
              <a:rPr lang="ru-RU" sz="3200" b="1" dirty="0" err="1" smtClean="0">
                <a:solidFill>
                  <a:srgbClr val="002060"/>
                </a:solidFill>
              </a:rPr>
              <a:t>навколо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Сонця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6150114"/>
            <a:ext cx="2857488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6021288"/>
            <a:ext cx="14624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Орбіта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3014" name="Picture 6" descr="&amp;scy;&amp;khcy;&amp;iecy;&amp;mcy;a &amp;ocy;&amp;rcy;&amp;bcy;&amp;icy;&amp;tcy;&amp;ycy; &amp;zcy;&amp;iecy;&amp;mcy;&amp;lcy;&amp;icy; &amp;Mcy;&amp;icy;&amp;rcy; &amp;scy;&amp;khcy;&amp;ie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36912"/>
            <a:ext cx="5544616" cy="3164048"/>
          </a:xfrm>
          <a:prstGeom prst="rect">
            <a:avLst/>
          </a:prstGeom>
          <a:noFill/>
        </p:spPr>
      </p:pic>
      <p:pic>
        <p:nvPicPr>
          <p:cNvPr id="10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21288"/>
            <a:ext cx="899592" cy="836712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42853"/>
            <a:ext cx="55007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ВСЕСВІТ 40</a:t>
            </a:r>
            <a:endParaRPr lang="ru-RU" sz="36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980728"/>
            <a:ext cx="8373616" cy="1872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Пристрій</a:t>
            </a:r>
            <a:r>
              <a:rPr lang="ru-RU" sz="3200" b="1" dirty="0" smtClean="0">
                <a:solidFill>
                  <a:srgbClr val="002060"/>
                </a:solidFill>
              </a:rPr>
              <a:t> для </a:t>
            </a:r>
            <a:r>
              <a:rPr lang="ru-RU" sz="3200" b="1" dirty="0" err="1" smtClean="0">
                <a:solidFill>
                  <a:srgbClr val="002060"/>
                </a:solidFill>
              </a:rPr>
              <a:t>вивчення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</a:rPr>
              <a:t>Всесвіту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6150114"/>
            <a:ext cx="3000364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6093296"/>
            <a:ext cx="2655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Телескоп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1986" name="Picture 2" descr="&amp;Ocy;&amp;pcy;&amp;tcy;&amp;icy;&amp;kcy;&amp;acy; - &amp;bcy;&amp;icy;&amp;ncy;&amp;ocy;&amp;kcy;&amp;lcy;&amp;icy;, &amp;tcy;&amp;iecy;&amp;lcy;&amp;iecy;&amp;scy;&amp;kcy;&amp;ocy;&amp;pcy;&amp;ycy;, &amp;pcy;&amp;rcy;&amp;icy;&amp;tscy;&amp;iecy;&amp;lcy;&amp;ycy;, &amp;pcy;&amp;ocy;&amp;dcy;&amp;zcy;&amp;ocy;&amp;rcy;&amp;ncy;&amp;ycy;&amp;iecy; &amp;tcy;&amp;rcy;&amp;ucy;&amp;bcy;&amp;ycy;, &amp;ocy;&amp;chcy;&amp;k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16832"/>
            <a:ext cx="4692737" cy="3600400"/>
          </a:xfrm>
          <a:prstGeom prst="rect">
            <a:avLst/>
          </a:prstGeom>
          <a:noFill/>
        </p:spPr>
      </p:pic>
      <p:pic>
        <p:nvPicPr>
          <p:cNvPr id="10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5949280"/>
            <a:ext cx="1043608" cy="908720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428604"/>
            <a:ext cx="60722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ВСЕСВІТ 50</a:t>
            </a:r>
            <a:endParaRPr lang="ru-RU" sz="36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251520" y="1124745"/>
            <a:ext cx="8364710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Який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колір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мають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найгарячіші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зірки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3703" y="6150114"/>
            <a:ext cx="2500297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5949280"/>
            <a:ext cx="2055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Білий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62" name="Picture 2" descr="&amp;Ecy;&amp;dcy;&amp;dcy;&amp;icy; &amp;Rcy;&amp;ocy;&amp;zcy;&amp;ncy;&amp;iecy;&amp;rcy; &amp;icy; &amp;dcy;&amp;zhcy;&amp;acy;&amp;zcy;-&amp;ocy;&amp;rcy;&amp;kcy;&amp;iecy;&amp;scy;&amp;tcy;&amp;rcy; &amp;pcy;/&amp;ucy; &amp;Ecy;&amp;dcy;&amp;dcy;&amp;icy; &amp;Rcy;&amp;ocy;&amp;zcy;&amp;ncy;&amp;iecy;&amp;rcy;&amp;acy; (&amp;Gcy;&amp;ocy;&amp;lcy;&amp;ucy;&amp;bcy;&amp;ocy;&amp;jcy; &amp;ocy;&amp;gcy;&amp;ocy;&amp;ncy;&amp;iocy;&amp;kcy;, 1965) - &amp;Mcy;&amp;ucy;&amp;zcy;&amp;ycy;&amp;kcy;&amp;acy; &amp;icy; &amp;vcy;&amp;icy;&amp;dcy;&amp;iecy;&amp;ocy;&amp;kcy;&amp;lcy;&amp;icy;&amp;pcy;&amp;y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857364"/>
            <a:ext cx="5159896" cy="3900827"/>
          </a:xfrm>
          <a:prstGeom prst="rect">
            <a:avLst/>
          </a:prstGeom>
          <a:noFill/>
        </p:spPr>
      </p:pic>
      <p:pic>
        <p:nvPicPr>
          <p:cNvPr id="9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0" y="6093296"/>
            <a:ext cx="899592" cy="764704"/>
          </a:xfrm>
          <a:prstGeom prst="actionButtonHom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85728"/>
            <a:ext cx="64294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ВСЕСВІТ 60</a:t>
            </a:r>
            <a:endParaRPr lang="ru-RU" sz="36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38437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Сукупність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зірок</a:t>
            </a:r>
            <a:r>
              <a:rPr lang="ru-RU" sz="3200" b="1" dirty="0" smtClean="0">
                <a:solidFill>
                  <a:srgbClr val="002060"/>
                </a:solidFill>
              </a:rPr>
              <a:t> на </a:t>
            </a:r>
            <a:r>
              <a:rPr lang="ru-RU" sz="3200" b="1" dirty="0" err="1" smtClean="0">
                <a:solidFill>
                  <a:srgbClr val="002060"/>
                </a:solidFill>
              </a:rPr>
              <a:t>небі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7" y="6150114"/>
            <a:ext cx="2643174" cy="707886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6000768"/>
            <a:ext cx="1519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Сузір</a:t>
            </a:r>
            <a:r>
              <a:rPr lang="en-US" sz="3200" b="1" dirty="0" smtClean="0">
                <a:solidFill>
                  <a:srgbClr val="002060"/>
                </a:solidFill>
              </a:rPr>
              <a:t>’</a:t>
            </a:r>
            <a:r>
              <a:rPr lang="uk-UA" sz="3200" b="1" dirty="0" smtClean="0">
                <a:solidFill>
                  <a:srgbClr val="002060"/>
                </a:solidFill>
              </a:rPr>
              <a:t>я</a:t>
            </a:r>
            <a:endParaRPr lang="ru-RU" sz="3200" b="1" u="sng" dirty="0">
              <a:solidFill>
                <a:srgbClr val="002060"/>
              </a:solidFill>
            </a:endParaRPr>
          </a:p>
        </p:txBody>
      </p:sp>
      <p:pic>
        <p:nvPicPr>
          <p:cNvPr id="39938" name="Picture 2" descr="Fetch Sirius Fetch"/>
          <p:cNvPicPr>
            <a:picLocks noChangeAspect="1" noChangeArrowheads="1"/>
          </p:cNvPicPr>
          <p:nvPr/>
        </p:nvPicPr>
        <p:blipFill>
          <a:blip r:embed="rId3" cstate="print"/>
          <a:srcRect b="9281"/>
          <a:stretch>
            <a:fillRect/>
          </a:stretch>
        </p:blipFill>
        <p:spPr bwMode="auto">
          <a:xfrm>
            <a:off x="1475656" y="1988840"/>
            <a:ext cx="5715000" cy="3672408"/>
          </a:xfrm>
          <a:prstGeom prst="rect">
            <a:avLst/>
          </a:prstGeom>
          <a:noFill/>
        </p:spPr>
      </p:pic>
      <p:pic>
        <p:nvPicPr>
          <p:cNvPr id="39940" name="Picture 4" descr="&amp;Tcy;&amp;rcy;&amp;iecy;&amp;khcy;&amp;mcy;&amp;iecy;&amp;rcy;&amp;ncy;&amp;ycy;&amp;iecy; &amp;acy;&amp;ncy;&amp;icy;&amp;mcy;&amp;icy;&amp;rcy;&amp;ocy;&amp;vcy;&amp;acy;&amp;ncy;&amp;ncy;&amp;ycy;&amp;iecy; &amp;icy;&amp;zcy;&amp;ocy;&amp;bcy;&amp;rcy;&amp;acy;&amp;zhcy;&amp;iecy;&amp;ncy;&amp;icy;&amp;yacy;, &amp;acy;&amp;ncy;&amp;icy;&amp;mcy;&amp;acy;&amp;shcy;&amp;kcy;&amp;icy;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008112" cy="100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75009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Материки</a:t>
            </a:r>
            <a:r>
              <a:rPr lang="ru-RU" sz="36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10</a:t>
            </a:r>
            <a:endParaRPr lang="ru-RU" sz="3600" b="1" cap="all" spc="0" dirty="0">
              <a:ln w="9000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0" y="6093296"/>
            <a:ext cx="971600" cy="764704"/>
          </a:xfrm>
          <a:prstGeom prst="actionButtonHom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6211669"/>
            <a:ext cx="2786050" cy="646331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solidFill>
                  <a:srgbClr val="002060"/>
                </a:solidFill>
              </a:rPr>
              <a:t>відповідь</a:t>
            </a:r>
            <a:endParaRPr lang="ru-RU" sz="3600" b="1" cap="none" spc="50" dirty="0">
              <a:ln w="11430">
                <a:solidFill>
                  <a:schemeClr val="bg1"/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124744"/>
            <a:ext cx="82809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На </a:t>
            </a:r>
            <a:r>
              <a:rPr lang="ru-RU" sz="3200" b="1" dirty="0" err="1" smtClean="0">
                <a:solidFill>
                  <a:srgbClr val="002060"/>
                </a:solidFill>
              </a:rPr>
              <a:t>якому</a:t>
            </a:r>
            <a:r>
              <a:rPr lang="ru-RU" sz="3200" b="1" dirty="0" smtClean="0">
                <a:solidFill>
                  <a:srgbClr val="002060"/>
                </a:solidFill>
              </a:rPr>
              <a:t> материку </a:t>
            </a:r>
            <a:r>
              <a:rPr lang="ru-RU" sz="3200" b="1" dirty="0" err="1" smtClean="0">
                <a:solidFill>
                  <a:srgbClr val="002060"/>
                </a:solidFill>
              </a:rPr>
              <a:t>поширені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тварини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які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бігають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</a:t>
            </a:r>
            <a:r>
              <a:rPr lang="ru-RU" sz="3200" b="1" dirty="0" smtClean="0">
                <a:solidFill>
                  <a:srgbClr val="002060"/>
                </a:solidFill>
              </a:rPr>
              <a:t> сумками?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5949280"/>
            <a:ext cx="2101024" cy="5847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Австралія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8914" name="Picture 2" descr="&amp;Icy;&amp;gcy;&amp;rcy;&amp;acy; &amp;gcy;&amp;dcy;&amp;iecy; &amp;zhcy;&amp;iecy; &amp;kcy;&amp;ocy;&amp;tcy; 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04864"/>
            <a:ext cx="4470215" cy="3456384"/>
          </a:xfrm>
          <a:prstGeom prst="rect">
            <a:avLst/>
          </a:prstGeom>
          <a:noFill/>
        </p:spPr>
      </p:pic>
      <p:pic>
        <p:nvPicPr>
          <p:cNvPr id="9" name="Picture 4" descr="marya.foygl - &amp;acy;&amp;lcy;&amp;softcy;&amp;bcy;&amp;ocy;&amp;mcy; &quot;&amp;Scy;&amp;mcy;&amp;acy;&amp;jcy;&amp;lcy;&amp;icy;&amp;kcy;&amp;icy; - &amp;kcy;&amp;ocy;&amp;scy;&amp;mcy;&amp;ocy;&amp;scy;, &amp;gcy;&amp;lcy;&amp;ocy;&amp;bcy;&amp;ucy;&amp;scy;&amp;ycy;&quot; &amp;ncy;&amp;acy; &amp;YAcy;&amp;ncy;&amp;dcy;&amp;iecy;&amp;kcy;&amp;scy;.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43075" cy="129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2447</TotalTime>
  <Words>686</Words>
  <Application>Microsoft Office PowerPoint</Application>
  <PresentationFormat>Екран (4:3)</PresentationFormat>
  <Paragraphs>243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44</vt:i4>
      </vt:variant>
    </vt:vector>
  </HeadingPairs>
  <TitlesOfParts>
    <vt:vector size="4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218</cp:revision>
  <dcterms:modified xsi:type="dcterms:W3CDTF">2017-06-26T10:45:39Z</dcterms:modified>
</cp:coreProperties>
</file>