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258" r:id="rId3"/>
    <p:sldId id="259" r:id="rId4"/>
    <p:sldId id="260" r:id="rId5"/>
    <p:sldId id="261" r:id="rId6"/>
    <p:sldId id="286" r:id="rId7"/>
    <p:sldId id="262" r:id="rId8"/>
    <p:sldId id="263" r:id="rId9"/>
    <p:sldId id="289" r:id="rId10"/>
    <p:sldId id="281" r:id="rId11"/>
    <p:sldId id="295" r:id="rId12"/>
    <p:sldId id="264" r:id="rId13"/>
    <p:sldId id="265" r:id="rId14"/>
    <p:sldId id="274" r:id="rId15"/>
    <p:sldId id="282" r:id="rId16"/>
    <p:sldId id="283" r:id="rId17"/>
    <p:sldId id="284" r:id="rId18"/>
    <p:sldId id="273" r:id="rId19"/>
    <p:sldId id="291" r:id="rId20"/>
    <p:sldId id="292" r:id="rId21"/>
    <p:sldId id="293" r:id="rId22"/>
    <p:sldId id="285" r:id="rId23"/>
    <p:sldId id="29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33CCFF"/>
    <a:srgbClr val="00FF00"/>
    <a:srgbClr val="00CC00"/>
    <a:srgbClr val="CC9900"/>
    <a:srgbClr val="FF7C80"/>
    <a:srgbClr val="FF6600"/>
    <a:srgbClr val="FF9966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97F0-71E8-42F9-A485-98FD65EA987B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89CE8-3C28-43FE-8A91-77F8C96E0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6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89CE8-3C28-43FE-8A91-77F8C96E0A9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29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89CE8-3C28-43FE-8A91-77F8C96E0A9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65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89CE8-3C28-43FE-8A91-77F8C96E0A9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5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46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35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77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4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3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04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8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7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56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3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7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B0D84-B559-4B02-BFC9-9AC0FFA98B92}" type="datetimeFigureOut">
              <a:rPr lang="ru-RU" smtClean="0"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676BB-FD66-47FB-8DAE-47DB7447C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1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eg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8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1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42.png"/><Relationship Id="rId1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6.wdp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8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17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microsoft.com/office/2007/relationships/hdphoto" Target="../media/hdphoto19.wdp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2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22.wdp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0801"/>
            <a:ext cx="6445224" cy="18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Збереження</a:t>
            </a:r>
            <a:r>
              <a:rPr lang="ru-RU" sz="5400" b="1" cap="none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50" dirty="0" err="1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яблук</a:t>
            </a:r>
            <a:endParaRPr lang="ru-RU" sz="5400" b="1" cap="none" spc="50" dirty="0">
              <a:ln w="28575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CC00"/>
                </a:solidFill>
              </a:rPr>
              <a:t>Фактори</a:t>
            </a:r>
            <a:r>
              <a:rPr lang="ru-RU" b="1" dirty="0" smtClean="0">
                <a:solidFill>
                  <a:srgbClr val="00CC00"/>
                </a:solidFill>
              </a:rPr>
              <a:t>, </a:t>
            </a:r>
            <a:br>
              <a:rPr lang="ru-RU" b="1" dirty="0" smtClean="0">
                <a:solidFill>
                  <a:srgbClr val="00CC00"/>
                </a:solidFill>
              </a:rPr>
            </a:br>
            <a:r>
              <a:rPr lang="ru-RU" b="1" dirty="0" err="1" smtClean="0">
                <a:solidFill>
                  <a:srgbClr val="00CC00"/>
                </a:solidFill>
              </a:rPr>
              <a:t>що</a:t>
            </a:r>
            <a:r>
              <a:rPr lang="ru-RU" b="1" dirty="0" smtClean="0">
                <a:solidFill>
                  <a:srgbClr val="00CC00"/>
                </a:solidFill>
              </a:rPr>
              <a:t> </a:t>
            </a:r>
            <a:r>
              <a:rPr lang="ru-RU" b="1" dirty="0" err="1" smtClean="0">
                <a:solidFill>
                  <a:srgbClr val="00CC00"/>
                </a:solidFill>
              </a:rPr>
              <a:t>впливають</a:t>
            </a:r>
            <a:r>
              <a:rPr lang="ru-RU" b="1" dirty="0" smtClean="0">
                <a:solidFill>
                  <a:srgbClr val="00CC00"/>
                </a:solidFill>
              </a:rPr>
              <a:t> на </a:t>
            </a:r>
            <a:r>
              <a:rPr lang="ru-RU" b="1" dirty="0" err="1" smtClean="0">
                <a:solidFill>
                  <a:srgbClr val="00CC00"/>
                </a:solidFill>
              </a:rPr>
              <a:t>збереження</a:t>
            </a:r>
            <a:r>
              <a:rPr lang="ru-RU" b="1" dirty="0" smtClean="0">
                <a:solidFill>
                  <a:srgbClr val="00CC00"/>
                </a:solidFill>
              </a:rPr>
              <a:t> </a:t>
            </a:r>
            <a:r>
              <a:rPr lang="ru-RU" b="1" dirty="0" err="1" smtClean="0">
                <a:solidFill>
                  <a:srgbClr val="00CC00"/>
                </a:solidFill>
              </a:rPr>
              <a:t>яблук</a:t>
            </a:r>
            <a:r>
              <a:rPr lang="ru-RU" b="1" dirty="0" smtClean="0">
                <a:solidFill>
                  <a:srgbClr val="00CC00"/>
                </a:solidFill>
              </a:rPr>
              <a:t>: </a:t>
            </a:r>
            <a:endParaRPr lang="ru-RU" b="1" dirty="0">
              <a:solidFill>
                <a:srgbClr val="00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3046" y="2125824"/>
            <a:ext cx="6498108" cy="11807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температура повинна бути 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від</a:t>
            </a:r>
            <a:r>
              <a:rPr lang="ru-RU" b="1" dirty="0" smtClean="0">
                <a:solidFill>
                  <a:srgbClr val="FFFF00"/>
                </a:solidFill>
              </a:rPr>
              <a:t> +1 до -1 градуса. </a:t>
            </a:r>
          </a:p>
          <a:p>
            <a:pPr marL="0" indent="0">
              <a:buNone/>
            </a:pP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979712" y="1195882"/>
            <a:ext cx="6984776" cy="1078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err="1" smtClean="0">
                <a:solidFill>
                  <a:srgbClr val="FF6600"/>
                </a:solidFill>
              </a:rPr>
              <a:t>слід</a:t>
            </a:r>
            <a:r>
              <a:rPr lang="ru-RU" b="1" dirty="0" smtClean="0">
                <a:solidFill>
                  <a:srgbClr val="FF6600"/>
                </a:solidFill>
              </a:rPr>
              <a:t> </a:t>
            </a:r>
            <a:r>
              <a:rPr lang="ru-RU" b="1" dirty="0" err="1" smtClean="0">
                <a:solidFill>
                  <a:srgbClr val="FF6600"/>
                </a:solidFill>
              </a:rPr>
              <a:t>уникати</a:t>
            </a:r>
            <a:r>
              <a:rPr lang="ru-RU" b="1" dirty="0" smtClean="0">
                <a:solidFill>
                  <a:srgbClr val="FF6600"/>
                </a:solidFill>
              </a:rPr>
              <a:t> </a:t>
            </a:r>
            <a:r>
              <a:rPr lang="ru-RU" b="1" dirty="0" err="1" smtClean="0">
                <a:solidFill>
                  <a:srgbClr val="FF6600"/>
                </a:solidFill>
              </a:rPr>
              <a:t>різких</a:t>
            </a:r>
            <a:r>
              <a:rPr lang="ru-RU" b="1" dirty="0" smtClean="0">
                <a:solidFill>
                  <a:srgbClr val="FF6600"/>
                </a:solidFill>
              </a:rPr>
              <a:t> </a:t>
            </a:r>
            <a:r>
              <a:rPr lang="ru-RU" b="1" dirty="0" err="1" smtClean="0">
                <a:solidFill>
                  <a:srgbClr val="FF6600"/>
                </a:solidFill>
              </a:rPr>
              <a:t>коливань</a:t>
            </a:r>
            <a:r>
              <a:rPr lang="ru-RU" b="1" dirty="0" smtClean="0">
                <a:solidFill>
                  <a:srgbClr val="FF6600"/>
                </a:solidFill>
              </a:rPr>
              <a:t> </a:t>
            </a:r>
            <a:r>
              <a:rPr lang="ru-RU" b="1" dirty="0" err="1" smtClean="0">
                <a:solidFill>
                  <a:srgbClr val="FF6600"/>
                </a:solidFill>
              </a:rPr>
              <a:t>температури</a:t>
            </a:r>
            <a:r>
              <a:rPr lang="ru-RU" b="1" dirty="0" smtClean="0">
                <a:solidFill>
                  <a:srgbClr val="FF6600"/>
                </a:solidFill>
              </a:rPr>
              <a:t> </a:t>
            </a:r>
            <a:endParaRPr lang="ru-RU" b="1" dirty="0">
              <a:solidFill>
                <a:srgbClr val="FF66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2" y="6289948"/>
            <a:ext cx="4032448" cy="5680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 smtClean="0">
                <a:solidFill>
                  <a:srgbClr val="FFCC99"/>
                </a:solidFill>
              </a:rPr>
              <a:t>небажене</a:t>
            </a:r>
            <a:r>
              <a:rPr lang="ru-RU" b="1" dirty="0" smtClean="0">
                <a:solidFill>
                  <a:srgbClr val="FFCC99"/>
                </a:solidFill>
              </a:rPr>
              <a:t> </a:t>
            </a:r>
            <a:r>
              <a:rPr lang="ru-RU" b="1" dirty="0" err="1" smtClean="0">
                <a:solidFill>
                  <a:srgbClr val="FFCC99"/>
                </a:solidFill>
              </a:rPr>
              <a:t>сусідство</a:t>
            </a:r>
            <a:r>
              <a:rPr lang="ru-RU" b="1" dirty="0" smtClean="0">
                <a:solidFill>
                  <a:srgbClr val="FFCC99"/>
                </a:solidFill>
              </a:rPr>
              <a:t>  </a:t>
            </a:r>
            <a:endParaRPr lang="ru-RU" b="1" dirty="0">
              <a:solidFill>
                <a:srgbClr val="FFCC99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873740" y="5750496"/>
            <a:ext cx="5256584" cy="1107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err="1">
                <a:solidFill>
                  <a:srgbClr val="00B0F0"/>
                </a:solidFill>
              </a:rPr>
              <a:t>в</a:t>
            </a:r>
            <a:r>
              <a:rPr lang="ru-RU" b="1" dirty="0" err="1" smtClean="0">
                <a:solidFill>
                  <a:srgbClr val="00B0F0"/>
                </a:solidFill>
              </a:rPr>
              <a:t>ологість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</a:rPr>
              <a:t>повітря</a:t>
            </a:r>
            <a:r>
              <a:rPr lang="ru-RU" b="1" dirty="0" smtClean="0">
                <a:solidFill>
                  <a:srgbClr val="00B0F0"/>
                </a:solidFill>
              </a:rPr>
              <a:t> повинна бути в межах 90-95 % </a:t>
            </a:r>
          </a:p>
          <a:p>
            <a:pPr marL="0" indent="0" algn="ctr">
              <a:buFont typeface="Arial" pitchFamily="34" charset="0"/>
              <a:buNone/>
            </a:pP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2297" name="Picture 9" descr="http://pompeiisites.org/immagini/termometr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9940"/>
            <a:ext cx="2448272" cy="2397524"/>
          </a:xfrm>
          <a:prstGeom prst="ellipse">
            <a:avLst/>
          </a:prstGeom>
          <a:ln w="50800" cap="rnd">
            <a:solidFill>
              <a:srgbClr val="FF66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sitewater.ru/images/water_drop_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61" y="3355864"/>
            <a:ext cx="2409953" cy="2409953"/>
          </a:xfrm>
          <a:prstGeom prst="ellipse">
            <a:avLst/>
          </a:prstGeom>
          <a:ln w="50800" cap="rnd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&amp;Kcy;&amp;acy;&amp;rcy;&amp;tcy;&amp;icy;&amp;ncy;&amp;kcy;&amp;icy; &amp;pcy;&amp;ocy; &amp;zcy;&amp;acy;&amp;pcy;&amp;rcy;&amp;ocy;&amp;scy;&amp;ucy; &amp;kcy;&amp;acy;&amp;rcy;&amp;tcy;&amp;icy;&amp;ncy;&amp;kcy;&amp;icy; &amp;kcy;&amp;acy;&amp;rcy;&amp;tcy;&amp;ocy;&amp;pcy;&amp;lcy;&amp;y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8" y="3791406"/>
            <a:ext cx="2592288" cy="2498541"/>
          </a:xfrm>
          <a:prstGeom prst="ellipse">
            <a:avLst/>
          </a:prstGeom>
          <a:ln w="50800" cap="rnd">
            <a:solidFill>
              <a:srgbClr val="FF99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D:\картинки\фони, рамочки\фрукты, овощи\Animated_appl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443" y="358746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2045970">
            <a:off x="2667456" y="3537824"/>
            <a:ext cx="1173948" cy="475383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9656104">
            <a:off x="2828725" y="5307447"/>
            <a:ext cx="1173948" cy="475383"/>
          </a:xfrm>
          <a:prstGeom prst="rightArrow">
            <a:avLst/>
          </a:prstGeom>
          <a:solidFill>
            <a:srgbClr val="FF9966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8716243">
            <a:off x="5755449" y="3541670"/>
            <a:ext cx="1173948" cy="475383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2571892">
            <a:off x="5729531" y="5244204"/>
            <a:ext cx="1173948" cy="475383"/>
          </a:xfrm>
          <a:prstGeom prst="rightArrow">
            <a:avLst/>
          </a:prstGeom>
          <a:solidFill>
            <a:srgbClr val="0000FF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616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на дослыдника\яків\DSCN0753_c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34680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2" y="2996952"/>
            <a:ext cx="3182874" cy="349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188640"/>
            <a:ext cx="33843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CC99"/>
                </a:solidFill>
              </a:rPr>
              <a:t>Знімати</a:t>
            </a:r>
            <a:r>
              <a:rPr lang="ru-RU" sz="3200" b="1" dirty="0">
                <a:solidFill>
                  <a:srgbClr val="FFCC99"/>
                </a:solidFill>
              </a:rPr>
              <a:t> </a:t>
            </a:r>
            <a:r>
              <a:rPr lang="ru-RU" sz="3200" b="1" dirty="0" err="1">
                <a:solidFill>
                  <a:srgbClr val="FFCC99"/>
                </a:solidFill>
              </a:rPr>
              <a:t>яблука</a:t>
            </a:r>
            <a:r>
              <a:rPr lang="ru-RU" sz="3200" b="1" dirty="0">
                <a:solidFill>
                  <a:srgbClr val="FFCC99"/>
                </a:solidFill>
              </a:rPr>
              <a:t>,  в </a:t>
            </a:r>
            <a:r>
              <a:rPr lang="ru-RU" sz="3200" b="1" dirty="0" err="1">
                <a:solidFill>
                  <a:srgbClr val="FFCC99"/>
                </a:solidFill>
              </a:rPr>
              <a:t>нашому</a:t>
            </a:r>
            <a:r>
              <a:rPr lang="ru-RU" sz="3200" b="1" dirty="0">
                <a:solidFill>
                  <a:srgbClr val="FFCC99"/>
                </a:solidFill>
              </a:rPr>
              <a:t> саду, ми </a:t>
            </a:r>
            <a:r>
              <a:rPr lang="ru-RU" sz="3200" b="1" dirty="0" err="1">
                <a:solidFill>
                  <a:srgbClr val="FFCC99"/>
                </a:solidFill>
              </a:rPr>
              <a:t>розпочали</a:t>
            </a:r>
            <a:r>
              <a:rPr lang="ru-RU" sz="3200" b="1" dirty="0">
                <a:solidFill>
                  <a:srgbClr val="FFCC99"/>
                </a:solidFill>
              </a:rPr>
              <a:t> в </a:t>
            </a:r>
            <a:r>
              <a:rPr lang="ru-RU" sz="3200" b="1" dirty="0" err="1">
                <a:solidFill>
                  <a:srgbClr val="FFCC99"/>
                </a:solidFill>
              </a:rPr>
              <a:t>середині</a:t>
            </a:r>
            <a:r>
              <a:rPr lang="ru-RU" sz="3200" b="1" dirty="0">
                <a:solidFill>
                  <a:srgbClr val="FFCC99"/>
                </a:solidFill>
              </a:rPr>
              <a:t> </a:t>
            </a:r>
            <a:r>
              <a:rPr lang="ru-RU" sz="3200" b="1" dirty="0" err="1">
                <a:solidFill>
                  <a:srgbClr val="FFCC99"/>
                </a:solidFill>
              </a:rPr>
              <a:t>вересня</a:t>
            </a:r>
            <a:r>
              <a:rPr lang="ru-RU" sz="3200" b="1" dirty="0">
                <a:solidFill>
                  <a:srgbClr val="FFCC99"/>
                </a:solidFill>
              </a:rPr>
              <a:t>.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56" y="4283871"/>
            <a:ext cx="2668835" cy="257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Downloads\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80" y="4276316"/>
            <a:ext cx="3214741" cy="223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wnloads\ми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7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58621"/>
            <a:ext cx="1579908" cy="108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ownloads\мс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96951"/>
            <a:ext cx="2633958" cy="16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ownloads\кор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1" y="5805264"/>
            <a:ext cx="1273726" cy="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ownloads\яб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30" b="100000" l="0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0" y="2070932"/>
            <a:ext cx="1651386" cy="18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2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20472" cy="208823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> </a:t>
            </a:r>
            <a:r>
              <a:rPr lang="ru-RU" b="1" dirty="0" err="1">
                <a:solidFill>
                  <a:srgbClr val="00CC00"/>
                </a:solidFill>
              </a:rPr>
              <a:t>П</a:t>
            </a:r>
            <a:r>
              <a:rPr lang="ru-RU" b="1" dirty="0" err="1" smtClean="0">
                <a:solidFill>
                  <a:srgbClr val="00CC00"/>
                </a:solidFill>
              </a:rPr>
              <a:t>ісля</a:t>
            </a:r>
            <a:r>
              <a:rPr lang="ru-RU" b="1" dirty="0" smtClean="0">
                <a:solidFill>
                  <a:srgbClr val="00CC00"/>
                </a:solidFill>
              </a:rPr>
              <a:t> </a:t>
            </a:r>
            <a:r>
              <a:rPr lang="ru-RU" b="1" dirty="0" err="1" smtClean="0">
                <a:solidFill>
                  <a:srgbClr val="00CC00"/>
                </a:solidFill>
              </a:rPr>
              <a:t>знімання</a:t>
            </a:r>
            <a:r>
              <a:rPr lang="ru-RU" b="1" dirty="0" smtClean="0">
                <a:solidFill>
                  <a:srgbClr val="00CC00"/>
                </a:solidFill>
              </a:rPr>
              <a:t> плоди </a:t>
            </a:r>
            <a:r>
              <a:rPr lang="ru-RU" b="1" dirty="0" err="1" smtClean="0">
                <a:solidFill>
                  <a:srgbClr val="00CC00"/>
                </a:solidFill>
              </a:rPr>
              <a:t>помістили</a:t>
            </a:r>
            <a:r>
              <a:rPr lang="ru-RU" b="1" dirty="0" smtClean="0">
                <a:solidFill>
                  <a:srgbClr val="00CC00"/>
                </a:solidFill>
              </a:rPr>
              <a:t>  в </a:t>
            </a:r>
            <a:r>
              <a:rPr lang="ru-RU" b="1" dirty="0" err="1" smtClean="0">
                <a:solidFill>
                  <a:srgbClr val="00CC00"/>
                </a:solidFill>
              </a:rPr>
              <a:t>прохолодне</a:t>
            </a:r>
            <a:r>
              <a:rPr lang="ru-RU" b="1" dirty="0" smtClean="0">
                <a:solidFill>
                  <a:srgbClr val="00CC00"/>
                </a:solidFill>
              </a:rPr>
              <a:t> </a:t>
            </a:r>
            <a:r>
              <a:rPr lang="ru-RU" b="1" dirty="0" err="1" smtClean="0">
                <a:solidFill>
                  <a:srgbClr val="00CC00"/>
                </a:solidFill>
              </a:rPr>
              <a:t>приміщення</a:t>
            </a:r>
            <a:r>
              <a:rPr lang="ru-RU" b="1" dirty="0" smtClean="0">
                <a:solidFill>
                  <a:srgbClr val="00CC00"/>
                </a:solidFill>
              </a:rPr>
              <a:t> і дали </a:t>
            </a:r>
            <a:r>
              <a:rPr lang="ru-RU" b="1" dirty="0" err="1" smtClean="0">
                <a:solidFill>
                  <a:srgbClr val="00CC00"/>
                </a:solidFill>
              </a:rPr>
              <a:t>їм</a:t>
            </a:r>
            <a:r>
              <a:rPr lang="ru-RU" b="1" dirty="0" smtClean="0">
                <a:solidFill>
                  <a:srgbClr val="00CC00"/>
                </a:solidFill>
              </a:rPr>
              <a:t> </a:t>
            </a:r>
            <a:br>
              <a:rPr lang="ru-RU" b="1" dirty="0" smtClean="0">
                <a:solidFill>
                  <a:srgbClr val="00CC00"/>
                </a:solidFill>
              </a:rPr>
            </a:br>
            <a:r>
              <a:rPr lang="ru-RU" b="1" dirty="0" smtClean="0">
                <a:solidFill>
                  <a:srgbClr val="00CC00"/>
                </a:solidFill>
              </a:rPr>
              <a:t>«</a:t>
            </a:r>
            <a:r>
              <a:rPr lang="ru-RU" b="1" dirty="0" err="1" smtClean="0">
                <a:solidFill>
                  <a:srgbClr val="00CC00"/>
                </a:solidFill>
              </a:rPr>
              <a:t>відпочити</a:t>
            </a:r>
            <a:r>
              <a:rPr lang="ru-RU" b="1" dirty="0" smtClean="0">
                <a:solidFill>
                  <a:srgbClr val="00CC00"/>
                </a:solidFill>
              </a:rPr>
              <a:t>» 2-3 </a:t>
            </a:r>
            <a:r>
              <a:rPr lang="ru-RU" b="1" dirty="0" err="1" smtClean="0">
                <a:solidFill>
                  <a:srgbClr val="00CC00"/>
                </a:solidFill>
              </a:rPr>
              <a:t>тижні</a:t>
            </a:r>
            <a:r>
              <a:rPr lang="ru-RU" b="1" dirty="0" smtClean="0">
                <a:solidFill>
                  <a:srgbClr val="00CC00"/>
                </a:solidFill>
              </a:rPr>
              <a:t>.</a:t>
            </a:r>
            <a:br>
              <a:rPr lang="ru-RU" b="1" dirty="0" smtClean="0">
                <a:solidFill>
                  <a:srgbClr val="00CC00"/>
                </a:solidFill>
              </a:rPr>
            </a:br>
            <a:endParaRPr lang="ru-RU" b="1" dirty="0">
              <a:solidFill>
                <a:srgbClr val="00CC00"/>
              </a:solidFill>
            </a:endParaRPr>
          </a:p>
        </p:txBody>
      </p:sp>
      <p:pic>
        <p:nvPicPr>
          <p:cNvPr id="4098" name="Picture 2" descr="D:\хопров\yak-zbergati-yabluka-na-zimu-zbergannya-yabluk-vzimku-za-vsma-pravilami_39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14174"/>
            <a:ext cx="3545295" cy="2465949"/>
          </a:xfrm>
          <a:prstGeom prst="rect">
            <a:avLst/>
          </a:prstGeom>
          <a:ln w="38100">
            <a:solidFill>
              <a:srgbClr val="00CC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готовые фото\DSCN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86" y="3992320"/>
            <a:ext cx="2415094" cy="2687804"/>
          </a:xfrm>
          <a:prstGeom prst="rect">
            <a:avLst/>
          </a:prstGeom>
          <a:ln w="38100">
            <a:solidFill>
              <a:srgbClr val="00CC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ncrypted-tbn1.gstatic.com/images?q=tbn:ANd9GcRb_cqJ4mDlOlLOxvX5Ir8Oe_uLPtIe5jpVbGb43rt3Yb7W1c2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7778" l="4889" r="96000">
                        <a14:foregroundMark x1="28000" y1="86222" x2="28000" y2="86222"/>
                        <a14:foregroundMark x1="61778" y1="85333" x2="61778" y2="85333"/>
                        <a14:foregroundMark x1="62667" y1="85778" x2="62667" y2="85778"/>
                        <a14:foregroundMark x1="60444" y1="85333" x2="60444" y2="85333"/>
                        <a14:foregroundMark x1="60000" y1="84444" x2="60000" y2="84444"/>
                        <a14:foregroundMark x1="64444" y1="84000" x2="64444" y2="84000"/>
                        <a14:foregroundMark x1="60444" y1="83556" x2="60444" y2="83556"/>
                        <a14:foregroundMark x1="60889" y1="83111" x2="60889" y2="83111"/>
                        <a14:foregroundMark x1="24444" y1="89778" x2="24444" y2="89778"/>
                        <a14:foregroundMark x1="26667" y1="89778" x2="26667" y2="89778"/>
                        <a14:foregroundMark x1="29778" y1="89778" x2="29778" y2="89778"/>
                        <a14:foregroundMark x1="33778" y1="89778" x2="33778" y2="89778"/>
                        <a14:foregroundMark x1="38667" y1="90667" x2="38667" y2="90667"/>
                        <a14:foregroundMark x1="58222" y1="89333" x2="58222" y2="89333"/>
                        <a14:foregroundMark x1="62222" y1="88444" x2="62222" y2="88444"/>
                        <a14:foregroundMark x1="64000" y1="88000" x2="64000" y2="88000"/>
                        <a14:foregroundMark x1="64444" y1="89333" x2="64444" y2="89333"/>
                        <a14:foregroundMark x1="65333" y1="89333" x2="65333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40" y="967223"/>
            <a:ext cx="3394883" cy="33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2966298" y="1936909"/>
            <a:ext cx="864096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991806" y="2776559"/>
            <a:ext cx="864096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991806" y="3566787"/>
            <a:ext cx="864096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1" name="Picture 2" descr="D:\картинки\фони, рамочки\фрукты, овощи\03ec97b1a7571d516836391de31d669c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56820"/>
            <a:ext cx="736983" cy="80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картинки\фони, рамочки\фрукты, овощи\03ec97b1a7571d516836391de31d669c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33721"/>
            <a:ext cx="736983" cy="80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картинки\фони, рамочки\фрукты, овощи\03ec97b1a7571d516836391de31d669c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06207"/>
            <a:ext cx="736983" cy="80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5724128" y="2776559"/>
            <a:ext cx="948648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4860032" y="1964828"/>
            <a:ext cx="652054" cy="1872208"/>
          </a:xfrm>
          <a:prstGeom prst="rightBrac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http://previews.123rf.com/images/iimages/iimages1401/iimages140100452/25360951-Illustration-of-a-sack-of-apples-on-a-white-background-Stock-Vect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" b="100000" l="2308" r="99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37" y="1716647"/>
            <a:ext cx="2439728" cy="21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право 18"/>
          <p:cNvSpPr/>
          <p:nvPr/>
        </p:nvSpPr>
        <p:spPr>
          <a:xfrm rot="5400000">
            <a:off x="6795154" y="3734934"/>
            <a:ext cx="716164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4566644" y="5215064"/>
            <a:ext cx="864096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5" y="620688"/>
            <a:ext cx="4824536" cy="130100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Для </a:t>
            </a:r>
            <a:r>
              <a:rPr lang="ru-RU" b="1" dirty="0" err="1" smtClean="0">
                <a:solidFill>
                  <a:srgbClr val="00CC00"/>
                </a:solidFill>
              </a:rPr>
              <a:t>тривалого</a:t>
            </a:r>
            <a:r>
              <a:rPr lang="ru-RU" b="1" dirty="0" smtClean="0">
                <a:solidFill>
                  <a:srgbClr val="00CC00"/>
                </a:solidFill>
              </a:rPr>
              <a:t> </a:t>
            </a:r>
            <a:br>
              <a:rPr lang="ru-RU" b="1" dirty="0" smtClean="0">
                <a:solidFill>
                  <a:srgbClr val="00CC00"/>
                </a:solidFill>
              </a:rPr>
            </a:br>
            <a:r>
              <a:rPr lang="ru-RU" b="1" dirty="0" err="1" smtClean="0">
                <a:solidFill>
                  <a:srgbClr val="00CC00"/>
                </a:solidFill>
              </a:rPr>
              <a:t>зберігання</a:t>
            </a:r>
            <a:r>
              <a:rPr lang="ru-RU" b="1" dirty="0" smtClean="0">
                <a:solidFill>
                  <a:srgbClr val="00CC00"/>
                </a:solidFill>
              </a:rPr>
              <a:t> плоди </a:t>
            </a:r>
            <a:br>
              <a:rPr lang="ru-RU" b="1" dirty="0" smtClean="0">
                <a:solidFill>
                  <a:srgbClr val="00CC00"/>
                </a:solidFill>
              </a:rPr>
            </a:br>
            <a:r>
              <a:rPr lang="ru-RU" b="1" dirty="0" err="1" smtClean="0">
                <a:solidFill>
                  <a:srgbClr val="00CC00"/>
                </a:solidFill>
              </a:rPr>
              <a:t>відсортували</a:t>
            </a:r>
            <a:r>
              <a:rPr lang="ru-RU" b="1" dirty="0" smtClean="0">
                <a:solidFill>
                  <a:srgbClr val="00CC00"/>
                </a:solidFill>
              </a:rPr>
              <a:t> </a:t>
            </a:r>
            <a:br>
              <a:rPr lang="ru-RU" b="1" dirty="0" smtClean="0">
                <a:solidFill>
                  <a:srgbClr val="00CC00"/>
                </a:solidFill>
              </a:rPr>
            </a:br>
            <a:r>
              <a:rPr lang="ru-RU" b="1" dirty="0" smtClean="0">
                <a:solidFill>
                  <a:srgbClr val="00CC00"/>
                </a:solidFill>
              </a:rPr>
              <a:t>за </a:t>
            </a:r>
            <a:r>
              <a:rPr lang="ru-RU" b="1" dirty="0" err="1" smtClean="0">
                <a:solidFill>
                  <a:srgbClr val="00CC00"/>
                </a:solidFill>
              </a:rPr>
              <a:t>якістю</a:t>
            </a:r>
            <a:r>
              <a:rPr lang="ru-RU" b="1" dirty="0">
                <a:solidFill>
                  <a:srgbClr val="00CC00"/>
                </a:solidFill>
              </a:rPr>
              <a:t> </a:t>
            </a:r>
            <a:r>
              <a:rPr lang="ru-RU" b="1" dirty="0" smtClean="0">
                <a:solidFill>
                  <a:srgbClr val="00CC00"/>
                </a:solidFill>
              </a:rPr>
              <a:t>і сортами</a:t>
            </a:r>
            <a:endParaRPr lang="ru-RU" b="1" dirty="0">
              <a:solidFill>
                <a:srgbClr val="00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25436"/>
            <a:ext cx="5760640" cy="4205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Без ран і </a:t>
            </a:r>
            <a:r>
              <a:rPr lang="ru-RU" sz="3600" b="1" dirty="0" err="1" smtClean="0">
                <a:solidFill>
                  <a:srgbClr val="FFFF00"/>
                </a:solidFill>
              </a:rPr>
              <a:t>вм'ятин</a:t>
            </a:r>
            <a:r>
              <a:rPr lang="ru-RU" sz="3600" b="1" dirty="0" smtClean="0">
                <a:solidFill>
                  <a:srgbClr val="FFFF00"/>
                </a:solidFill>
              </a:rPr>
              <a:t>. 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Без </a:t>
            </a:r>
            <a:r>
              <a:rPr lang="ru-RU" sz="3600" b="1" dirty="0" err="1" smtClean="0">
                <a:solidFill>
                  <a:srgbClr val="FFFF00"/>
                </a:solidFill>
              </a:rPr>
              <a:t>черв'яків</a:t>
            </a:r>
            <a:r>
              <a:rPr lang="ru-RU" sz="3600" b="1" dirty="0" smtClean="0">
                <a:solidFill>
                  <a:srgbClr val="FFFF00"/>
                </a:solidFill>
              </a:rPr>
              <a:t>;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З </a:t>
            </a:r>
            <a:r>
              <a:rPr lang="ru-RU" sz="3600" b="1" dirty="0" err="1" smtClean="0">
                <a:solidFill>
                  <a:srgbClr val="FFFF00"/>
                </a:solidFill>
              </a:rPr>
              <a:t>цілою</a:t>
            </a:r>
            <a:r>
              <a:rPr lang="ru-RU" sz="3600" b="1" dirty="0" smtClean="0">
                <a:solidFill>
                  <a:srgbClr val="FFFF00"/>
                </a:solidFill>
              </a:rPr>
              <a:t>  </a:t>
            </a:r>
            <a:r>
              <a:rPr lang="ru-RU" sz="3600" b="1" dirty="0" err="1" smtClean="0">
                <a:solidFill>
                  <a:srgbClr val="FFFF00"/>
                </a:solidFill>
              </a:rPr>
              <a:t>плодоніжкою</a:t>
            </a:r>
            <a:r>
              <a:rPr lang="ru-RU" sz="3600" b="1" dirty="0" smtClean="0">
                <a:solidFill>
                  <a:srgbClr val="FFFF00"/>
                </a:solidFill>
              </a:rPr>
              <a:t>. </a:t>
            </a:r>
          </a:p>
          <a:p>
            <a:r>
              <a:rPr lang="ru-RU" sz="3600" b="1" dirty="0" err="1" smtClean="0">
                <a:solidFill>
                  <a:srgbClr val="FFFF00"/>
                </a:solidFill>
              </a:rPr>
              <a:t>Бажано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зберегти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натуральний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восковий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наліт</a:t>
            </a:r>
            <a:r>
              <a:rPr lang="ru-RU" sz="3600" b="1" dirty="0" smtClean="0">
                <a:solidFill>
                  <a:srgbClr val="FFFF00"/>
                </a:solidFill>
              </a:rPr>
              <a:t> на плодах. 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https://lh3.googleusercontent.com/-BaiIcQ9lU0w/VDgVbyKx63I/AAAAAAAAgZA/t3_soom5Rnw/s800-Ic42/%2525D1%252587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100000">
                        <a14:backgroundMark x1="35833" y1="98000" x2="35833" y2="9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72" y="-17140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 rot="5400000">
            <a:off x="5271180" y="2083706"/>
            <a:ext cx="716164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8079042" y="2084661"/>
            <a:ext cx="716164" cy="242316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1268" name="Picture 4" descr="http://previews.123rf.com/images/belchonock/belchonock1111/belchonock111100799/11225494-juicy-green-apples-in-a-wooden-crate-isolated-on-white-Stock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50" b="100000" l="10000" r="95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18613" y="2432581"/>
            <a:ext cx="2034386" cy="135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previews.123rf.com/images/tpzijl/tpzijl1210/tpzijl121000058/15886611-Traditional-Dutch-apples-called-goudrenet-used-for-making-apple--Stock-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9" b="98730" l="5462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293" y="2563901"/>
            <a:ext cx="2066707" cy="13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5400000">
            <a:off x="5902686" y="2949444"/>
            <a:ext cx="2221908" cy="321383"/>
          </a:xfrm>
          <a:prstGeom prst="right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1275" name="Picture 11" descr="http://us.123rf.com/450wm/kzwwsko/kzwwsko1410/kzwwsko141000182/33087237-%D0%B8%D1%81%D0%BF%D0%BE%D1%80%D1%87%D0%B5%D0%BD%D0%BD%D1%8B%D0%B9-%D0%B3%D0%BD%D0%B8%D0%BB%D0%BE%D0%B5-%D1%8F%D0%B1%D0%BB%D0%BE%D0%BA%D0%BE-%D0%BD%D0%B0-%D0%B1%D0%B5%D0%BB%D0%BE%D0%BC-%D1%84%D0%BE%D0%BD%D0%B5.jpg?ver=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86" y="3940538"/>
            <a:ext cx="2160240" cy="17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http://olgabutuzova.ru/wp-content/uploads/2015/10/manzana_podrida-775257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70" b="89524" l="812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79" y="4008865"/>
            <a:ext cx="1684692" cy="1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http://cdn.bolshoyvopros.ru/files/users/images/1a/bd/1abdf5d7f96f72a02562d6bb10bd2ac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400">
                        <a14:foregroundMark x1="10600" y1="25000" x2="10600" y2="25000"/>
                        <a14:foregroundMark x1="20200" y1="27400" x2="20200" y2="27400"/>
                        <a14:foregroundMark x1="25400" y1="27200" x2="25400" y2="27200"/>
                        <a14:foregroundMark x1="22400" y1="29000" x2="22400" y2="29000"/>
                        <a14:foregroundMark x1="62000" y1="12000" x2="62000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82" y="5229200"/>
            <a:ext cx="1464945" cy="14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6278716" y="5522535"/>
            <a:ext cx="1170384" cy="1152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593427" y="4261985"/>
            <a:ext cx="1170384" cy="1152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5350614" y="4269803"/>
            <a:ext cx="1170384" cy="1152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6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готовые фото\DSCN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1" y="980728"/>
            <a:ext cx="3802021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" y="116632"/>
            <a:ext cx="9144000" cy="936104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00CC00"/>
                </a:solidFill>
              </a:rPr>
              <a:t>Способи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>
                <a:solidFill>
                  <a:srgbClr val="00CC00"/>
                </a:solidFill>
              </a:rPr>
              <a:t>збереження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 smtClean="0">
                <a:solidFill>
                  <a:srgbClr val="00CC00"/>
                </a:solidFill>
              </a:rPr>
              <a:t>яблук</a:t>
            </a:r>
            <a:r>
              <a:rPr lang="ru-RU" sz="4800" b="1" dirty="0" smtClean="0">
                <a:solidFill>
                  <a:srgbClr val="00B0F0"/>
                </a:solidFill>
              </a:rPr>
              <a:t/>
            </a:r>
            <a:br>
              <a:rPr lang="ru-RU" sz="4800" b="1" dirty="0" smtClean="0">
                <a:solidFill>
                  <a:srgbClr val="00B0F0"/>
                </a:solidFill>
              </a:rPr>
            </a:br>
            <a:endParaRPr lang="ru-RU" sz="3200" b="1" dirty="0">
              <a:solidFill>
                <a:srgbClr val="00FF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1999" y="404664"/>
            <a:ext cx="368150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FFFF00"/>
                </a:solidFill>
              </a:rPr>
              <a:t/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err="1" smtClean="0">
                <a:solidFill>
                  <a:srgbClr val="FFFF00"/>
                </a:solidFill>
              </a:rPr>
              <a:t>Дослід</a:t>
            </a:r>
            <a:r>
              <a:rPr lang="ru-RU" sz="4800" b="1" dirty="0" smtClean="0">
                <a:solidFill>
                  <a:srgbClr val="FFFF00"/>
                </a:solidFill>
              </a:rPr>
              <a:t> № 1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077445" y="1369937"/>
            <a:ext cx="4910947" cy="25922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000" dirty="0" smtClean="0"/>
              <a:t> </a:t>
            </a:r>
            <a:r>
              <a:rPr lang="ru-RU" sz="4000" b="1" dirty="0" err="1" smtClean="0">
                <a:solidFill>
                  <a:srgbClr val="FF9966"/>
                </a:solidFill>
              </a:rPr>
              <a:t>Яблуко</a:t>
            </a:r>
            <a:r>
              <a:rPr lang="ru-RU" sz="4000" b="1" dirty="0" smtClean="0">
                <a:solidFill>
                  <a:srgbClr val="FF9966"/>
                </a:solidFill>
              </a:rPr>
              <a:t>  </a:t>
            </a:r>
            <a:r>
              <a:rPr lang="ru-RU" sz="4000" b="1" dirty="0" err="1">
                <a:solidFill>
                  <a:srgbClr val="FF9966"/>
                </a:solidFill>
              </a:rPr>
              <a:t>обгортаємо</a:t>
            </a:r>
            <a:r>
              <a:rPr lang="ru-RU" sz="4000" b="1" dirty="0">
                <a:solidFill>
                  <a:srgbClr val="FF9966"/>
                </a:solidFill>
              </a:rPr>
              <a:t> газетою  </a:t>
            </a:r>
            <a:r>
              <a:rPr lang="ru-RU" sz="4000" b="1" dirty="0" err="1">
                <a:solidFill>
                  <a:srgbClr val="FF9966"/>
                </a:solidFill>
              </a:rPr>
              <a:t>або</a:t>
            </a:r>
            <a:r>
              <a:rPr lang="ru-RU" sz="4000" b="1" dirty="0">
                <a:solidFill>
                  <a:srgbClr val="FF9966"/>
                </a:solidFill>
              </a:rPr>
              <a:t> </a:t>
            </a:r>
            <a:r>
              <a:rPr lang="ru-RU" sz="4000" b="1" dirty="0" err="1">
                <a:solidFill>
                  <a:srgbClr val="FF9966"/>
                </a:solidFill>
              </a:rPr>
              <a:t>паперовим</a:t>
            </a:r>
            <a:r>
              <a:rPr lang="ru-RU" sz="4000" b="1" dirty="0">
                <a:solidFill>
                  <a:srgbClr val="FF9966"/>
                </a:solidFill>
              </a:rPr>
              <a:t> </a:t>
            </a:r>
            <a:r>
              <a:rPr lang="ru-RU" sz="4000" b="1" dirty="0" smtClean="0">
                <a:solidFill>
                  <a:srgbClr val="FF9966"/>
                </a:solidFill>
              </a:rPr>
              <a:t>рушником і </a:t>
            </a:r>
            <a:r>
              <a:rPr lang="ru-RU" sz="4000" b="1" dirty="0" err="1" smtClean="0">
                <a:solidFill>
                  <a:srgbClr val="FF9966"/>
                </a:solidFill>
              </a:rPr>
              <a:t>кладемо</a:t>
            </a:r>
            <a:r>
              <a:rPr lang="ru-RU" sz="4000" b="1" dirty="0" smtClean="0">
                <a:solidFill>
                  <a:srgbClr val="FF9966"/>
                </a:solidFill>
              </a:rPr>
              <a:t>  </a:t>
            </a:r>
            <a:r>
              <a:rPr lang="ru-RU" sz="4000" b="1" dirty="0">
                <a:solidFill>
                  <a:srgbClr val="FF9966"/>
                </a:solidFill>
              </a:rPr>
              <a:t>в </a:t>
            </a:r>
            <a:r>
              <a:rPr lang="ru-RU" sz="4000" b="1" dirty="0" smtClean="0">
                <a:solidFill>
                  <a:srgbClr val="FF9966"/>
                </a:solidFill>
              </a:rPr>
              <a:t>ящик.</a:t>
            </a:r>
            <a:endParaRPr lang="ru-RU" sz="4000" b="1" dirty="0">
              <a:solidFill>
                <a:srgbClr val="FF9966"/>
              </a:solidFill>
            </a:endParaRPr>
          </a:p>
          <a:p>
            <a:pPr marL="0" indent="0" algn="ctr">
              <a:buNone/>
            </a:pPr>
            <a:endParaRPr lang="ru-RU" sz="4000" dirty="0"/>
          </a:p>
        </p:txBody>
      </p:sp>
      <p:pic>
        <p:nvPicPr>
          <p:cNvPr id="13314" name="Picture 2" descr="D:\картинки\фони, рамочки\фрукты, овощи\0_76f5c_8bdb84c6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38927"/>
            <a:ext cx="1584176" cy="16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5801904" y="4268469"/>
            <a:ext cx="720080" cy="475383"/>
          </a:xfrm>
          <a:prstGeom prst="rightArrow">
            <a:avLst/>
          </a:prstGeom>
          <a:solidFill>
            <a:srgbClr val="FF9966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3316" name="Picture 4" descr="http://compaper.info/wp-content/uploads/2013/11/%D0%B3%D0%B0%D0%B7%D0%B5%D1%82%D0%B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500" l="1370" r="93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84" y="3505715"/>
            <a:ext cx="2781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e-repa.ru/faq/box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1" b="100000" l="2308" r="9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01" y="5095874"/>
            <a:ext cx="24765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углом 4"/>
          <p:cNvSpPr/>
          <p:nvPr/>
        </p:nvSpPr>
        <p:spPr>
          <a:xfrm rot="10800000">
            <a:off x="7400194" y="5492808"/>
            <a:ext cx="813816" cy="868680"/>
          </a:xfrm>
          <a:prstGeom prst="bentArrow">
            <a:avLst/>
          </a:prstGeom>
          <a:solidFill>
            <a:srgbClr val="FF9966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83768" y="3090736"/>
            <a:ext cx="1706488" cy="168463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готовые фото\DSCN0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8" y="884919"/>
            <a:ext cx="4002883" cy="505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" y="116632"/>
            <a:ext cx="9144000" cy="936104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00CC00"/>
                </a:solidFill>
              </a:rPr>
              <a:t>Способи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>
                <a:solidFill>
                  <a:srgbClr val="00CC00"/>
                </a:solidFill>
              </a:rPr>
              <a:t>збереження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 smtClean="0">
                <a:solidFill>
                  <a:srgbClr val="00CC00"/>
                </a:solidFill>
              </a:rPr>
              <a:t>яблук</a:t>
            </a:r>
            <a:r>
              <a:rPr lang="ru-RU" sz="4800" b="1" dirty="0" smtClean="0">
                <a:solidFill>
                  <a:srgbClr val="00B0F0"/>
                </a:solidFill>
              </a:rPr>
              <a:t/>
            </a:r>
            <a:br>
              <a:rPr lang="ru-RU" sz="4800" b="1" dirty="0" smtClean="0">
                <a:solidFill>
                  <a:srgbClr val="00B0F0"/>
                </a:solidFill>
              </a:rPr>
            </a:br>
            <a:endParaRPr lang="ru-RU" sz="3200" b="1" dirty="0">
              <a:solidFill>
                <a:srgbClr val="00FF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1999" y="404664"/>
            <a:ext cx="368150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FFFF00"/>
                </a:solidFill>
              </a:rPr>
              <a:t/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err="1" smtClean="0">
                <a:solidFill>
                  <a:srgbClr val="FFFF00"/>
                </a:solidFill>
              </a:rPr>
              <a:t>Дослід</a:t>
            </a:r>
            <a:r>
              <a:rPr lang="ru-RU" sz="4800" b="1" dirty="0" smtClean="0">
                <a:solidFill>
                  <a:srgbClr val="FFFF00"/>
                </a:solidFill>
              </a:rPr>
              <a:t> № 2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D:\картинки\фони, рамочки\фрукты, овощи\0_76f5c_8bdb84c6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09" y="3484074"/>
            <a:ext cx="1584176" cy="16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5869273" y="4268469"/>
            <a:ext cx="720080" cy="475383"/>
          </a:xfrm>
          <a:prstGeom prst="rightArrow">
            <a:avLst/>
          </a:prstGeom>
          <a:solidFill>
            <a:srgbClr val="FF7C8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3318" name="Picture 6" descr="http://e-repa.ru/faq/box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" b="100000" l="2308" r="9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01" y="5095874"/>
            <a:ext cx="24765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углом 4"/>
          <p:cNvSpPr/>
          <p:nvPr/>
        </p:nvSpPr>
        <p:spPr>
          <a:xfrm rot="10800000">
            <a:off x="7400194" y="5492808"/>
            <a:ext cx="813816" cy="868680"/>
          </a:xfrm>
          <a:prstGeom prst="bentArrow">
            <a:avLst/>
          </a:prstGeom>
          <a:solidFill>
            <a:srgbClr val="FF7C8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721496" y="3426150"/>
            <a:ext cx="1706488" cy="168463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263627" y="1124744"/>
            <a:ext cx="4768227" cy="2783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solidFill>
                  <a:srgbClr val="FF7C80"/>
                </a:solidFill>
              </a:rPr>
              <a:t>Завантажуємо</a:t>
            </a:r>
            <a:r>
              <a:rPr lang="ru-RU" sz="3600" b="1" dirty="0" smtClean="0">
                <a:solidFill>
                  <a:srgbClr val="FF7C80"/>
                </a:solidFill>
              </a:rPr>
              <a:t>  </a:t>
            </a:r>
            <a:r>
              <a:rPr lang="ru-RU" sz="3600" b="1" dirty="0" err="1" smtClean="0">
                <a:solidFill>
                  <a:srgbClr val="FF7C80"/>
                </a:solidFill>
              </a:rPr>
              <a:t>яблука</a:t>
            </a:r>
            <a:r>
              <a:rPr lang="ru-RU" sz="3600" b="1" dirty="0" smtClean="0">
                <a:solidFill>
                  <a:srgbClr val="FF7C80"/>
                </a:solidFill>
              </a:rPr>
              <a:t> в </a:t>
            </a:r>
            <a:r>
              <a:rPr lang="ru-RU" sz="3600" b="1" dirty="0" err="1" smtClean="0">
                <a:solidFill>
                  <a:srgbClr val="FF7C80"/>
                </a:solidFill>
              </a:rPr>
              <a:t>поліетиленові</a:t>
            </a:r>
            <a:r>
              <a:rPr lang="ru-RU" sz="3600" b="1" dirty="0" smtClean="0">
                <a:solidFill>
                  <a:srgbClr val="FF7C80"/>
                </a:solidFill>
              </a:rPr>
              <a:t> </a:t>
            </a:r>
            <a:r>
              <a:rPr lang="ru-RU" sz="3600" b="1" dirty="0" err="1" smtClean="0">
                <a:solidFill>
                  <a:srgbClr val="FF7C80"/>
                </a:solidFill>
              </a:rPr>
              <a:t>пакети</a:t>
            </a:r>
            <a:r>
              <a:rPr lang="ru-RU" sz="3600" b="1" dirty="0" smtClean="0">
                <a:solidFill>
                  <a:srgbClr val="FF7C80"/>
                </a:solidFill>
              </a:rPr>
              <a:t> і </a:t>
            </a:r>
            <a:r>
              <a:rPr lang="ru-RU" sz="3600" b="1" dirty="0" err="1" smtClean="0">
                <a:solidFill>
                  <a:srgbClr val="FF7C80"/>
                </a:solidFill>
              </a:rPr>
              <a:t>зав’язуємо</a:t>
            </a:r>
            <a:r>
              <a:rPr lang="ru-RU" sz="3600" b="1" dirty="0" smtClean="0">
                <a:solidFill>
                  <a:srgbClr val="FF7C80"/>
                </a:solidFill>
              </a:rPr>
              <a:t> , </a:t>
            </a:r>
            <a:r>
              <a:rPr lang="ru-RU" sz="3600" b="1" dirty="0" err="1" smtClean="0">
                <a:solidFill>
                  <a:srgbClr val="FF7C80"/>
                </a:solidFill>
              </a:rPr>
              <a:t>щоб</a:t>
            </a:r>
            <a:r>
              <a:rPr lang="ru-RU" sz="3600" b="1" dirty="0" smtClean="0">
                <a:solidFill>
                  <a:srgbClr val="FF7C80"/>
                </a:solidFill>
              </a:rPr>
              <a:t> </a:t>
            </a:r>
            <a:r>
              <a:rPr lang="ru-RU" sz="3600" b="1" dirty="0" err="1" smtClean="0">
                <a:solidFill>
                  <a:srgbClr val="FF7C80"/>
                </a:solidFill>
              </a:rPr>
              <a:t>туди</a:t>
            </a:r>
            <a:r>
              <a:rPr lang="ru-RU" sz="3600" b="1" dirty="0" smtClean="0">
                <a:solidFill>
                  <a:srgbClr val="FF7C80"/>
                </a:solidFill>
              </a:rPr>
              <a:t> не проходило </a:t>
            </a:r>
            <a:r>
              <a:rPr lang="ru-RU" sz="3600" b="1" dirty="0" err="1" smtClean="0">
                <a:solidFill>
                  <a:srgbClr val="FF7C80"/>
                </a:solidFill>
              </a:rPr>
              <a:t>повітря</a:t>
            </a:r>
            <a:r>
              <a:rPr lang="ru-RU" sz="3600" b="1" dirty="0" smtClean="0">
                <a:solidFill>
                  <a:srgbClr val="FF7C80"/>
                </a:solidFill>
              </a:rPr>
              <a:t>. </a:t>
            </a:r>
            <a:endParaRPr lang="ru-RU" sz="3600" b="1" dirty="0">
              <a:solidFill>
                <a:srgbClr val="FF7C80"/>
              </a:solidFill>
            </a:endParaRPr>
          </a:p>
        </p:txBody>
      </p:sp>
      <p:pic>
        <p:nvPicPr>
          <p:cNvPr id="15362" name="Picture 2" descr="&amp;Kcy;&amp;acy;&amp;rcy;&amp;tcy;&amp;icy;&amp;ncy;&amp;kcy;&amp;icy; &amp;pcy;&amp;ocy; &amp;zcy;&amp;acy;&amp;pcy;&amp;rcy;&amp;ocy;&amp;scy;&amp;ucy; &amp;kcy;&amp;acy;&amp;rcy;&amp;tcy;&amp;icy;&amp;ncy;&amp;kcy;&amp;icy; &amp;pcy;&amp;ocy;&amp;lcy;&amp;icy;&amp;ecy;&amp;tcy;&amp;icy;&amp;lcy;&amp;iecy;&amp;ncy;&amp;ocy;&amp;vcy;&amp;ycy;&amp;jcy; &amp;pcy;&amp;acy;&amp;kcy;&amp;iecy;&amp;tcy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89691" l="386" r="100000">
                        <a14:backgroundMark x1="2317" y1="67526" x2="2317" y2="67526"/>
                        <a14:backgroundMark x1="4633" y1="62887" x2="4633" y2="62887"/>
                        <a14:backgroundMark x1="3861" y1="53608" x2="3861" y2="53608"/>
                        <a14:backgroundMark x1="2703" y1="43814" x2="2703" y2="43814"/>
                        <a14:backgroundMark x1="2317" y1="36598" x2="2317" y2="36598"/>
                        <a14:backgroundMark x1="6950" y1="18557" x2="6950" y2="18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51" y="345030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user\Desktop\готовые фото\DSCN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92" y="3467277"/>
            <a:ext cx="2984943" cy="2982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готовые фото\DSCN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4" y="1685172"/>
            <a:ext cx="3522918" cy="458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" y="116632"/>
            <a:ext cx="9144000" cy="936104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00CC00"/>
                </a:solidFill>
              </a:rPr>
              <a:t>Способи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>
                <a:solidFill>
                  <a:srgbClr val="00CC00"/>
                </a:solidFill>
              </a:rPr>
              <a:t>збереження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 smtClean="0">
                <a:solidFill>
                  <a:srgbClr val="00CC00"/>
                </a:solidFill>
              </a:rPr>
              <a:t>яблук</a:t>
            </a:r>
            <a:r>
              <a:rPr lang="ru-RU" sz="4800" b="1" dirty="0" smtClean="0">
                <a:solidFill>
                  <a:srgbClr val="00B0F0"/>
                </a:solidFill>
              </a:rPr>
              <a:t/>
            </a:r>
            <a:br>
              <a:rPr lang="ru-RU" sz="4800" b="1" dirty="0" smtClean="0">
                <a:solidFill>
                  <a:srgbClr val="00B0F0"/>
                </a:solidFill>
              </a:rPr>
            </a:br>
            <a:endParaRPr lang="ru-RU" sz="3200" b="1" dirty="0">
              <a:solidFill>
                <a:srgbClr val="00FF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1999" y="404664"/>
            <a:ext cx="368150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FFFF00"/>
                </a:solidFill>
              </a:rPr>
              <a:t/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err="1" smtClean="0">
                <a:solidFill>
                  <a:srgbClr val="FFFF00"/>
                </a:solidFill>
              </a:rPr>
              <a:t>Дослід</a:t>
            </a:r>
            <a:r>
              <a:rPr lang="ru-RU" sz="4800" b="1" dirty="0" smtClean="0">
                <a:solidFill>
                  <a:srgbClr val="FFFF00"/>
                </a:solidFill>
              </a:rPr>
              <a:t> № 3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D:\картинки\фони, рамочки\фрукты, овощи\0_76f5c_8bdb84c6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976940"/>
            <a:ext cx="1584176" cy="16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5004047" y="4810473"/>
            <a:ext cx="720080" cy="47538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868144" y="3440668"/>
            <a:ext cx="3076441" cy="298268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157590" y="1268760"/>
            <a:ext cx="6074711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B0F0"/>
                </a:solidFill>
              </a:rPr>
              <a:t> </a:t>
            </a:r>
            <a:r>
              <a:rPr lang="ru-RU" sz="3700" b="1" dirty="0" err="1" smtClean="0">
                <a:solidFill>
                  <a:schemeClr val="bg2">
                    <a:lumMod val="90000"/>
                  </a:schemeClr>
                </a:solidFill>
              </a:rPr>
              <a:t>Пересипаю</a:t>
            </a:r>
            <a:r>
              <a:rPr lang="ru-RU" sz="3700" b="1" dirty="0" smtClean="0">
                <a:solidFill>
                  <a:schemeClr val="bg2">
                    <a:lumMod val="90000"/>
                  </a:schemeClr>
                </a:solidFill>
              </a:rPr>
              <a:t>  </a:t>
            </a:r>
            <a:r>
              <a:rPr lang="ru-RU" sz="3700" b="1" dirty="0" err="1" smtClean="0">
                <a:solidFill>
                  <a:schemeClr val="bg2">
                    <a:lumMod val="90000"/>
                  </a:schemeClr>
                </a:solidFill>
              </a:rPr>
              <a:t>яблука</a:t>
            </a:r>
            <a:r>
              <a:rPr lang="ru-RU" sz="3700" b="1" dirty="0" smtClean="0">
                <a:solidFill>
                  <a:schemeClr val="bg2">
                    <a:lumMod val="90000"/>
                  </a:schemeClr>
                </a:solidFill>
              </a:rPr>
              <a:t> стружкою з дерев </a:t>
            </a:r>
          </a:p>
          <a:p>
            <a:r>
              <a:rPr lang="ru-RU" sz="3700" b="1" dirty="0" err="1" smtClean="0">
                <a:solidFill>
                  <a:schemeClr val="bg2">
                    <a:lumMod val="90000"/>
                  </a:schemeClr>
                </a:solidFill>
              </a:rPr>
              <a:t>листяних</a:t>
            </a:r>
            <a:r>
              <a:rPr lang="ru-RU" sz="37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sz="3700" b="1" dirty="0" err="1" smtClean="0">
                <a:solidFill>
                  <a:schemeClr val="bg2">
                    <a:lumMod val="90000"/>
                  </a:schemeClr>
                </a:solidFill>
              </a:rPr>
              <a:t>порід</a:t>
            </a:r>
            <a:r>
              <a:rPr lang="ru-RU" sz="3700" dirty="0" smtClean="0">
                <a:solidFill>
                  <a:schemeClr val="bg2">
                    <a:lumMod val="90000"/>
                  </a:schemeClr>
                </a:solidFill>
              </a:rPr>
              <a:t>.</a:t>
            </a:r>
            <a:endParaRPr lang="ru-RU" sz="37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074" name="Picture 2" descr="C:\Users\user\Desktop\фото на дослыдника\яків\DSCN0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08" y="821076"/>
            <a:ext cx="187756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0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готовые фото\DSCN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59969"/>
            <a:ext cx="5437217" cy="3972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" y="116632"/>
            <a:ext cx="9144000" cy="936104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00CC00"/>
                </a:solidFill>
              </a:rPr>
              <a:t>Способи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>
                <a:solidFill>
                  <a:srgbClr val="00CC00"/>
                </a:solidFill>
              </a:rPr>
              <a:t>збереження</a:t>
            </a:r>
            <a:r>
              <a:rPr lang="ru-RU" sz="4800" b="1" dirty="0">
                <a:solidFill>
                  <a:srgbClr val="00CC00"/>
                </a:solidFill>
              </a:rPr>
              <a:t> </a:t>
            </a:r>
            <a:r>
              <a:rPr lang="ru-RU" sz="4800" b="1" dirty="0" err="1" smtClean="0">
                <a:solidFill>
                  <a:srgbClr val="00CC00"/>
                </a:solidFill>
              </a:rPr>
              <a:t>яблук</a:t>
            </a:r>
            <a:r>
              <a:rPr lang="ru-RU" sz="4800" b="1" dirty="0" smtClean="0">
                <a:solidFill>
                  <a:srgbClr val="00B0F0"/>
                </a:solidFill>
              </a:rPr>
              <a:t/>
            </a:r>
            <a:br>
              <a:rPr lang="ru-RU" sz="4800" b="1" dirty="0" smtClean="0">
                <a:solidFill>
                  <a:srgbClr val="00B0F0"/>
                </a:solidFill>
              </a:rPr>
            </a:br>
            <a:endParaRPr lang="ru-RU" sz="3200" b="1" dirty="0">
              <a:solidFill>
                <a:srgbClr val="00FF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23747" y="644937"/>
            <a:ext cx="368150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FFFF00"/>
                </a:solidFill>
              </a:rPr>
              <a:t/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err="1" smtClean="0">
                <a:solidFill>
                  <a:srgbClr val="FFFF00"/>
                </a:solidFill>
              </a:rPr>
              <a:t>Дослід</a:t>
            </a:r>
            <a:r>
              <a:rPr lang="ru-RU" sz="4800" b="1" dirty="0" smtClean="0">
                <a:solidFill>
                  <a:srgbClr val="FFFF00"/>
                </a:solidFill>
              </a:rPr>
              <a:t> № 4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D:\картинки\фони, рамочки\фрукты, овощи\0_76f5c_8bdb84c6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43" y="4946074"/>
            <a:ext cx="1584176" cy="16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3311019" y="5748803"/>
            <a:ext cx="1045543" cy="475383"/>
          </a:xfrm>
          <a:prstGeom prst="rightArrow">
            <a:avLst/>
          </a:prstGeom>
          <a:solidFill>
            <a:srgbClr val="92D05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818343" y="1338451"/>
            <a:ext cx="3076441" cy="298268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42549" y="1700808"/>
            <a:ext cx="3082268" cy="283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92D050"/>
                </a:solidFill>
              </a:rPr>
              <a:t>Кілька плодів просто кладу в дерев</a:t>
            </a:r>
            <a:r>
              <a:rPr lang="en-US" b="1" dirty="0" smtClean="0">
                <a:solidFill>
                  <a:srgbClr val="92D050"/>
                </a:solidFill>
              </a:rPr>
              <a:t>’</a:t>
            </a:r>
            <a:r>
              <a:rPr lang="uk-UA" sz="4000" b="1" dirty="0" err="1" smtClean="0">
                <a:solidFill>
                  <a:srgbClr val="92D050"/>
                </a:solidFill>
              </a:rPr>
              <a:t>яний</a:t>
            </a:r>
            <a:r>
              <a:rPr lang="uk-UA" b="1" dirty="0" smtClean="0">
                <a:solidFill>
                  <a:srgbClr val="92D050"/>
                </a:solidFill>
              </a:rPr>
              <a:t> ящик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4098" name="Picture 2" descr="C:\Users\user\Desktop\фото на дослыдника\яків\DSCN07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69413"/>
            <a:ext cx="3636284" cy="239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743" y="19116"/>
            <a:ext cx="5708257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CC00"/>
                </a:solidFill>
              </a:rPr>
              <a:t>Через місяць…</a:t>
            </a:r>
            <a:endParaRPr lang="ru-RU" sz="5400" b="1" dirty="0">
              <a:solidFill>
                <a:srgbClr val="00CC00"/>
              </a:solidFill>
            </a:endParaRPr>
          </a:p>
        </p:txBody>
      </p:sp>
      <p:pic>
        <p:nvPicPr>
          <p:cNvPr id="13316" name="Picture 4" descr="C:\Users\user\Desktop\готовые фото\DSCN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6952"/>
            <a:ext cx="3017876" cy="3719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C:\Users\user\Desktop\готовые фото\31 жовтня 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4" y="332656"/>
            <a:ext cx="3745894" cy="3929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5148063" y="1001686"/>
            <a:ext cx="37379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Всі плоди збереглися на «відмінно».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6388" name="Picture 4" descr="http://ipsc.ru/common/upload/news/kalendar-beremennosti-po-nedelyam-1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7" l="6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88" y="989435"/>
            <a:ext cx="1813457" cy="187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4347413" y="3197453"/>
            <a:ext cx="1173948" cy="475383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5454675" y="5229200"/>
            <a:ext cx="1173948" cy="475383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6389" name="Picture 5" descr="D:\кричевська\Рисунок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75" y="4118293"/>
            <a:ext cx="2520279" cy="2697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2673334" y="4082161"/>
            <a:ext cx="2648160" cy="276946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Users\user\Downloads\лп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4" y="4565905"/>
            <a:ext cx="2453750" cy="18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924" y="274638"/>
            <a:ext cx="7036548" cy="2290266"/>
          </a:xfrm>
        </p:spPr>
        <p:txBody>
          <a:bodyPr>
            <a:noAutofit/>
          </a:bodyPr>
          <a:lstStyle/>
          <a:p>
            <a:r>
              <a:rPr lang="ru-RU" sz="4000" b="1" dirty="0" err="1">
                <a:solidFill>
                  <a:srgbClr val="FFFF00"/>
                </a:solidFill>
              </a:rPr>
              <a:t>Кожні</a:t>
            </a:r>
            <a:r>
              <a:rPr lang="ru-RU" sz="4000" b="1" dirty="0">
                <a:solidFill>
                  <a:srgbClr val="FFFF00"/>
                </a:solidFill>
              </a:rPr>
              <a:t> два  </a:t>
            </a:r>
            <a:r>
              <a:rPr lang="ru-RU" sz="4000" b="1" dirty="0" err="1">
                <a:solidFill>
                  <a:srgbClr val="FFFF00"/>
                </a:solidFill>
              </a:rPr>
              <a:t>тижні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відвідували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погріб</a:t>
            </a:r>
            <a:r>
              <a:rPr lang="ru-RU" sz="4000" b="1" dirty="0">
                <a:solidFill>
                  <a:srgbClr val="FFFF00"/>
                </a:solidFill>
              </a:rPr>
              <a:t>, </a:t>
            </a:r>
            <a:r>
              <a:rPr lang="ru-RU" sz="4000" b="1" dirty="0" err="1">
                <a:solidFill>
                  <a:srgbClr val="FFFF00"/>
                </a:solidFill>
              </a:rPr>
              <a:t>слідкували</a:t>
            </a:r>
            <a:r>
              <a:rPr lang="ru-RU" sz="4000" b="1" dirty="0">
                <a:solidFill>
                  <a:srgbClr val="FFFF00"/>
                </a:solidFill>
              </a:rPr>
              <a:t> за </a:t>
            </a:r>
            <a:r>
              <a:rPr lang="ru-RU" sz="4000" b="1" dirty="0" smtClean="0">
                <a:solidFill>
                  <a:srgbClr val="FFFF00"/>
                </a:solidFill>
              </a:rPr>
              <a:t>температурою та </a:t>
            </a:r>
            <a:r>
              <a:rPr lang="ru-RU" sz="4000" b="1" dirty="0" err="1" smtClean="0">
                <a:solidFill>
                  <a:srgbClr val="FFFF00"/>
                </a:solidFill>
              </a:rPr>
              <a:t>вологістю</a:t>
            </a:r>
            <a:r>
              <a:rPr lang="ru-RU" sz="4000" b="1" dirty="0" smtClean="0">
                <a:solidFill>
                  <a:srgbClr val="FFFF00"/>
                </a:solidFill>
              </a:rPr>
              <a:t>  . 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7" y="2527532"/>
            <a:ext cx="15795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C:\Users\user\Downloads\то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71438"/>
            <a:ext cx="2073925" cy="227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user\Desktop\фото на дослыдника\яків\DSCN06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5832648" cy="41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4" y="4725144"/>
            <a:ext cx="19431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6" y="188640"/>
            <a:ext cx="5123268" cy="63947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Роботу виконав: 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sz="6000" b="1" dirty="0" err="1" smtClean="0">
                <a:solidFill>
                  <a:srgbClr val="00B0F0"/>
                </a:solidFill>
              </a:rPr>
              <a:t>Хопров</a:t>
            </a:r>
            <a:r>
              <a:rPr lang="uk-UA" sz="6000" b="1" dirty="0" smtClean="0">
                <a:solidFill>
                  <a:srgbClr val="00B0F0"/>
                </a:solidFill>
              </a:rPr>
              <a:t> Яків,</a:t>
            </a:r>
            <a:br>
              <a:rPr lang="uk-UA" sz="6000" b="1" dirty="0" smtClean="0">
                <a:solidFill>
                  <a:srgbClr val="00B0F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учень 4-Б класу, </a:t>
            </a:r>
            <a:r>
              <a:rPr lang="uk-UA" b="1" dirty="0" err="1">
                <a:solidFill>
                  <a:srgbClr val="FFFF00"/>
                </a:solidFill>
              </a:rPr>
              <a:t>В</a:t>
            </a:r>
            <a:r>
              <a:rPr lang="uk-UA" b="1" dirty="0" err="1" smtClean="0">
                <a:solidFill>
                  <a:srgbClr val="FFFF00"/>
                </a:solidFill>
              </a:rPr>
              <a:t>ільногірської</a:t>
            </a:r>
            <a:r>
              <a:rPr lang="uk-UA" b="1" dirty="0" smtClean="0">
                <a:solidFill>
                  <a:srgbClr val="FFFF00"/>
                </a:solidFill>
              </a:rPr>
              <a:t> 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ЗОШ </a:t>
            </a:r>
            <a:r>
              <a:rPr lang="en-US" b="1" dirty="0" smtClean="0">
                <a:solidFill>
                  <a:srgbClr val="FFFF00"/>
                </a:solidFill>
              </a:rPr>
              <a:t>I-III</a:t>
            </a:r>
            <a:r>
              <a:rPr lang="uk-UA" b="1" dirty="0" smtClean="0">
                <a:solidFill>
                  <a:srgbClr val="FFFF00"/>
                </a:solidFill>
              </a:rPr>
              <a:t> ст. №4.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Керівник: </a:t>
            </a:r>
            <a:r>
              <a:rPr lang="uk-UA" sz="6000" b="1" dirty="0" err="1" smtClean="0">
                <a:solidFill>
                  <a:srgbClr val="00B0F0"/>
                </a:solidFill>
              </a:rPr>
              <a:t>Кричевська</a:t>
            </a:r>
            <a:r>
              <a:rPr lang="uk-UA" sz="6000" b="1" dirty="0" smtClean="0">
                <a:solidFill>
                  <a:srgbClr val="00B0F0"/>
                </a:solidFill>
              </a:rPr>
              <a:t> </a:t>
            </a:r>
            <a:r>
              <a:rPr lang="uk-UA" sz="6000" b="1" dirty="0">
                <a:solidFill>
                  <a:srgbClr val="00B0F0"/>
                </a:solidFill>
              </a:rPr>
              <a:t>В</a:t>
            </a:r>
            <a:r>
              <a:rPr lang="uk-UA" sz="6000" b="1" dirty="0" smtClean="0">
                <a:solidFill>
                  <a:srgbClr val="00B0F0"/>
                </a:solidFill>
              </a:rPr>
              <a:t>.А.</a:t>
            </a:r>
            <a:br>
              <a:rPr lang="uk-UA" sz="6000" b="1" dirty="0" smtClean="0">
                <a:solidFill>
                  <a:srgbClr val="00B0F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2017р</a:t>
            </a:r>
            <a:r>
              <a:rPr lang="uk-UA" b="1" dirty="0" smtClean="0">
                <a:solidFill>
                  <a:srgbClr val="FFFF00"/>
                </a:solidFill>
              </a:rPr>
              <a:t>.</a:t>
            </a:r>
            <a:br>
              <a:rPr lang="uk-UA" b="1" dirty="0" smtClean="0">
                <a:solidFill>
                  <a:srgbClr val="FFFF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950802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4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332656"/>
            <a:ext cx="4536504" cy="6192688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В </a:t>
            </a:r>
            <a:r>
              <a:rPr lang="ru-RU" b="1" dirty="0" err="1">
                <a:solidFill>
                  <a:srgbClr val="FFFF00"/>
                </a:solidFill>
              </a:rPr>
              <a:t>січні</a:t>
            </a:r>
            <a:r>
              <a:rPr lang="ru-RU" b="1" dirty="0">
                <a:solidFill>
                  <a:srgbClr val="FFFF00"/>
                </a:solidFill>
              </a:rPr>
              <a:t> я </a:t>
            </a:r>
            <a:r>
              <a:rPr lang="ru-RU" b="1" dirty="0" err="1">
                <a:solidFill>
                  <a:srgbClr val="FFFF00"/>
                </a:solidFill>
              </a:rPr>
              <a:t>помітив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що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яблука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які</a:t>
            </a:r>
            <a:r>
              <a:rPr lang="ru-RU" b="1" dirty="0">
                <a:solidFill>
                  <a:srgbClr val="FFFF00"/>
                </a:solidFill>
              </a:rPr>
              <a:t>  </a:t>
            </a:r>
            <a:r>
              <a:rPr lang="ru-RU" b="1" dirty="0" err="1">
                <a:solidFill>
                  <a:srgbClr val="FFFF00"/>
                </a:solidFill>
              </a:rPr>
              <a:t>зберігалися</a:t>
            </a:r>
            <a:r>
              <a:rPr lang="ru-RU" b="1" dirty="0">
                <a:solidFill>
                  <a:srgbClr val="FFFF00"/>
                </a:solidFill>
              </a:rPr>
              <a:t>   просто в ящику , почали </a:t>
            </a:r>
            <a:r>
              <a:rPr lang="ru-RU" b="1" dirty="0" err="1" smtClean="0">
                <a:solidFill>
                  <a:srgbClr val="FFFF00"/>
                </a:solidFill>
              </a:rPr>
              <a:t>морщитись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А </a:t>
            </a:r>
            <a:r>
              <a:rPr lang="ru-RU" b="1" dirty="0" err="1">
                <a:solidFill>
                  <a:srgbClr val="FFFF00"/>
                </a:solidFill>
              </a:rPr>
              <a:t>яблука</a:t>
            </a:r>
            <a:r>
              <a:rPr lang="ru-RU" b="1" dirty="0">
                <a:solidFill>
                  <a:srgbClr val="FFFF00"/>
                </a:solidFill>
              </a:rPr>
              <a:t>, </a:t>
            </a:r>
            <a:r>
              <a:rPr lang="ru-RU" b="1" dirty="0" err="1">
                <a:solidFill>
                  <a:srgbClr val="FFFF00"/>
                </a:solidFill>
              </a:rPr>
              <a:t>що</a:t>
            </a:r>
            <a:r>
              <a:rPr lang="ru-RU" b="1" dirty="0">
                <a:solidFill>
                  <a:srgbClr val="FFFF00"/>
                </a:solidFill>
              </a:rPr>
              <a:t>  </a:t>
            </a:r>
            <a:r>
              <a:rPr lang="ru-RU" b="1" dirty="0" err="1">
                <a:solidFill>
                  <a:srgbClr val="FFFF00"/>
                </a:solidFill>
              </a:rPr>
              <a:t>зберігалися</a:t>
            </a:r>
            <a:r>
              <a:rPr lang="ru-RU" b="1" dirty="0">
                <a:solidFill>
                  <a:srgbClr val="FFFF00"/>
                </a:solidFill>
              </a:rPr>
              <a:t>  в  </a:t>
            </a:r>
            <a:r>
              <a:rPr lang="ru-RU" b="1" dirty="0" err="1">
                <a:solidFill>
                  <a:srgbClr val="FFFF00"/>
                </a:solidFill>
              </a:rPr>
              <a:t>стружці</a:t>
            </a:r>
            <a:r>
              <a:rPr lang="ru-RU" b="1" dirty="0">
                <a:solidFill>
                  <a:srgbClr val="FFFF00"/>
                </a:solidFill>
              </a:rPr>
              <a:t>  </a:t>
            </a:r>
            <a:r>
              <a:rPr lang="ru-RU" b="1" dirty="0" err="1">
                <a:solidFill>
                  <a:srgbClr val="FFFF00"/>
                </a:solidFill>
              </a:rPr>
              <a:t>листяних</a:t>
            </a:r>
            <a:r>
              <a:rPr lang="ru-RU" b="1" dirty="0">
                <a:solidFill>
                  <a:srgbClr val="FFFF00"/>
                </a:solidFill>
              </a:rPr>
              <a:t>  дерев, </a:t>
            </a:r>
            <a:r>
              <a:rPr lang="ru-RU" b="1" dirty="0" err="1">
                <a:solidFill>
                  <a:srgbClr val="FFFF00"/>
                </a:solidFill>
              </a:rPr>
              <a:t>покрилися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темними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цяточками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8199" name="Picture 7" descr="C:\Users\user\Desktop\фото на дослыдника\яків\DSCN0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9" y="260648"/>
            <a:ext cx="426837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3840201" cy="2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ownloads\тьи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11" b="934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480" y="213285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в ця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83" y="5153136"/>
            <a:ext cx="1354957" cy="149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3816424"/>
          </a:xfrm>
        </p:spPr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rgbClr val="FFFF00"/>
                </a:solidFill>
              </a:rPr>
              <a:t>Яблука</a:t>
            </a:r>
            <a:r>
              <a:rPr lang="ru-RU" sz="3600" b="1" dirty="0">
                <a:solidFill>
                  <a:srgbClr val="FFFF00"/>
                </a:solidFill>
              </a:rPr>
              <a:t>, </a:t>
            </a:r>
            <a:r>
              <a:rPr lang="ru-RU" sz="3600" b="1" dirty="0" err="1">
                <a:solidFill>
                  <a:srgbClr val="FFFF00"/>
                </a:solidFill>
              </a:rPr>
              <a:t>що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були</a:t>
            </a:r>
            <a:r>
              <a:rPr lang="ru-RU" sz="3600" b="1" dirty="0">
                <a:solidFill>
                  <a:srgbClr val="FFFF00"/>
                </a:solidFill>
              </a:rPr>
              <a:t> в </a:t>
            </a:r>
            <a:r>
              <a:rPr lang="ru-RU" sz="3600" b="1" dirty="0" err="1">
                <a:solidFill>
                  <a:srgbClr val="FFFF00"/>
                </a:solidFill>
              </a:rPr>
              <a:t>поліетиленових</a:t>
            </a:r>
            <a:r>
              <a:rPr lang="ru-RU" sz="3600" b="1" dirty="0">
                <a:solidFill>
                  <a:srgbClr val="FFFF00"/>
                </a:solidFill>
              </a:rPr>
              <a:t> пакетах  та </a:t>
            </a:r>
            <a:r>
              <a:rPr lang="ru-RU" sz="3600" b="1" dirty="0" err="1">
                <a:solidFill>
                  <a:srgbClr val="FFFF00"/>
                </a:solidFill>
              </a:rPr>
              <a:t>паперових</a:t>
            </a:r>
            <a:r>
              <a:rPr lang="ru-RU" sz="3600" b="1" dirty="0">
                <a:solidFill>
                  <a:srgbClr val="FFFF00"/>
                </a:solidFill>
              </a:rPr>
              <a:t>  рушниках  </a:t>
            </a:r>
            <a:r>
              <a:rPr lang="ru-RU" sz="3600" b="1" dirty="0" err="1">
                <a:solidFill>
                  <a:srgbClr val="FFFF00"/>
                </a:solidFill>
              </a:rPr>
              <a:t>збереглися</a:t>
            </a:r>
            <a:r>
              <a:rPr lang="ru-RU" sz="3600" b="1" dirty="0">
                <a:solidFill>
                  <a:srgbClr val="FFFF00"/>
                </a:solidFill>
              </a:rPr>
              <a:t> добре. Мали </a:t>
            </a:r>
            <a:r>
              <a:rPr lang="ru-RU" sz="3600" b="1" dirty="0" err="1">
                <a:solidFill>
                  <a:srgbClr val="FFFF00"/>
                </a:solidFill>
              </a:rPr>
              <a:t>свіжий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вигляд</a:t>
            </a:r>
            <a:r>
              <a:rPr lang="ru-RU" sz="3600" b="1" dirty="0">
                <a:solidFill>
                  <a:srgbClr val="FFFF00"/>
                </a:solidFill>
              </a:rPr>
              <a:t>, </a:t>
            </a:r>
            <a:r>
              <a:rPr lang="ru-RU" sz="3600" b="1" dirty="0" err="1">
                <a:solidFill>
                  <a:srgbClr val="FFFF00"/>
                </a:solidFill>
              </a:rPr>
              <a:t>приємний</a:t>
            </a:r>
            <a:r>
              <a:rPr lang="ru-RU" sz="3600" b="1" dirty="0">
                <a:solidFill>
                  <a:srgbClr val="FFFF00"/>
                </a:solidFill>
              </a:rPr>
              <a:t> аромат та смак.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56232"/>
            <a:ext cx="2839480" cy="372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user\Desktop\фото на дослыдника\яків\DSCN06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50575"/>
            <a:ext cx="2880320" cy="431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фото на дослыдника\яків\DSCN06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170"/>
            <a:ext cx="243183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ownloads\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75864"/>
            <a:ext cx="2127397" cy="15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яб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5111432"/>
            <a:ext cx="1796461" cy="155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554" y="0"/>
            <a:ext cx="8063879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FF00"/>
                </a:solidFill>
              </a:rPr>
              <a:t>ВИСНОВКИ</a:t>
            </a:r>
            <a:r>
              <a:rPr lang="uk-UA" sz="5400" b="1" dirty="0">
                <a:solidFill>
                  <a:srgbClr val="00FF00"/>
                </a:solidFill>
              </a:rPr>
              <a:t> </a:t>
            </a:r>
            <a:r>
              <a:rPr lang="uk-UA" sz="4000" b="1" dirty="0" smtClean="0">
                <a:solidFill>
                  <a:srgbClr val="FFFF00"/>
                </a:solidFill>
              </a:rPr>
              <a:t>(кінець лютого)</a:t>
            </a:r>
            <a:r>
              <a:rPr lang="uk-UA" sz="4000" b="1" dirty="0" smtClean="0">
                <a:solidFill>
                  <a:srgbClr val="00CC00"/>
                </a:solidFill>
              </a:rPr>
              <a:t> </a:t>
            </a:r>
            <a:endParaRPr lang="ru-RU" sz="4000" b="1" dirty="0">
              <a:solidFill>
                <a:srgbClr val="00FF00"/>
              </a:solidFill>
            </a:endParaRPr>
          </a:p>
        </p:txBody>
      </p:sp>
      <p:pic>
        <p:nvPicPr>
          <p:cNvPr id="16388" name="Picture 4" descr="http://ipsc.ru/common/upload/news/kalendar-beremennosti-po-nedelyam-1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7" l="6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160240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39008" y="931835"/>
            <a:ext cx="38945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CC99"/>
                </a:solidFill>
              </a:rPr>
              <a:t>Зморщені</a:t>
            </a:r>
            <a:r>
              <a:rPr lang="ru-RU" sz="3200" b="1" dirty="0" smtClean="0">
                <a:solidFill>
                  <a:srgbClr val="FFCC99"/>
                </a:solidFill>
              </a:rPr>
              <a:t> </a:t>
            </a:r>
            <a:r>
              <a:rPr lang="ru-RU" sz="3200" b="1" dirty="0" err="1" smtClean="0">
                <a:solidFill>
                  <a:srgbClr val="FFCC99"/>
                </a:solidFill>
              </a:rPr>
              <a:t>яблука</a:t>
            </a:r>
            <a:r>
              <a:rPr lang="ru-RU" sz="3200" b="1" dirty="0" smtClean="0">
                <a:solidFill>
                  <a:srgbClr val="FFCC99"/>
                </a:solidFill>
              </a:rPr>
              <a:t> </a:t>
            </a:r>
            <a:r>
              <a:rPr lang="ru-RU" sz="3200" b="1" dirty="0" err="1" smtClean="0">
                <a:solidFill>
                  <a:srgbClr val="FFCC99"/>
                </a:solidFill>
              </a:rPr>
              <a:t>покрилися</a:t>
            </a:r>
            <a:r>
              <a:rPr lang="ru-RU" sz="3200" b="1" dirty="0" smtClean="0">
                <a:solidFill>
                  <a:srgbClr val="FFCC99"/>
                </a:solidFill>
              </a:rPr>
              <a:t> </a:t>
            </a:r>
            <a:r>
              <a:rPr lang="ru-RU" sz="3200" b="1" dirty="0" err="1">
                <a:solidFill>
                  <a:srgbClr val="FFCC99"/>
                </a:solidFill>
              </a:rPr>
              <a:t>пліснявою</a:t>
            </a:r>
            <a:r>
              <a:rPr lang="ru-RU" sz="3200" b="1" dirty="0">
                <a:solidFill>
                  <a:srgbClr val="FFCC99"/>
                </a:solidFill>
              </a:rPr>
              <a:t>. Вони </a:t>
            </a:r>
            <a:r>
              <a:rPr lang="ru-RU" sz="3200" b="1" dirty="0" err="1">
                <a:solidFill>
                  <a:srgbClr val="FFCC99"/>
                </a:solidFill>
              </a:rPr>
              <a:t>мали</a:t>
            </a:r>
            <a:r>
              <a:rPr lang="ru-RU" sz="3200" b="1" dirty="0">
                <a:solidFill>
                  <a:srgbClr val="FFCC99"/>
                </a:solidFill>
              </a:rPr>
              <a:t> </a:t>
            </a:r>
            <a:r>
              <a:rPr lang="ru-RU" sz="3200" b="1" dirty="0" err="1">
                <a:solidFill>
                  <a:srgbClr val="FFCC99"/>
                </a:solidFill>
              </a:rPr>
              <a:t>неприємний</a:t>
            </a:r>
            <a:r>
              <a:rPr lang="ru-RU" sz="3200" b="1" dirty="0">
                <a:solidFill>
                  <a:srgbClr val="FFCC99"/>
                </a:solidFill>
              </a:rPr>
              <a:t> смак</a:t>
            </a:r>
            <a:r>
              <a:rPr lang="ru-RU" sz="3200" b="1" dirty="0" smtClean="0">
                <a:solidFill>
                  <a:srgbClr val="FFCC99"/>
                </a:solidFill>
              </a:rPr>
              <a:t>.</a:t>
            </a:r>
            <a:endParaRPr lang="ru-RU" sz="3200" b="1" dirty="0">
              <a:solidFill>
                <a:srgbClr val="FFCC99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19" y="1087631"/>
            <a:ext cx="2160240" cy="1549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35796" y="3876948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А ті, що були </a:t>
            </a:r>
            <a:r>
              <a:rPr lang="uk-UA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в газетах та поліетиленових пакетах збереглися добре. Мали свіжий вигляд, приємний аромат та смак.</a:t>
            </a:r>
            <a:endParaRPr lang="ru-RU" sz="3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9" y="3540180"/>
            <a:ext cx="2641650" cy="2891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user\Downloads\гн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22" y="213387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251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Рекомендації:</a:t>
            </a:r>
            <a:endParaRPr lang="ru-RU" sz="7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92D050"/>
                </a:solidFill>
              </a:rPr>
              <a:t>Збирати</a:t>
            </a:r>
            <a:r>
              <a:rPr lang="ru-RU" b="1" dirty="0">
                <a:solidFill>
                  <a:srgbClr val="92D050"/>
                </a:solidFill>
              </a:rPr>
              <a:t> урожай </a:t>
            </a:r>
            <a:r>
              <a:rPr lang="ru-RU" b="1" dirty="0" err="1">
                <a:solidFill>
                  <a:srgbClr val="92D050"/>
                </a:solidFill>
              </a:rPr>
              <a:t>яблук</a:t>
            </a:r>
            <a:r>
              <a:rPr lang="ru-RU" b="1" dirty="0">
                <a:solidFill>
                  <a:srgbClr val="92D050"/>
                </a:solidFill>
              </a:rPr>
              <a:t> в </a:t>
            </a:r>
            <a:r>
              <a:rPr lang="ru-RU" b="1" dirty="0" err="1">
                <a:solidFill>
                  <a:srgbClr val="92D050"/>
                </a:solidFill>
              </a:rPr>
              <a:t>кінці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вересня</a:t>
            </a:r>
            <a:r>
              <a:rPr lang="ru-RU" b="1" dirty="0">
                <a:solidFill>
                  <a:srgbClr val="92D050"/>
                </a:solidFill>
              </a:rPr>
              <a:t>, в </a:t>
            </a:r>
            <a:r>
              <a:rPr lang="ru-RU" b="1" dirty="0" err="1">
                <a:solidFill>
                  <a:srgbClr val="92D050"/>
                </a:solidFill>
              </a:rPr>
              <a:t>погожі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дні</a:t>
            </a:r>
            <a:r>
              <a:rPr lang="ru-RU" b="1" dirty="0" smtClean="0">
                <a:solidFill>
                  <a:srgbClr val="92D050"/>
                </a:solidFill>
              </a:rPr>
              <a:t>.</a:t>
            </a:r>
          </a:p>
          <a:p>
            <a:endParaRPr lang="uk-UA" b="1" dirty="0">
              <a:solidFill>
                <a:srgbClr val="92D050"/>
              </a:solidFill>
            </a:endParaRPr>
          </a:p>
          <a:p>
            <a:endParaRPr lang="ru-RU" b="1" dirty="0">
              <a:solidFill>
                <a:srgbClr val="92D050"/>
              </a:solidFill>
            </a:endParaRPr>
          </a:p>
          <a:p>
            <a:r>
              <a:rPr lang="ru-RU" b="1" dirty="0" err="1">
                <a:solidFill>
                  <a:srgbClr val="92D050"/>
                </a:solidFill>
              </a:rPr>
              <a:t>Відсортувати</a:t>
            </a:r>
            <a:r>
              <a:rPr lang="ru-RU" b="1" dirty="0">
                <a:solidFill>
                  <a:srgbClr val="92D050"/>
                </a:solidFill>
              </a:rPr>
              <a:t> плоди за </a:t>
            </a:r>
            <a:r>
              <a:rPr lang="ru-RU" b="1" dirty="0" err="1">
                <a:solidFill>
                  <a:srgbClr val="92D050"/>
                </a:solidFill>
              </a:rPr>
              <a:t>якістю</a:t>
            </a:r>
            <a:r>
              <a:rPr lang="ru-RU" b="1" dirty="0">
                <a:solidFill>
                  <a:srgbClr val="92D050"/>
                </a:solidFill>
              </a:rPr>
              <a:t>, сортами та </a:t>
            </a:r>
            <a:r>
              <a:rPr lang="ru-RU" b="1" dirty="0" err="1">
                <a:solidFill>
                  <a:srgbClr val="92D050"/>
                </a:solidFill>
              </a:rPr>
              <a:t>розмірами</a:t>
            </a:r>
            <a:r>
              <a:rPr lang="ru-RU" b="1" dirty="0">
                <a:solidFill>
                  <a:srgbClr val="92D050"/>
                </a:solidFill>
              </a:rPr>
              <a:t>.</a:t>
            </a:r>
          </a:p>
          <a:p>
            <a:r>
              <a:rPr lang="ru-RU" b="1" dirty="0" err="1">
                <a:solidFill>
                  <a:srgbClr val="92D050"/>
                </a:solidFill>
              </a:rPr>
              <a:t>Вибрати</a:t>
            </a:r>
            <a:r>
              <a:rPr lang="ru-RU" b="1" dirty="0">
                <a:solidFill>
                  <a:srgbClr val="92D050"/>
                </a:solidFill>
              </a:rPr>
              <a:t> один </a:t>
            </a:r>
            <a:r>
              <a:rPr lang="ru-RU" b="1" dirty="0" err="1">
                <a:solidFill>
                  <a:srgbClr val="92D050"/>
                </a:solidFill>
              </a:rPr>
              <a:t>із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способів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збереження</a:t>
            </a:r>
            <a:r>
              <a:rPr lang="ru-RU" b="1" dirty="0">
                <a:solidFill>
                  <a:srgbClr val="92D050"/>
                </a:solidFill>
              </a:rPr>
              <a:t> . </a:t>
            </a:r>
          </a:p>
          <a:p>
            <a:r>
              <a:rPr lang="ru-RU" b="1" dirty="0" err="1">
                <a:solidFill>
                  <a:srgbClr val="92D050"/>
                </a:solidFill>
              </a:rPr>
              <a:t>Дотримуватись</a:t>
            </a:r>
            <a:r>
              <a:rPr lang="ru-RU" b="1" dirty="0">
                <a:solidFill>
                  <a:srgbClr val="92D050"/>
                </a:solidFill>
              </a:rPr>
              <a:t>  умов та </a:t>
            </a:r>
            <a:r>
              <a:rPr lang="ru-RU" b="1" dirty="0" err="1">
                <a:solidFill>
                  <a:srgbClr val="92D050"/>
                </a:solidFill>
              </a:rPr>
              <a:t>факторів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збереження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фруктів</a:t>
            </a:r>
            <a:r>
              <a:rPr lang="ru-RU" b="1" dirty="0">
                <a:solidFill>
                  <a:srgbClr val="92D05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1267" name="Picture 3" descr="C:\Users\user\Downloads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48880"/>
            <a:ext cx="2232248" cy="156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20" y="0"/>
            <a:ext cx="1498641" cy="155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69160"/>
            <a:ext cx="17494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ownloads\лп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14473"/>
            <a:ext cx="2160240" cy="15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6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67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92D050"/>
                </a:solidFill>
              </a:rPr>
              <a:t>Мета дослідження:</a:t>
            </a:r>
            <a:endParaRPr lang="ru-RU" sz="5400" b="1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53467"/>
            <a:ext cx="5832648" cy="48574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5400" b="1" dirty="0" smtClean="0">
                <a:solidFill>
                  <a:srgbClr val="FFFF00"/>
                </a:solidFill>
              </a:rPr>
              <a:t>Якісне збереження яблук-запорука здорового харчування.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D:\картинки\фони, рамочки\фрукты, овощи\69c1942b237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618">
            <a:off x="195589" y="4502863"/>
            <a:ext cx="3452161" cy="230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D:\хопров\фото\якыв\DSCN06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573" y="1196752"/>
            <a:ext cx="2880320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13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69776"/>
            <a:ext cx="4321013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92D050"/>
                </a:solidFill>
              </a:rPr>
              <a:t>Гіпотеза:</a:t>
            </a:r>
            <a:endParaRPr lang="ru-RU" sz="6000" b="1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916832"/>
            <a:ext cx="439248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400" b="1" dirty="0" smtClean="0">
                <a:solidFill>
                  <a:srgbClr val="FFC000"/>
                </a:solidFill>
              </a:rPr>
              <a:t>В домашніх умовах</a:t>
            </a:r>
          </a:p>
          <a:p>
            <a:pPr marL="0" indent="0" algn="ctr">
              <a:buNone/>
            </a:pPr>
            <a:r>
              <a:rPr lang="uk-UA" sz="5400" b="1" dirty="0">
                <a:solidFill>
                  <a:srgbClr val="FFC000"/>
                </a:solidFill>
              </a:rPr>
              <a:t>м</a:t>
            </a:r>
            <a:r>
              <a:rPr lang="uk-UA" sz="5400" b="1" dirty="0" smtClean="0">
                <a:solidFill>
                  <a:srgbClr val="FFC000"/>
                </a:solidFill>
              </a:rPr>
              <a:t>ожливо зберегти яблука.</a:t>
            </a:r>
            <a:endParaRPr lang="ru-RU" sz="5400" b="1" dirty="0">
              <a:solidFill>
                <a:srgbClr val="FFC000"/>
              </a:solidFill>
            </a:endParaRPr>
          </a:p>
        </p:txBody>
      </p:sp>
      <p:pic>
        <p:nvPicPr>
          <p:cNvPr id="3076" name="Picture 4" descr="D:\картинки\фони, рамочки\фрукты, овощи\яблоня-осени-2598483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8" b="99154" l="4016" r="971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52" y="242601"/>
            <a:ext cx="5726748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артинки\фони, рамочки\фрукты, овощи\Red-Apple-Bran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29"/>
            <a:ext cx="5436096" cy="36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94700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00CC00"/>
                </a:solidFill>
              </a:rPr>
              <a:t>Завдання </a:t>
            </a:r>
            <a:br>
              <a:rPr lang="uk-UA" sz="5400" b="1" dirty="0" smtClean="0">
                <a:solidFill>
                  <a:srgbClr val="00CC00"/>
                </a:solidFill>
              </a:rPr>
            </a:br>
            <a:r>
              <a:rPr lang="uk-UA" sz="5400" b="1" dirty="0" smtClean="0">
                <a:solidFill>
                  <a:srgbClr val="00CC00"/>
                </a:solidFill>
              </a:rPr>
              <a:t>дослідження:</a:t>
            </a:r>
            <a:endParaRPr lang="ru-RU" sz="5400" b="1" dirty="0">
              <a:solidFill>
                <a:srgbClr val="00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662762"/>
            <a:ext cx="9217024" cy="288032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uk-UA" sz="3600" b="1" dirty="0" smtClean="0">
                <a:solidFill>
                  <a:srgbClr val="FFFF00"/>
                </a:solidFill>
              </a:rPr>
              <a:t>Виявити чинники, що впливають на збереження плодів.</a:t>
            </a:r>
          </a:p>
          <a:p>
            <a:pPr marL="514350" indent="-514350">
              <a:buAutoNum type="arabicPeriod"/>
            </a:pPr>
            <a:r>
              <a:rPr lang="uk-UA" sz="3600" b="1" dirty="0" smtClean="0">
                <a:solidFill>
                  <a:srgbClr val="FFFF00"/>
                </a:solidFill>
              </a:rPr>
              <a:t>Дослідити способи збереження яблук.</a:t>
            </a:r>
          </a:p>
          <a:p>
            <a:pPr marL="514350" indent="-514350">
              <a:buAutoNum type="arabicPeriod"/>
            </a:pPr>
            <a:r>
              <a:rPr lang="uk-UA" sz="3600" b="1" dirty="0" smtClean="0">
                <a:solidFill>
                  <a:srgbClr val="FFFF00"/>
                </a:solidFill>
              </a:rPr>
              <a:t>Виробити рекомендації щодо тривалого збереження яблук.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user\Desktop\фото на дослыдника\яків\DSCN0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55975"/>
            <a:ext cx="1656184" cy="21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483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789040"/>
            <a:ext cx="8712968" cy="2880320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FFFF00"/>
                </a:solidFill>
              </a:rPr>
              <a:t>Яблука</a:t>
            </a:r>
            <a:r>
              <a:rPr lang="ru-RU" sz="3600" b="1" dirty="0">
                <a:solidFill>
                  <a:srgbClr val="FFFF00"/>
                </a:solidFill>
              </a:rPr>
              <a:t> —  продукт, </a:t>
            </a:r>
            <a:r>
              <a:rPr lang="ru-RU" sz="3600" b="1" dirty="0" err="1">
                <a:solidFill>
                  <a:srgbClr val="FFFF00"/>
                </a:solidFill>
              </a:rPr>
              <a:t>багатий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клітковиною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, </a:t>
            </a:r>
            <a:r>
              <a:rPr lang="ru-RU" sz="3600" b="1" dirty="0">
                <a:solidFill>
                  <a:srgbClr val="FFFF00"/>
                </a:solidFill>
              </a:rPr>
              <a:t>не </a:t>
            </a:r>
            <a:r>
              <a:rPr lang="ru-RU" sz="3600" b="1" dirty="0" err="1">
                <a:solidFill>
                  <a:srgbClr val="FFFF00"/>
                </a:solidFill>
              </a:rPr>
              <a:t>містить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калорій</a:t>
            </a:r>
            <a:r>
              <a:rPr lang="ru-RU" sz="3600" b="1" dirty="0">
                <a:solidFill>
                  <a:srgbClr val="FFFF00"/>
                </a:solidFill>
              </a:rPr>
              <a:t>,  </a:t>
            </a:r>
            <a:r>
              <a:rPr lang="ru-RU" sz="3600" b="1" dirty="0" err="1">
                <a:solidFill>
                  <a:srgbClr val="FFFF00"/>
                </a:solidFill>
              </a:rPr>
              <a:t>справжнє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джерело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вітамінів</a:t>
            </a:r>
            <a:r>
              <a:rPr lang="ru-RU" sz="3600" b="1" dirty="0">
                <a:solidFill>
                  <a:srgbClr val="FFFF00"/>
                </a:solidFill>
              </a:rPr>
              <a:t> і </a:t>
            </a:r>
            <a:r>
              <a:rPr lang="ru-RU" sz="3600" b="1" dirty="0" err="1">
                <a:solidFill>
                  <a:srgbClr val="FFFF00"/>
                </a:solidFill>
              </a:rPr>
              <a:t>мінералів</a:t>
            </a:r>
            <a:r>
              <a:rPr lang="ru-RU" sz="3600" b="1" dirty="0">
                <a:solidFill>
                  <a:srgbClr val="FFFF00"/>
                </a:solidFill>
              </a:rPr>
              <a:t>, </a:t>
            </a:r>
            <a:r>
              <a:rPr lang="ru-RU" sz="3600" b="1" dirty="0" err="1">
                <a:solidFill>
                  <a:srgbClr val="FFFF00"/>
                </a:solidFill>
              </a:rPr>
              <a:t>необхідних</a:t>
            </a:r>
            <a:r>
              <a:rPr lang="ru-RU" sz="3600" b="1" dirty="0">
                <a:solidFill>
                  <a:srgbClr val="FFFF00"/>
                </a:solidFill>
              </a:rPr>
              <a:t> для </a:t>
            </a:r>
            <a:r>
              <a:rPr lang="ru-RU" sz="3600" b="1" dirty="0" err="1">
                <a:solidFill>
                  <a:srgbClr val="FFFF00"/>
                </a:solidFill>
              </a:rPr>
              <a:t>організму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людини</a:t>
            </a:r>
            <a:r>
              <a:rPr lang="ru-RU" sz="3600" b="1" dirty="0" smtClean="0">
                <a:solidFill>
                  <a:srgbClr val="FFFF00"/>
                </a:solidFill>
              </a:rPr>
              <a:t>. 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9" y="0"/>
            <a:ext cx="4576579" cy="308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фото на дослыдника\яків\DSCN0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05" y="260646"/>
            <a:ext cx="2993980" cy="365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3" y="2996952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err="1">
                <a:solidFill>
                  <a:srgbClr val="00CC00"/>
                </a:solidFill>
              </a:rPr>
              <a:t>Актуальність</a:t>
            </a:r>
            <a:r>
              <a:rPr lang="ru-RU" sz="5400" b="1" dirty="0">
                <a:solidFill>
                  <a:srgbClr val="00CC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825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124" y="833995"/>
            <a:ext cx="5652120" cy="1786210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CC00"/>
                </a:solidFill>
              </a:rPr>
              <a:t>Важливе</a:t>
            </a:r>
            <a:r>
              <a:rPr lang="ru-RU" sz="3600" b="1" dirty="0" smtClean="0">
                <a:solidFill>
                  <a:srgbClr val="00CC00"/>
                </a:solidFill>
              </a:rPr>
              <a:t> </a:t>
            </a:r>
            <a:r>
              <a:rPr lang="ru-RU" sz="3600" b="1" dirty="0" err="1" smtClean="0">
                <a:solidFill>
                  <a:srgbClr val="00CC00"/>
                </a:solidFill>
              </a:rPr>
              <a:t>значення</a:t>
            </a:r>
            <a:r>
              <a:rPr lang="ru-RU" sz="3600" b="1" dirty="0" smtClean="0">
                <a:solidFill>
                  <a:srgbClr val="00CC00"/>
                </a:solidFill>
              </a:rPr>
              <a:t> </a:t>
            </a:r>
            <a:br>
              <a:rPr lang="ru-RU" sz="3600" b="1" dirty="0" smtClean="0">
                <a:solidFill>
                  <a:srgbClr val="00CC00"/>
                </a:solidFill>
              </a:rPr>
            </a:br>
            <a:r>
              <a:rPr lang="ru-RU" sz="3600" b="1" dirty="0" smtClean="0">
                <a:solidFill>
                  <a:srgbClr val="00CC00"/>
                </a:solidFill>
              </a:rPr>
              <a:t>для  </a:t>
            </a:r>
            <a:r>
              <a:rPr lang="ru-RU" sz="3600" b="1" dirty="0" err="1" smtClean="0">
                <a:solidFill>
                  <a:srgbClr val="00CC00"/>
                </a:solidFill>
              </a:rPr>
              <a:t>зберігання</a:t>
            </a:r>
            <a:r>
              <a:rPr lang="ru-RU" sz="3600" b="1" dirty="0" smtClean="0">
                <a:solidFill>
                  <a:srgbClr val="00CC00"/>
                </a:solidFill>
              </a:rPr>
              <a:t> </a:t>
            </a:r>
            <a:r>
              <a:rPr lang="ru-RU" sz="3600" b="1" dirty="0" err="1" smtClean="0">
                <a:solidFill>
                  <a:srgbClr val="00CC00"/>
                </a:solidFill>
              </a:rPr>
              <a:t>плодів</a:t>
            </a:r>
            <a:r>
              <a:rPr lang="ru-RU" sz="3600" b="1" dirty="0" smtClean="0">
                <a:solidFill>
                  <a:srgbClr val="00CC00"/>
                </a:solidFill>
              </a:rPr>
              <a:t> </a:t>
            </a:r>
            <a:r>
              <a:rPr lang="ru-RU" sz="3600" b="1" dirty="0" err="1" smtClean="0">
                <a:solidFill>
                  <a:srgbClr val="00CC00"/>
                </a:solidFill>
              </a:rPr>
              <a:t>мають</a:t>
            </a:r>
            <a:r>
              <a:rPr lang="ru-RU" sz="3600" b="1" dirty="0" smtClean="0">
                <a:solidFill>
                  <a:srgbClr val="00CC00"/>
                </a:solidFill>
              </a:rPr>
              <a:t> строки </a:t>
            </a:r>
            <a:r>
              <a:rPr lang="ru-RU" sz="3600" b="1" dirty="0" err="1" smtClean="0">
                <a:solidFill>
                  <a:srgbClr val="00CC00"/>
                </a:solidFill>
              </a:rPr>
              <a:t>їх</a:t>
            </a:r>
            <a:r>
              <a:rPr lang="ru-RU" sz="3600" b="1" dirty="0" smtClean="0">
                <a:solidFill>
                  <a:srgbClr val="00CC00"/>
                </a:solidFill>
              </a:rPr>
              <a:t> </a:t>
            </a:r>
            <a:r>
              <a:rPr lang="ru-RU" sz="3600" b="1" dirty="0" err="1" smtClean="0">
                <a:solidFill>
                  <a:srgbClr val="00CC00"/>
                </a:solidFill>
              </a:rPr>
              <a:t>знімання</a:t>
            </a:r>
            <a:r>
              <a:rPr lang="ru-RU" sz="3600" b="1" dirty="0" smtClean="0">
                <a:solidFill>
                  <a:srgbClr val="00CC00"/>
                </a:solidFill>
              </a:rPr>
              <a:t>. </a:t>
            </a:r>
            <a:r>
              <a:rPr lang="ru-RU" sz="3600" dirty="0" smtClean="0">
                <a:solidFill>
                  <a:srgbClr val="00CC00"/>
                </a:solidFill>
              </a:rPr>
              <a:t/>
            </a:r>
            <a:br>
              <a:rPr lang="ru-RU" sz="3600" dirty="0" smtClean="0">
                <a:solidFill>
                  <a:srgbClr val="00CC00"/>
                </a:solidFill>
              </a:rPr>
            </a:br>
            <a:endParaRPr lang="ru-RU" sz="3600" dirty="0">
              <a:solidFill>
                <a:srgbClr val="00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5956" y="3639487"/>
            <a:ext cx="4572508" cy="310188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solidFill>
                  <a:srgbClr val="FFFF00"/>
                </a:solidFill>
              </a:rPr>
              <a:t>Термін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знімання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установлюють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із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урахуванням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зрілості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плодів</a:t>
            </a:r>
            <a:r>
              <a:rPr lang="ru-RU" sz="4000" b="1" dirty="0" smtClean="0">
                <a:solidFill>
                  <a:srgbClr val="FFFF00"/>
                </a:solidFill>
              </a:rPr>
              <a:t>, </a:t>
            </a:r>
            <a:r>
              <a:rPr lang="ru-RU" sz="4000" b="1" dirty="0" err="1" smtClean="0">
                <a:solidFill>
                  <a:srgbClr val="FFFF00"/>
                </a:solidFill>
              </a:rPr>
              <a:t>поверхневого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фарбування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шкірочки</a:t>
            </a:r>
            <a:r>
              <a:rPr lang="ru-RU" sz="4000" b="1" dirty="0" smtClean="0">
                <a:solidFill>
                  <a:srgbClr val="FFFF00"/>
                </a:solidFill>
              </a:rPr>
              <a:t>, </a:t>
            </a:r>
            <a:r>
              <a:rPr lang="ru-RU" sz="4000" b="1" dirty="0" err="1" smtClean="0">
                <a:solidFill>
                  <a:srgbClr val="FFFF00"/>
                </a:solidFill>
              </a:rPr>
              <a:t>щільності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м'якоті</a:t>
            </a:r>
            <a:r>
              <a:rPr lang="ru-RU" sz="4000" b="1" dirty="0" smtClean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764704"/>
            <a:ext cx="2843807" cy="2874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Чинники</a:t>
            </a:r>
            <a:r>
              <a:rPr lang="uk-UA" sz="4400" b="1" dirty="0" smtClean="0">
                <a:solidFill>
                  <a:srgbClr val="FF6600"/>
                </a:solidFill>
              </a:rPr>
              <a:t>: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843807" y="1189397"/>
            <a:ext cx="864096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5796136" y="2876696"/>
            <a:ext cx="864096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8" name="Picture 2" descr="D:\картинки\фони, рамочки\фрукты, овощи\03ec97b1a7571d516836391de31d669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60" y="4358862"/>
            <a:ext cx="1855093" cy="201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картинки\фони, рамочки\фрукты, овощи\2297509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4693" l="22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6191"/>
            <a:ext cx="31750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10800000">
            <a:off x="3707904" y="4061594"/>
            <a:ext cx="864096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108520" y="3551060"/>
            <a:ext cx="2160240" cy="3037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2000" b="1" dirty="0">
                <a:solidFill>
                  <a:srgbClr val="33CCFF"/>
                </a:solidFill>
              </a:rPr>
              <a:t>?</a:t>
            </a:r>
            <a:endParaRPr lang="ru-RU" sz="12000" b="1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картинки\фони, рамочки\фрукты, овощи\Red-Apple-Bran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21316"/>
            <a:ext cx="4067944" cy="274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56992"/>
            <a:ext cx="5243314" cy="175557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dirty="0" err="1" smtClean="0">
                <a:solidFill>
                  <a:srgbClr val="FFC000"/>
                </a:solidFill>
              </a:rPr>
              <a:t>Знімають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яблука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C000"/>
                </a:solidFill>
              </a:rPr>
              <a:t>в </a:t>
            </a:r>
            <a:r>
              <a:rPr lang="ru-RU" sz="3600" b="1" dirty="0" err="1" smtClean="0">
                <a:solidFill>
                  <a:srgbClr val="FFC000"/>
                </a:solidFill>
              </a:rPr>
              <a:t>погожі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дні</a:t>
            </a:r>
            <a:r>
              <a:rPr lang="ru-RU" sz="3600" b="1" dirty="0" smtClean="0">
                <a:solidFill>
                  <a:srgbClr val="FFC000"/>
                </a:solidFill>
              </a:rPr>
              <a:t>, </a:t>
            </a:r>
            <a:r>
              <a:rPr lang="ru-RU" sz="3600" b="1" dirty="0" err="1" smtClean="0">
                <a:solidFill>
                  <a:srgbClr val="FFC000"/>
                </a:solidFill>
              </a:rPr>
              <a:t>щоб</a:t>
            </a:r>
            <a:r>
              <a:rPr lang="ru-RU" sz="3600" b="1" dirty="0" smtClean="0">
                <a:solidFill>
                  <a:srgbClr val="FFC000"/>
                </a:solidFill>
              </a:rPr>
              <a:t> плоди </a:t>
            </a:r>
            <a:r>
              <a:rPr lang="ru-RU" sz="3600" b="1" dirty="0" err="1" smtClean="0">
                <a:solidFill>
                  <a:srgbClr val="FFC000"/>
                </a:solidFill>
              </a:rPr>
              <a:t>залишилися</a:t>
            </a:r>
            <a:r>
              <a:rPr lang="ru-RU" sz="3600" b="1" dirty="0" smtClean="0">
                <a:solidFill>
                  <a:srgbClr val="FFC000"/>
                </a:solidFill>
              </a:rPr>
              <a:t> сухими.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6516216" cy="1143000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00CC00"/>
                </a:solidFill>
              </a:rPr>
              <a:t>Ознаки зрілості яблук :</a:t>
            </a:r>
            <a:endParaRPr lang="ru-RU" sz="4800" b="1" dirty="0">
              <a:solidFill>
                <a:srgbClr val="00CC00"/>
              </a:solidFill>
            </a:endParaRPr>
          </a:p>
        </p:txBody>
      </p:sp>
      <p:pic>
        <p:nvPicPr>
          <p:cNvPr id="7170" name="Picture 2" descr="D:\картинки\фони, рамочки\фрукты, овощи\apple_PNG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1117476" cy="143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-32645" y="784370"/>
            <a:ext cx="5436096" cy="1777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Зрілі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плоди легко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відділяються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від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галузі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разом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із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плодоніжкою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</p:txBody>
      </p:sp>
      <p:pic>
        <p:nvPicPr>
          <p:cNvPr id="7172" name="Picture 4" descr="http://oktogames.com/img/hamp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10" y="35345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475656" y="2406322"/>
            <a:ext cx="42839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 smtClean="0">
                <a:solidFill>
                  <a:srgbClr val="00FF00"/>
                </a:solidFill>
              </a:rPr>
              <a:t>Погодні умови:</a:t>
            </a:r>
            <a:endParaRPr lang="ru-RU" sz="4800" b="1" dirty="0">
              <a:solidFill>
                <a:srgbClr val="00FF00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94545" y="2977822"/>
            <a:ext cx="1163568" cy="2800328"/>
          </a:xfrm>
          <a:prstGeom prst="curvedRightArrow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4" name="Picture 6" descr="http://mbdou44.com/wp-content/uploads/2015/12/427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91680" y="5216118"/>
            <a:ext cx="1422876" cy="13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cleannow.ru/logo/98701113212-84426809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59" y="5162849"/>
            <a:ext cx="1656183" cy="15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3617640" y="5373217"/>
            <a:ext cx="1170384" cy="1152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5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191 0.5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91264" cy="864096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Відсортовування</a:t>
            </a:r>
            <a:r>
              <a:rPr lang="ru-RU" b="1" dirty="0">
                <a:solidFill>
                  <a:srgbClr val="FFFF00"/>
                </a:solidFill>
              </a:rPr>
              <a:t>  </a:t>
            </a:r>
            <a:r>
              <a:rPr lang="ru-RU" b="1" dirty="0" err="1">
                <a:solidFill>
                  <a:srgbClr val="FFFF00"/>
                </a:solidFill>
              </a:rPr>
              <a:t>плодів</a:t>
            </a:r>
            <a:r>
              <a:rPr lang="ru-RU" b="1" dirty="0">
                <a:solidFill>
                  <a:srgbClr val="FFFF00"/>
                </a:solidFill>
              </a:rPr>
              <a:t> за </a:t>
            </a:r>
            <a:r>
              <a:rPr lang="ru-RU" b="1" dirty="0" err="1">
                <a:solidFill>
                  <a:srgbClr val="FFFF00"/>
                </a:solidFill>
              </a:rPr>
              <a:t>якістю</a:t>
            </a:r>
            <a:r>
              <a:rPr lang="ru-RU" b="1" dirty="0">
                <a:solidFill>
                  <a:srgbClr val="FFFF00"/>
                </a:solidFill>
              </a:rPr>
              <a:t>, сортами та </a:t>
            </a:r>
            <a:r>
              <a:rPr lang="ru-RU" b="1" dirty="0" err="1">
                <a:solidFill>
                  <a:srgbClr val="FFFF00"/>
                </a:solidFill>
              </a:rPr>
              <a:t>розміром</a:t>
            </a:r>
            <a:r>
              <a:rPr lang="ru-RU" b="1" dirty="0">
                <a:solidFill>
                  <a:srgbClr val="FFFF00"/>
                </a:solidFill>
              </a:rPr>
              <a:t>.</a:t>
            </a:r>
            <a:br>
              <a:rPr lang="ru-RU" b="1" dirty="0">
                <a:solidFill>
                  <a:srgbClr val="FFFF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92" y="980728"/>
            <a:ext cx="168910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635">
            <a:off x="155425" y="4386202"/>
            <a:ext cx="29329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user\Desktop\фото на дослыдника\яків\DSCN06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89" y="2188156"/>
            <a:ext cx="43409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52" y="4437112"/>
            <a:ext cx="1119580" cy="122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user\Downloads\сорт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5" y="1810196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877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406</Words>
  <Application>Microsoft Office PowerPoint</Application>
  <PresentationFormat>Экран (4:3)</PresentationFormat>
  <Paragraphs>70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Роботу виконав:  Хопров Яків, учень 4-Б класу, Вільногірської  ЗОШ I-III ст. №4. Керівник: Кричевська В.А. 2017р. </vt:lpstr>
      <vt:lpstr>Мета дослідження:</vt:lpstr>
      <vt:lpstr>Гіпотеза:</vt:lpstr>
      <vt:lpstr>Завдання  дослідження:</vt:lpstr>
      <vt:lpstr>Яблука —  продукт, багатий клітковиною , не містить калорій,  справжнє джерело вітамінів і мінералів, необхідних для організму людини. </vt:lpstr>
      <vt:lpstr>Важливе значення  для  зберігання плодів мають строки їх знімання.  </vt:lpstr>
      <vt:lpstr>Ознаки зрілості яблук :</vt:lpstr>
      <vt:lpstr>Відсортовування  плодів за якістю, сортами та розміром. </vt:lpstr>
      <vt:lpstr>Фактори,  що впливають на збереження яблук: </vt:lpstr>
      <vt:lpstr>Презентация PowerPoint</vt:lpstr>
      <vt:lpstr> Після знімання плоди помістили  в прохолодне приміщення і дали їм  «відпочити» 2-3 тижні. </vt:lpstr>
      <vt:lpstr>Для тривалого  зберігання плоди  відсортували  за якістю і сортами</vt:lpstr>
      <vt:lpstr>Способи збереження яблук </vt:lpstr>
      <vt:lpstr>Способи збереження яблук </vt:lpstr>
      <vt:lpstr>Способи збереження яблук </vt:lpstr>
      <vt:lpstr>Способи збереження яблук </vt:lpstr>
      <vt:lpstr>Через місяць…</vt:lpstr>
      <vt:lpstr>Кожні два  тижні відвідували погріб, слідкували за температурою та вологістю  . </vt:lpstr>
      <vt:lpstr>Презентация PowerPoint</vt:lpstr>
      <vt:lpstr>Яблука, що були в поліетиленових пакетах  та паперових  рушниках  збереглися добре. Мали свіжий вигляд, приємний аромат та смак.                                            </vt:lpstr>
      <vt:lpstr>ВИСНОВКИ (кінець лютого) </vt:lpstr>
      <vt:lpstr>Рекомендації: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99</cp:revision>
  <dcterms:created xsi:type="dcterms:W3CDTF">2016-02-22T07:50:57Z</dcterms:created>
  <dcterms:modified xsi:type="dcterms:W3CDTF">2017-09-17T15:22:36Z</dcterms:modified>
</cp:coreProperties>
</file>