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78" r:id="rId3"/>
    <p:sldId id="257" r:id="rId4"/>
    <p:sldId id="258" r:id="rId5"/>
    <p:sldId id="259" r:id="rId6"/>
    <p:sldId id="260" r:id="rId7"/>
    <p:sldId id="277" r:id="rId8"/>
    <p:sldId id="261" r:id="rId9"/>
    <p:sldId id="262" r:id="rId10"/>
    <p:sldId id="263" r:id="rId11"/>
    <p:sldId id="264" r:id="rId12"/>
    <p:sldId id="265" r:id="rId13"/>
    <p:sldId id="266" r:id="rId14"/>
    <p:sldId id="271" r:id="rId15"/>
    <p:sldId id="273" r:id="rId16"/>
    <p:sldId id="274" r:id="rId17"/>
    <p:sldId id="275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70A0E9-A33E-4B75-A85D-87933872197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E6C637-F071-4850-BBD3-C3F2D9AF19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206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6C637-F071-4850-BBD3-C3F2D9AF199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042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6C70D3B-6388-4F0E-8197-D3247E23818F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2B4D617-DF48-45C0-A2E2-8E2CC5829A8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uk-UA" sz="6600" dirty="0" smtClean="0">
                <a:solidFill>
                  <a:schemeClr val="tx1"/>
                </a:solidFill>
              </a:rPr>
              <a:t>Органічні речовини.</a:t>
            </a:r>
            <a:br>
              <a:rPr lang="uk-UA" sz="6600" dirty="0" smtClean="0">
                <a:solidFill>
                  <a:schemeClr val="tx1"/>
                </a:solidFill>
              </a:rPr>
            </a:br>
            <a:r>
              <a:rPr lang="uk-UA" sz="6600" dirty="0" smtClean="0">
                <a:solidFill>
                  <a:schemeClr val="tx1"/>
                </a:solidFill>
              </a:rPr>
              <a:t>Ліпіди</a:t>
            </a: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32487" y="5301208"/>
            <a:ext cx="3687985" cy="1296144"/>
          </a:xfrm>
        </p:spPr>
        <p:txBody>
          <a:bodyPr>
            <a:normAutofit fontScale="92500" lnSpcReduction="10000"/>
          </a:bodyPr>
          <a:lstStyle/>
          <a:p>
            <a:r>
              <a:rPr lang="uk-UA" dirty="0">
                <a:solidFill>
                  <a:schemeClr val="tx1"/>
                </a:solidFill>
              </a:rPr>
              <a:t>м</a:t>
            </a:r>
            <a:r>
              <a:rPr lang="uk-UA" dirty="0" smtClean="0">
                <a:solidFill>
                  <a:schemeClr val="tx1"/>
                </a:solidFill>
              </a:rPr>
              <a:t>етодичну розробку підготувала учитель біології 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Військово-морського ліцею</a:t>
            </a:r>
          </a:p>
          <a:p>
            <a:r>
              <a:rPr lang="uk-UA" dirty="0" err="1" smtClean="0">
                <a:solidFill>
                  <a:schemeClr val="tx1"/>
                </a:solidFill>
              </a:rPr>
              <a:t>Закликовська</a:t>
            </a:r>
            <a:r>
              <a:rPr lang="uk-UA" dirty="0" smtClean="0">
                <a:solidFill>
                  <a:schemeClr val="tx1"/>
                </a:solidFill>
              </a:rPr>
              <a:t> А.В.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56992"/>
            <a:ext cx="3296791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88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ВИДИ  ЛІПІДІВ:  </a:t>
            </a:r>
            <a:r>
              <a:rPr lang="ru-RU" sz="3200" b="1" dirty="0" smtClean="0">
                <a:solidFill>
                  <a:srgbClr val="C00000"/>
                </a:solidFill>
              </a:rPr>
              <a:t>СКЛАДНІ</a:t>
            </a:r>
            <a:r>
              <a:rPr lang="ru-RU" sz="3200" b="1" dirty="0" smtClean="0">
                <a:solidFill>
                  <a:schemeClr val="tx1"/>
                </a:solidFill>
              </a:rPr>
              <a:t> – СПОЛУКИ, УТВОРЕНІ ВЗАЄМОДІЄЮ ПРОСТИХ ЛІПІДІВ З ІНШИМИ РЕЧОВИНАМИ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244334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ЛІПОПРОТЕЇДИ</a:t>
            </a:r>
          </a:p>
          <a:p>
            <a:r>
              <a:rPr lang="uk-UA" dirty="0" smtClean="0"/>
              <a:t>ЛІПІДИ+БІЛКИ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3244333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prstClr val="black"/>
                </a:solidFill>
              </a:rPr>
              <a:t>ГЛІКОЛІПІДИ</a:t>
            </a:r>
          </a:p>
          <a:p>
            <a:r>
              <a:rPr lang="uk-UA" dirty="0" smtClean="0">
                <a:solidFill>
                  <a:prstClr val="black"/>
                </a:solidFill>
              </a:rPr>
              <a:t>ЛІПІДИ+ВУГЛЕВОДИ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0036" y="3219041"/>
            <a:ext cx="3752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/>
              <a:t>ФОСФОЛІПІДИ</a:t>
            </a:r>
            <a:endParaRPr lang="ru-RU" b="1" dirty="0" smtClean="0"/>
          </a:p>
          <a:p>
            <a:r>
              <a:rPr lang="ru-RU" dirty="0" smtClean="0"/>
              <a:t>ЛІПІДИ+ОРТОФОСФАТНА КИСЛОТА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1115616" y="1700808"/>
            <a:ext cx="436164" cy="15411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3599892" y="1916832"/>
            <a:ext cx="432048" cy="13275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927272" y="2492895"/>
            <a:ext cx="318655" cy="7884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4" y="4407570"/>
            <a:ext cx="2569468" cy="215948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4221087"/>
            <a:ext cx="2224219" cy="234596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264" y="4246020"/>
            <a:ext cx="3481001" cy="2296100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27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2420888"/>
            <a:ext cx="7408333" cy="3705275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СТРУКТУРНА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ФУНКЦІЇ ЛІПІДІВ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8280920" cy="3533775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15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348880"/>
            <a:ext cx="3771941" cy="3777283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ЕНЕРГЕТИЧНА</a:t>
            </a:r>
            <a:r>
              <a:rPr lang="uk-UA" dirty="0" smtClean="0">
                <a:solidFill>
                  <a:srgbClr val="C00000"/>
                </a:solidFill>
              </a:rPr>
              <a:t>: ПРИ РОЗЩЕПЛЕННІ 1 г ЖИРУ ВИДІЛЯЄТЬСЯ 38,9 </a:t>
            </a:r>
            <a:r>
              <a:rPr lang="uk-UA" dirty="0" err="1" smtClean="0">
                <a:solidFill>
                  <a:srgbClr val="C00000"/>
                </a:solidFill>
              </a:rPr>
              <a:t>кДж</a:t>
            </a:r>
            <a:r>
              <a:rPr lang="uk-UA" dirty="0" smtClean="0">
                <a:solidFill>
                  <a:srgbClr val="C00000"/>
                </a:solidFill>
              </a:rPr>
              <a:t> ЕНЕРГІЇ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ФУНКЦІЇ ЛІПІДІВ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24944"/>
            <a:ext cx="2592288" cy="338437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11828"/>
            <a:ext cx="2092542" cy="250514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32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431285"/>
            <a:ext cx="2520280" cy="3777283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РЕЗЕРВНА</a:t>
            </a:r>
            <a:r>
              <a:rPr lang="uk-UA" dirty="0" smtClean="0">
                <a:solidFill>
                  <a:srgbClr val="FF0000"/>
                </a:solidFill>
              </a:rPr>
              <a:t>:</a:t>
            </a:r>
            <a:r>
              <a:rPr lang="uk-UA" dirty="0" smtClean="0"/>
              <a:t> ПРИ ОКИСНЕННІ 1 г ЖИРІВ УТВОРЮЄТЬСЯ 1,1 г ВОДИ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ФУНКЦІЇ ЛІПІДІВ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852936"/>
            <a:ext cx="3007212" cy="2592288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652" y="4653136"/>
            <a:ext cx="3237583" cy="205586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936" y="2237574"/>
            <a:ext cx="1511011" cy="2199538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0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2780928"/>
            <a:ext cx="7408333" cy="3450696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ЗАХИСНА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ФУНКЦІЇ ЛІПІДІВ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40800"/>
            <a:ext cx="4556770" cy="3584544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3024336" cy="3024336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0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988840"/>
            <a:ext cx="7768373" cy="4242784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ТЕПЛОІЗОЛЯЦІЙНА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ФУНКЦІЇ ЛІПІДІВ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365103"/>
            <a:ext cx="4245737" cy="223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48880"/>
            <a:ext cx="3941263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80927"/>
            <a:ext cx="2448272" cy="3602069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05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988840"/>
            <a:ext cx="7768373" cy="4242784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РЕГУЛЯТОРНА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ФУНКЦІЇ ЛІПІДІВ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4466455" cy="3456384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2756520"/>
            <a:ext cx="3458343" cy="350520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68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988840"/>
            <a:ext cx="7768373" cy="4242784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ВЕРБЛЮДИ МАЮТЬ ЗНАЧНІ ЗАПАСИ ЖИРУ, ЩО СЛУГУЄ ДЖЕРЕЛОМ МЕТАБОЛІЧНОЇ ВОДИ, АДЖЕ МЕШКАЮТЬ У ПУСТЕЛЯХ, ДЕ ТЕМПЕРАТУРА ВИЩЕ +40 ГРАДУСІВ. СИНІ КИТИ МЕШКАЮТЬ В ПРОХОЛОДНИХ ВОДАХ, ЖИР ЗАХИЩАЄ ЇХ ВІД ПЕРЕОХОЛОДЖЕННЯ.ЧИМ ВІДРІЗНЯЄТЬСЯ ХАРАКТЕР ЖИРОВИХ ВІДКЛАДЕНЬ У ЦИХ ТВАРИН?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ПОМІРКУЙТЕ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666822"/>
            <a:ext cx="2342906" cy="196338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698901"/>
            <a:ext cx="4216524" cy="1931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1178750" cy="9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683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68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480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uk-UA" sz="3100" b="1" dirty="0" smtClean="0">
                <a:solidFill>
                  <a:schemeClr val="tx1"/>
                </a:solidFill>
              </a:rPr>
              <a:t>ОРГАНІЧНІ РЕЧОВИНИ -</a:t>
            </a:r>
            <a:r>
              <a:rPr lang="ru-RU" sz="3100" b="1" dirty="0" err="1">
                <a:solidFill>
                  <a:schemeClr val="tx1"/>
                </a:solidFill>
              </a:rPr>
              <a:t>це</a:t>
            </a:r>
            <a:r>
              <a:rPr lang="ru-RU" sz="3100" b="1" dirty="0">
                <a:solidFill>
                  <a:schemeClr val="tx1"/>
                </a:solidFill>
              </a:rPr>
              <a:t> </a:t>
            </a:r>
            <a:r>
              <a:rPr lang="ru-RU" sz="3100" b="1" dirty="0" err="1">
                <a:solidFill>
                  <a:schemeClr val="tx1"/>
                </a:solidFill>
              </a:rPr>
              <a:t>сполуки</a:t>
            </a:r>
            <a:r>
              <a:rPr lang="ru-RU" sz="3100" b="1" dirty="0">
                <a:solidFill>
                  <a:schemeClr val="tx1"/>
                </a:solidFill>
              </a:rPr>
              <a:t> Карбону з </a:t>
            </a:r>
            <a:r>
              <a:rPr lang="ru-RU" sz="3100" b="1" dirty="0" err="1">
                <a:solidFill>
                  <a:schemeClr val="tx1"/>
                </a:solidFill>
              </a:rPr>
              <a:t>іншими</a:t>
            </a:r>
            <a:r>
              <a:rPr lang="ru-RU" sz="3100" b="1" dirty="0">
                <a:solidFill>
                  <a:schemeClr val="tx1"/>
                </a:solidFill>
              </a:rPr>
              <a:t> </a:t>
            </a:r>
            <a:r>
              <a:rPr lang="ru-RU" sz="3100" b="1" dirty="0" err="1">
                <a:solidFill>
                  <a:schemeClr val="tx1"/>
                </a:solidFill>
              </a:rPr>
              <a:t>елементами</a:t>
            </a:r>
            <a:r>
              <a:rPr lang="ru-RU" sz="3100" b="1" dirty="0">
                <a:solidFill>
                  <a:schemeClr val="tx1"/>
                </a:solidFill>
              </a:rPr>
              <a:t>, </a:t>
            </a:r>
            <a:r>
              <a:rPr lang="ru-RU" sz="3100" b="1" dirty="0" err="1">
                <a:solidFill>
                  <a:schemeClr val="tx1"/>
                </a:solidFill>
              </a:rPr>
              <a:t>що</a:t>
            </a:r>
            <a:r>
              <a:rPr lang="ru-RU" sz="3100" b="1" dirty="0">
                <a:solidFill>
                  <a:schemeClr val="tx1"/>
                </a:solidFill>
              </a:rPr>
              <a:t> </a:t>
            </a:r>
            <a:r>
              <a:rPr lang="ru-RU" sz="3100" b="1" dirty="0" err="1">
                <a:solidFill>
                  <a:schemeClr val="tx1"/>
                </a:solidFill>
              </a:rPr>
              <a:t>виникли</a:t>
            </a:r>
            <a:r>
              <a:rPr lang="ru-RU" sz="3100" b="1" dirty="0">
                <a:solidFill>
                  <a:schemeClr val="tx1"/>
                </a:solidFill>
              </a:rPr>
              <a:t> в </a:t>
            </a:r>
            <a:r>
              <a:rPr lang="ru-RU" sz="3100" b="1" dirty="0" err="1">
                <a:solidFill>
                  <a:schemeClr val="tx1"/>
                </a:solidFill>
              </a:rPr>
              <a:t>живих</a:t>
            </a:r>
            <a:r>
              <a:rPr lang="ru-RU" sz="3100" b="1" dirty="0">
                <a:solidFill>
                  <a:schemeClr val="tx1"/>
                </a:solidFill>
              </a:rPr>
              <a:t> </a:t>
            </a:r>
            <a:r>
              <a:rPr lang="ru-RU" sz="3100" b="1" dirty="0" err="1" smtClean="0">
                <a:solidFill>
                  <a:schemeClr val="tx1"/>
                </a:solidFill>
              </a:rPr>
              <a:t>істотах</a:t>
            </a:r>
            <a:r>
              <a:rPr lang="ru-RU" sz="3100" b="1" dirty="0" smtClean="0">
                <a:solidFill>
                  <a:schemeClr val="tx1"/>
                </a:solidFill>
              </a:rPr>
              <a:t>, </a:t>
            </a:r>
            <a:r>
              <a:rPr lang="ru-RU" sz="3100" b="1" dirty="0" err="1">
                <a:solidFill>
                  <a:schemeClr val="tx1"/>
                </a:solidFill>
              </a:rPr>
              <a:t>або</a:t>
            </a:r>
            <a:r>
              <a:rPr lang="ru-RU" sz="3100" b="1" dirty="0">
                <a:solidFill>
                  <a:schemeClr val="tx1"/>
                </a:solidFill>
              </a:rPr>
              <a:t> є продуктами </a:t>
            </a:r>
            <a:r>
              <a:rPr lang="ru-RU" sz="3100" b="1" dirty="0" err="1">
                <a:solidFill>
                  <a:schemeClr val="tx1"/>
                </a:solidFill>
              </a:rPr>
              <a:t>їхньої</a:t>
            </a:r>
            <a:r>
              <a:rPr lang="ru-RU" sz="3100" b="1" dirty="0">
                <a:solidFill>
                  <a:schemeClr val="tx1"/>
                </a:solidFill>
              </a:rPr>
              <a:t> </a:t>
            </a:r>
            <a:r>
              <a:rPr lang="ru-RU" sz="3100" b="1" dirty="0" err="1">
                <a:solidFill>
                  <a:schemeClr val="tx1"/>
                </a:solidFill>
              </a:rPr>
              <a:t>життєдіяльності</a:t>
            </a:r>
            <a:r>
              <a:rPr lang="ru-RU" b="1" dirty="0">
                <a:solidFill>
                  <a:schemeClr val="tx1"/>
                </a:solidFill>
              </a:rPr>
              <a:t>.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043608" y="1772816"/>
            <a:ext cx="936104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771800" y="1772816"/>
            <a:ext cx="72008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309031" y="1700808"/>
            <a:ext cx="36004" cy="15435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801072" y="1678004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7092279" y="1916832"/>
            <a:ext cx="1053570" cy="913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3851921" y="3244334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/>
              <a:t>Ліпіди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55576" y="2708920"/>
            <a:ext cx="1224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Білки</a:t>
            </a:r>
            <a:endParaRPr lang="ru-RU" sz="3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511660" y="3244334"/>
            <a:ext cx="20522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Вуглеводи</a:t>
            </a:r>
            <a:endParaRPr lang="ru-RU" sz="3200" dirty="0"/>
          </a:p>
        </p:txBody>
      </p:sp>
      <p:sp>
        <p:nvSpPr>
          <p:cNvPr id="31" name="Прямоугольник 30"/>
          <p:cNvSpPr/>
          <p:nvPr/>
        </p:nvSpPr>
        <p:spPr>
          <a:xfrm flipH="1">
            <a:off x="5181596" y="3190172"/>
            <a:ext cx="19106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/>
              <a:t>Нуклеїнові кислоти</a:t>
            </a:r>
            <a:endParaRPr lang="ru-RU" sz="28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092280" y="2943950"/>
            <a:ext cx="18722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Біологічно </a:t>
            </a:r>
          </a:p>
          <a:p>
            <a:r>
              <a:rPr lang="uk-UA" sz="2800" dirty="0" smtClean="0"/>
              <a:t>активні речовини</a:t>
            </a:r>
            <a:endParaRPr lang="ru-RU" sz="28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70638" y="4725144"/>
            <a:ext cx="87938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</a:rPr>
              <a:t>БІОПОЛІМЕРИ –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це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в</a:t>
            </a:r>
            <a:r>
              <a:rPr lang="ru-RU" sz="2400" dirty="0" err="1" smtClean="0">
                <a:solidFill>
                  <a:srgbClr val="C00000"/>
                </a:solidFill>
              </a:rPr>
              <a:t>исокомолекулярні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органічні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сполуки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, </a:t>
            </a:r>
            <a:r>
              <a:rPr lang="ru-RU" sz="2400" dirty="0" err="1" smtClean="0">
                <a:solidFill>
                  <a:srgbClr val="C00000"/>
                </a:solidFill>
              </a:rPr>
              <a:t>що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складаються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з </a:t>
            </a:r>
            <a:r>
              <a:rPr lang="ru-RU" sz="2400" dirty="0" err="1">
                <a:solidFill>
                  <a:srgbClr val="C00000"/>
                </a:solidFill>
              </a:rPr>
              <a:t>великої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кількості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однакових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чи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різних</a:t>
            </a:r>
            <a:r>
              <a:rPr lang="ru-RU" sz="2400" dirty="0">
                <a:solidFill>
                  <a:srgbClr val="C00000"/>
                </a:solidFill>
              </a:rPr>
              <a:t> за </a:t>
            </a:r>
            <a:r>
              <a:rPr lang="ru-RU" sz="2400" dirty="0" err="1">
                <a:solidFill>
                  <a:srgbClr val="C00000"/>
                </a:solidFill>
              </a:rPr>
              <a:t>хімічною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будовою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простих</a:t>
            </a:r>
            <a:r>
              <a:rPr lang="ru-RU" sz="2400" dirty="0" smtClean="0">
                <a:solidFill>
                  <a:srgbClr val="C00000"/>
                </a:solidFill>
              </a:rPr>
              <a:t> молекул (</a:t>
            </a:r>
            <a:r>
              <a:rPr lang="ru-RU" sz="2400" dirty="0" err="1" smtClean="0">
                <a:solidFill>
                  <a:srgbClr val="C00000"/>
                </a:solidFill>
              </a:rPr>
              <a:t>мономерів</a:t>
            </a:r>
            <a:r>
              <a:rPr lang="ru-RU" sz="2400" dirty="0" smtClean="0">
                <a:solidFill>
                  <a:srgbClr val="C00000"/>
                </a:solidFill>
              </a:rPr>
              <a:t>)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46" y="3536721"/>
            <a:ext cx="1336814" cy="97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27" y="3880735"/>
            <a:ext cx="845947" cy="84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097" y="3880735"/>
            <a:ext cx="1031800" cy="91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515" y="4093558"/>
            <a:ext cx="654123" cy="63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79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800200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Л</a:t>
            </a:r>
            <a:r>
              <a:rPr lang="ru-RU" sz="2800" b="1" dirty="0" err="1" smtClean="0">
                <a:solidFill>
                  <a:srgbClr val="C00000"/>
                </a:solidFill>
              </a:rPr>
              <a:t>іпіди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— </a:t>
            </a:r>
            <a:r>
              <a:rPr lang="ru-RU" sz="2800" b="1" dirty="0" err="1" smtClean="0">
                <a:solidFill>
                  <a:schemeClr val="tx1"/>
                </a:solidFill>
              </a:rPr>
              <a:t>це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група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низькомолекулярних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органічних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речовин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з </a:t>
            </a:r>
            <a:r>
              <a:rPr lang="ru-RU" sz="2800" b="1" dirty="0" err="1" smtClean="0">
                <a:solidFill>
                  <a:schemeClr val="tx1"/>
                </a:solidFill>
              </a:rPr>
              <a:t>гідрофобними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властивостями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48880"/>
            <a:ext cx="5472608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8615" y="2348880"/>
            <a:ext cx="30243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2060"/>
                </a:solidFill>
              </a:rPr>
              <a:t>Ліпіди</a:t>
            </a:r>
            <a:r>
              <a:rPr lang="ru-RU" sz="2800" dirty="0" smtClean="0"/>
              <a:t>(</a:t>
            </a:r>
            <a:r>
              <a:rPr lang="ru-RU" sz="2800" dirty="0" err="1" smtClean="0"/>
              <a:t>грец</a:t>
            </a:r>
            <a:r>
              <a:rPr lang="ru-RU" sz="2800" dirty="0" smtClean="0"/>
              <a:t>. </a:t>
            </a:r>
            <a:r>
              <a:rPr lang="en-US" sz="2800" dirty="0" err="1" smtClean="0"/>
              <a:t>lipos</a:t>
            </a:r>
            <a:r>
              <a:rPr lang="en-US" sz="2800" dirty="0" smtClean="0"/>
              <a:t> — </a:t>
            </a:r>
            <a:r>
              <a:rPr lang="ru-RU" sz="2800" dirty="0" smtClean="0">
                <a:solidFill>
                  <a:srgbClr val="002060"/>
                </a:solidFill>
              </a:rPr>
              <a:t>жир</a:t>
            </a:r>
            <a:r>
              <a:rPr lang="ru-RU" sz="2800" dirty="0" smtClean="0"/>
              <a:t>) - </a:t>
            </a:r>
            <a:r>
              <a:rPr lang="ru-RU" sz="2800" dirty="0" err="1" smtClean="0"/>
              <a:t>загальна</a:t>
            </a:r>
            <a:r>
              <a:rPr lang="ru-RU" sz="2800" dirty="0" smtClean="0"/>
              <a:t> </a:t>
            </a:r>
            <a:r>
              <a:rPr lang="ru-RU" sz="2800" dirty="0" err="1" smtClean="0"/>
              <a:t>назва</a:t>
            </a:r>
            <a:r>
              <a:rPr lang="ru-RU" sz="2800" dirty="0" smtClean="0"/>
              <a:t> для </a:t>
            </a:r>
            <a:r>
              <a:rPr lang="ru-RU" sz="2800" dirty="0" err="1" smtClean="0"/>
              <a:t>всіх</a:t>
            </a:r>
            <a:r>
              <a:rPr lang="ru-RU" sz="2800" dirty="0" smtClean="0"/>
              <a:t> </a:t>
            </a:r>
            <a:r>
              <a:rPr lang="ru-RU" sz="2800" dirty="0" err="1" smtClean="0"/>
              <a:t>відомих</a:t>
            </a:r>
            <a:r>
              <a:rPr lang="ru-RU" sz="2800" dirty="0" smtClean="0"/>
              <a:t> жирів і </a:t>
            </a:r>
            <a:r>
              <a:rPr lang="ru-RU" sz="2800" dirty="0" err="1" smtClean="0"/>
              <a:t>жироподібних</a:t>
            </a:r>
            <a:r>
              <a:rPr lang="ru-RU" sz="2800" dirty="0" smtClean="0"/>
              <a:t> </a:t>
            </a:r>
            <a:r>
              <a:rPr lang="ru-RU" sz="2800" dirty="0" err="1" smtClean="0"/>
              <a:t>речовин</a:t>
            </a:r>
            <a:r>
              <a:rPr lang="ru-RU" sz="2800" dirty="0" smtClean="0"/>
              <a:t> з </a:t>
            </a:r>
            <a:r>
              <a:rPr lang="ru-RU" sz="2800" dirty="0" err="1" smtClean="0"/>
              <a:t>різною</a:t>
            </a:r>
            <a:r>
              <a:rPr lang="ru-RU" sz="2800" dirty="0" smtClean="0"/>
              <a:t> структурою, але </a:t>
            </a:r>
            <a:r>
              <a:rPr lang="ru-RU" sz="2800" dirty="0" err="1" smtClean="0"/>
              <a:t>загальними</a:t>
            </a:r>
            <a:r>
              <a:rPr lang="ru-RU" sz="2800" dirty="0" smtClean="0"/>
              <a:t> </a:t>
            </a:r>
            <a:r>
              <a:rPr lang="ru-RU" sz="2800" dirty="0" err="1" smtClean="0"/>
              <a:t>властивостями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0334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 ЛІПІДИ БУВАЮТЬ: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3501007"/>
            <a:ext cx="2628217" cy="3163401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7380311" y="4941168"/>
            <a:ext cx="14412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 </a:t>
            </a:r>
            <a:r>
              <a:rPr lang="ru-RU" dirty="0" err="1" smtClean="0"/>
              <a:t>організмі</a:t>
            </a:r>
            <a:r>
              <a:rPr lang="ru-RU" dirty="0" smtClean="0"/>
              <a:t> </a:t>
            </a:r>
            <a:r>
              <a:rPr lang="ru-RU" dirty="0" err="1" smtClean="0"/>
              <a:t>людини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10-20% жирів </a:t>
            </a:r>
          </a:p>
          <a:p>
            <a:pPr algn="ctr"/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маси</a:t>
            </a:r>
            <a:r>
              <a:rPr lang="ru-RU" dirty="0" smtClean="0"/>
              <a:t> </a:t>
            </a:r>
            <a:r>
              <a:rPr lang="ru-RU" dirty="0" err="1" smtClean="0"/>
              <a:t>тіла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484784"/>
            <a:ext cx="45365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1)</a:t>
            </a:r>
            <a:r>
              <a:rPr lang="ru-RU" sz="2400" b="1" dirty="0" err="1" smtClean="0">
                <a:solidFill>
                  <a:srgbClr val="C00000"/>
                </a:solidFill>
              </a:rPr>
              <a:t>протоплазматичними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/>
              <a:t>- </a:t>
            </a:r>
            <a:r>
              <a:rPr lang="ru-RU" sz="2400" dirty="0" err="1" smtClean="0"/>
              <a:t>входять</a:t>
            </a:r>
            <a:r>
              <a:rPr lang="ru-RU" sz="2400" dirty="0" smtClean="0"/>
              <a:t> до складу </a:t>
            </a:r>
            <a:r>
              <a:rPr lang="ru-RU" sz="2400" dirty="0" err="1" smtClean="0"/>
              <a:t>всіх</a:t>
            </a:r>
            <a:r>
              <a:rPr lang="ru-RU" sz="2400" dirty="0" smtClean="0"/>
              <a:t> структур </a:t>
            </a:r>
            <a:r>
              <a:rPr lang="ru-RU" sz="2400" dirty="0" err="1" smtClean="0"/>
              <a:t>клітин</a:t>
            </a:r>
            <a:r>
              <a:rPr lang="ru-RU" sz="2400" dirty="0" smtClean="0"/>
              <a:t>, </a:t>
            </a:r>
            <a:r>
              <a:rPr lang="ru-RU" sz="2400" dirty="0" err="1" smtClean="0"/>
              <a:t>органів</a:t>
            </a:r>
            <a:r>
              <a:rPr lang="ru-RU" sz="2400" dirty="0" smtClean="0"/>
              <a:t> і тканин і практично </a:t>
            </a:r>
            <a:r>
              <a:rPr lang="ru-RU" sz="2400" dirty="0" err="1" smtClean="0"/>
              <a:t>залишаються</a:t>
            </a:r>
            <a:r>
              <a:rPr lang="ru-RU" sz="2400" dirty="0" smtClean="0"/>
              <a:t> на одному </a:t>
            </a:r>
            <a:r>
              <a:rPr lang="ru-RU" sz="2400" dirty="0" err="1" smtClean="0"/>
              <a:t>рівні</a:t>
            </a:r>
            <a:r>
              <a:rPr lang="ru-RU" sz="2400" dirty="0" smtClean="0"/>
              <a:t> </a:t>
            </a:r>
            <a:r>
              <a:rPr lang="ru-RU" sz="2400" dirty="0" err="1" smtClean="0"/>
              <a:t>протягом</a:t>
            </a:r>
            <a:r>
              <a:rPr lang="ru-RU" sz="2400" dirty="0" smtClean="0"/>
              <a:t> </a:t>
            </a:r>
            <a:r>
              <a:rPr lang="ru-RU" sz="2400" dirty="0" err="1" smtClean="0"/>
              <a:t>усього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життя</a:t>
            </a:r>
            <a:r>
              <a:rPr lang="ru-RU" sz="2400" dirty="0" smtClean="0"/>
              <a:t>. Вони </a:t>
            </a:r>
            <a:r>
              <a:rPr lang="ru-RU" sz="2400" dirty="0" err="1" smtClean="0"/>
              <a:t>становлять</a:t>
            </a:r>
            <a:r>
              <a:rPr lang="ru-RU" sz="2400" dirty="0" smtClean="0"/>
              <a:t> 25% </a:t>
            </a:r>
            <a:r>
              <a:rPr lang="ru-RU" sz="2400" dirty="0" err="1" smtClean="0"/>
              <a:t>усього</a:t>
            </a:r>
            <a:r>
              <a:rPr lang="ru-RU" sz="2400" dirty="0" smtClean="0"/>
              <a:t> жиру в </a:t>
            </a:r>
            <a:r>
              <a:rPr lang="ru-RU" sz="2400" dirty="0" err="1" smtClean="0"/>
              <a:t>організмі</a:t>
            </a:r>
            <a:r>
              <a:rPr lang="ru-RU" sz="2400" dirty="0" smtClean="0"/>
              <a:t>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83" y="4293096"/>
            <a:ext cx="3888432" cy="2371313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8024" y="1484784"/>
            <a:ext cx="40334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C00000"/>
                </a:solidFill>
              </a:rPr>
              <a:t>2)</a:t>
            </a:r>
            <a:r>
              <a:rPr lang="ru-RU" sz="2400" b="1" dirty="0" err="1" smtClean="0">
                <a:solidFill>
                  <a:srgbClr val="C00000"/>
                </a:solidFill>
              </a:rPr>
              <a:t>резервні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/>
              <a:t>ліпіди</a:t>
            </a:r>
            <a:r>
              <a:rPr lang="ru-RU" sz="2400" dirty="0" smtClean="0"/>
              <a:t> - </a:t>
            </a:r>
            <a:r>
              <a:rPr lang="ru-RU" sz="2400" dirty="0" err="1" smtClean="0"/>
              <a:t>запасаються</a:t>
            </a:r>
            <a:r>
              <a:rPr lang="ru-RU" sz="2400" dirty="0" smtClean="0"/>
              <a:t> в </a:t>
            </a:r>
            <a:r>
              <a:rPr lang="ru-RU" sz="2400" dirty="0" err="1" smtClean="0"/>
              <a:t>організмі</a:t>
            </a:r>
            <a:r>
              <a:rPr lang="ru-RU" sz="2400" dirty="0" smtClean="0"/>
              <a:t>,  </a:t>
            </a:r>
            <a:r>
              <a:rPr lang="ru-RU" sz="2400" dirty="0" err="1" smtClean="0"/>
              <a:t>їх</a:t>
            </a:r>
            <a:r>
              <a:rPr lang="ru-RU" sz="2400" dirty="0" smtClean="0"/>
              <a:t> </a:t>
            </a:r>
            <a:r>
              <a:rPr lang="ru-RU" sz="2400" dirty="0" err="1" smtClean="0"/>
              <a:t>кількість</a:t>
            </a:r>
            <a:r>
              <a:rPr lang="ru-RU" sz="2400" dirty="0" smtClean="0"/>
              <a:t> </a:t>
            </a:r>
            <a:r>
              <a:rPr lang="ru-RU" sz="2400" dirty="0" err="1" smtClean="0"/>
              <a:t>змінюється</a:t>
            </a:r>
            <a:r>
              <a:rPr lang="ru-RU" sz="2400" dirty="0" smtClean="0"/>
              <a:t> в </a:t>
            </a:r>
            <a:r>
              <a:rPr lang="ru-RU" sz="2400" dirty="0" err="1" smtClean="0"/>
              <a:t>залежності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</a:t>
            </a:r>
            <a:r>
              <a:rPr lang="ru-RU" sz="2400" dirty="0" err="1" smtClean="0"/>
              <a:t>віку</a:t>
            </a:r>
            <a:r>
              <a:rPr lang="ru-RU" sz="2400" dirty="0" smtClean="0"/>
              <a:t>, </a:t>
            </a:r>
            <a:r>
              <a:rPr lang="ru-RU" sz="2400" dirty="0" err="1" smtClean="0"/>
              <a:t>статі</a:t>
            </a:r>
            <a:r>
              <a:rPr lang="ru-RU" sz="2400" dirty="0" smtClean="0"/>
              <a:t>, умов </a:t>
            </a:r>
            <a:r>
              <a:rPr lang="ru-RU" sz="2400" dirty="0" err="1" smtClean="0"/>
              <a:t>харчування</a:t>
            </a:r>
            <a:r>
              <a:rPr lang="ru-RU" sz="2400" dirty="0" smtClean="0"/>
              <a:t>, </a:t>
            </a:r>
            <a:r>
              <a:rPr lang="ru-RU" sz="2400" dirty="0" err="1" smtClean="0"/>
              <a:t>видів</a:t>
            </a:r>
            <a:r>
              <a:rPr lang="ru-RU" sz="2400" dirty="0" smtClean="0"/>
              <a:t> </a:t>
            </a:r>
            <a:r>
              <a:rPr lang="ru-RU" sz="2400" dirty="0" err="1" smtClean="0"/>
              <a:t>діяльності</a:t>
            </a:r>
            <a:r>
              <a:rPr lang="ru-RU" sz="2400" dirty="0" smtClean="0"/>
              <a:t>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7769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1844824"/>
            <a:ext cx="5688631" cy="4281339"/>
          </a:xfrm>
        </p:spPr>
        <p:txBody>
          <a:bodyPr/>
          <a:lstStyle/>
          <a:p>
            <a:r>
              <a:rPr lang="uk-UA" b="1" dirty="0" smtClean="0"/>
              <a:t>Молекулярна маса 50-1500</a:t>
            </a:r>
          </a:p>
          <a:p>
            <a:r>
              <a:rPr lang="uk-UA" b="1" dirty="0" smtClean="0"/>
              <a:t>Наявні в усіх живих організмах</a:t>
            </a:r>
          </a:p>
          <a:p>
            <a:r>
              <a:rPr lang="uk-UA" b="1" dirty="0" smtClean="0"/>
              <a:t>Обмежена розчинність у воді</a:t>
            </a:r>
          </a:p>
          <a:p>
            <a:r>
              <a:rPr lang="uk-UA" b="1" dirty="0" smtClean="0"/>
              <a:t>Добре розчинні у полярних розчинниках: </a:t>
            </a:r>
            <a:r>
              <a:rPr lang="uk-UA" b="1" dirty="0" err="1" smtClean="0"/>
              <a:t>естері,хлороформі,ацетоні</a:t>
            </a:r>
            <a:r>
              <a:rPr lang="uk-UA" b="1" dirty="0" smtClean="0"/>
              <a:t> та ін.</a:t>
            </a:r>
          </a:p>
          <a:p>
            <a:r>
              <a:rPr lang="ru-RU" b="1" dirty="0" err="1" smtClean="0"/>
              <a:t>Знаходяться</a:t>
            </a:r>
            <a:r>
              <a:rPr lang="ru-RU" b="1" dirty="0" smtClean="0"/>
              <a:t> в </a:t>
            </a:r>
            <a:r>
              <a:rPr lang="ru-RU" b="1" dirty="0" err="1"/>
              <a:t>природі</a:t>
            </a:r>
            <a:r>
              <a:rPr lang="ru-RU" b="1" dirty="0"/>
              <a:t> у </a:t>
            </a:r>
            <a:r>
              <a:rPr lang="ru-RU" b="1" dirty="0" err="1"/>
              <a:t>вигляді</a:t>
            </a:r>
            <a:r>
              <a:rPr lang="ru-RU" b="1" dirty="0"/>
              <a:t> </a:t>
            </a:r>
            <a:r>
              <a:rPr lang="ru-RU" b="1" dirty="0" err="1"/>
              <a:t>складних</a:t>
            </a:r>
            <a:r>
              <a:rPr lang="ru-RU" b="1" dirty="0"/>
              <a:t> </a:t>
            </a:r>
            <a:r>
              <a:rPr lang="ru-RU" b="1" dirty="0" err="1"/>
              <a:t>ефірів</a:t>
            </a:r>
            <a:r>
              <a:rPr lang="ru-RU" b="1" dirty="0"/>
              <a:t> </a:t>
            </a:r>
            <a:r>
              <a:rPr lang="ru-RU" b="1" dirty="0" err="1"/>
              <a:t>вищих</a:t>
            </a:r>
            <a:r>
              <a:rPr lang="ru-RU" b="1" dirty="0"/>
              <a:t> </a:t>
            </a:r>
            <a:r>
              <a:rPr lang="ru-RU" b="1" dirty="0" err="1"/>
              <a:t>жирних</a:t>
            </a:r>
            <a:r>
              <a:rPr lang="ru-RU" b="1" dirty="0"/>
              <a:t> </a:t>
            </a:r>
            <a:r>
              <a:rPr lang="ru-RU" b="1" dirty="0" smtClean="0"/>
              <a:t>кислот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ВЛАСТИВОСТІ ЛІПІДІВ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36912"/>
            <a:ext cx="2508895" cy="366333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157192"/>
            <a:ext cx="1989456" cy="159156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157192"/>
            <a:ext cx="2088232" cy="159156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45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60307"/>
            <a:ext cx="8587679" cy="4065315"/>
          </a:xfrm>
        </p:spPr>
        <p:txBody>
          <a:bodyPr/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200" b="1" dirty="0" smtClean="0">
                <a:solidFill>
                  <a:schemeClr val="tx1"/>
                </a:solidFill>
              </a:rPr>
              <a:t>ВИДИ  ЛІПІДІВ:  </a:t>
            </a:r>
            <a:r>
              <a:rPr lang="uk-UA" sz="3200" b="1" dirty="0" smtClean="0">
                <a:solidFill>
                  <a:srgbClr val="CC0000"/>
                </a:solidFill>
              </a:rPr>
              <a:t>ПРОСТІ</a:t>
            </a:r>
            <a:r>
              <a:rPr lang="uk-UA" sz="3200" b="1" dirty="0" smtClean="0">
                <a:solidFill>
                  <a:schemeClr val="tx1"/>
                </a:solidFill>
              </a:rPr>
              <a:t> –СКЛАДАЮТЬСЯ </a:t>
            </a:r>
            <a:br>
              <a:rPr lang="uk-UA" sz="3200" b="1" dirty="0" smtClean="0">
                <a:solidFill>
                  <a:schemeClr val="tx1"/>
                </a:solidFill>
              </a:rPr>
            </a:br>
            <a:r>
              <a:rPr lang="uk-UA" sz="3200" b="1" dirty="0" smtClean="0">
                <a:solidFill>
                  <a:schemeClr val="tx1"/>
                </a:solidFill>
              </a:rPr>
              <a:t>ТІЛЬКИ ІЗ ЗАЛИШКІВ ЖИРНИХ КИСЛОТ</a:t>
            </a:r>
            <a:br>
              <a:rPr lang="uk-UA" sz="3200" b="1" dirty="0" smtClean="0">
                <a:solidFill>
                  <a:schemeClr val="tx1"/>
                </a:solidFill>
              </a:rPr>
            </a:br>
            <a:r>
              <a:rPr lang="uk-UA" sz="3200" b="1" dirty="0" smtClean="0">
                <a:solidFill>
                  <a:schemeClr val="tx1"/>
                </a:solidFill>
              </a:rPr>
              <a:t> (ЧИ АЛЬДЕГІДІВ) ТА СПИРТІВ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2243588"/>
            <a:ext cx="2073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НЕЙТРАЛЬНІ</a:t>
            </a:r>
          </a:p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ЖИРИ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1556079" y="1704110"/>
            <a:ext cx="328286" cy="5394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964140"/>
            <a:ext cx="2736303" cy="3345180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80928"/>
            <a:ext cx="2808312" cy="3816424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852" y="4492965"/>
            <a:ext cx="2469654" cy="2215632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553" y="2566753"/>
            <a:ext cx="2394515" cy="1596343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9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73592" y="1340767"/>
            <a:ext cx="4824536" cy="2880320"/>
          </a:xfrm>
        </p:spPr>
        <p:txBody>
          <a:bodyPr>
            <a:normAutofit lnSpcReduction="10000"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Жир </a:t>
            </a:r>
            <a:r>
              <a:rPr lang="ru-RU" sz="1400" dirty="0" err="1">
                <a:solidFill>
                  <a:schemeClr val="tx1"/>
                </a:solidFill>
              </a:rPr>
              <a:t>використовується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організмом</a:t>
            </a:r>
            <a:r>
              <a:rPr lang="ru-RU" sz="1400" dirty="0">
                <a:solidFill>
                  <a:schemeClr val="tx1"/>
                </a:solidFill>
              </a:rPr>
              <a:t> не </a:t>
            </a:r>
            <a:r>
              <a:rPr lang="ru-RU" sz="1400" dirty="0" err="1">
                <a:solidFill>
                  <a:schemeClr val="tx1"/>
                </a:solidFill>
              </a:rPr>
              <a:t>тільки</a:t>
            </a:r>
            <a:r>
              <a:rPr lang="ru-RU" sz="1400" dirty="0">
                <a:solidFill>
                  <a:schemeClr val="tx1"/>
                </a:solidFill>
              </a:rPr>
              <a:t> як </a:t>
            </a:r>
            <a:r>
              <a:rPr lang="ru-RU" sz="1400" dirty="0" err="1">
                <a:solidFill>
                  <a:schemeClr val="tx1"/>
                </a:solidFill>
              </a:rPr>
              <a:t>джерело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енергії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він</a:t>
            </a:r>
            <a:r>
              <a:rPr lang="ru-RU" sz="1400" dirty="0">
                <a:solidFill>
                  <a:schemeClr val="tx1"/>
                </a:solidFill>
              </a:rPr>
              <a:t> входить до складу </a:t>
            </a:r>
            <a:r>
              <a:rPr lang="ru-RU" sz="1400" dirty="0" err="1">
                <a:solidFill>
                  <a:schemeClr val="tx1"/>
                </a:solidFill>
              </a:rPr>
              <a:t>клітин</a:t>
            </a:r>
            <a:r>
              <a:rPr lang="ru-RU" sz="1400" dirty="0">
                <a:solidFill>
                  <a:schemeClr val="tx1"/>
                </a:solidFill>
              </a:rPr>
              <a:t>. Жир є </a:t>
            </a:r>
            <a:r>
              <a:rPr lang="ru-RU" sz="1400" dirty="0" err="1">
                <a:solidFill>
                  <a:schemeClr val="tx1"/>
                </a:solidFill>
              </a:rPr>
              <a:t>обов’язковою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складовою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частиною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протоплазми</a:t>
            </a:r>
            <a:r>
              <a:rPr lang="ru-RU" sz="1400" dirty="0">
                <a:solidFill>
                  <a:schemeClr val="tx1"/>
                </a:solidFill>
              </a:rPr>
              <a:t>, ядра і </a:t>
            </a:r>
            <a:r>
              <a:rPr lang="ru-RU" sz="1400" dirty="0" err="1">
                <a:solidFill>
                  <a:schemeClr val="tx1"/>
                </a:solidFill>
              </a:rPr>
              <a:t>оболонки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err="1" smtClean="0">
                <a:solidFill>
                  <a:schemeClr val="tx1"/>
                </a:solidFill>
              </a:rPr>
              <a:t>Залишок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жиру, </a:t>
            </a:r>
            <a:r>
              <a:rPr lang="ru-RU" sz="1400" dirty="0" err="1">
                <a:solidFill>
                  <a:schemeClr val="tx1"/>
                </a:solidFill>
              </a:rPr>
              <a:t>що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надійшов</a:t>
            </a:r>
            <a:r>
              <a:rPr lang="ru-RU" sz="1400" dirty="0">
                <a:solidFill>
                  <a:schemeClr val="tx1"/>
                </a:solidFill>
              </a:rPr>
              <a:t> в </a:t>
            </a:r>
            <a:r>
              <a:rPr lang="ru-RU" sz="1400" dirty="0" err="1">
                <a:solidFill>
                  <a:schemeClr val="tx1"/>
                </a:solidFill>
              </a:rPr>
              <a:t>організм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після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задоволення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його</a:t>
            </a:r>
            <a:r>
              <a:rPr lang="ru-RU" sz="1400" dirty="0">
                <a:solidFill>
                  <a:schemeClr val="tx1"/>
                </a:solidFill>
              </a:rPr>
              <a:t> потреби </a:t>
            </a:r>
            <a:r>
              <a:rPr lang="ru-RU" sz="1400" dirty="0" err="1">
                <a:solidFill>
                  <a:schemeClr val="tx1"/>
                </a:solidFill>
              </a:rPr>
              <a:t>відкладається</a:t>
            </a:r>
            <a:r>
              <a:rPr lang="ru-RU" sz="1400" dirty="0">
                <a:solidFill>
                  <a:schemeClr val="tx1"/>
                </a:solidFill>
              </a:rPr>
              <a:t> в запас у </a:t>
            </a:r>
            <a:r>
              <a:rPr lang="ru-RU" sz="1400" dirty="0" err="1">
                <a:solidFill>
                  <a:schemeClr val="tx1"/>
                </a:solidFill>
              </a:rPr>
              <a:t>вигляді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жирових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крапель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Жир </a:t>
            </a:r>
            <a:r>
              <a:rPr lang="ru-RU" sz="1400" dirty="0" err="1">
                <a:solidFill>
                  <a:schemeClr val="tx1"/>
                </a:solidFill>
              </a:rPr>
              <a:t>відкладається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переважно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в </a:t>
            </a:r>
            <a:r>
              <a:rPr lang="ru-RU" sz="1400" dirty="0" err="1" smtClean="0">
                <a:solidFill>
                  <a:schemeClr val="tx1"/>
                </a:solidFill>
              </a:rPr>
              <a:t>підшкірній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</a:rPr>
              <a:t>клітковині</a:t>
            </a:r>
            <a:r>
              <a:rPr lang="ru-RU" sz="1400" dirty="0" smtClean="0">
                <a:solidFill>
                  <a:schemeClr val="tx1"/>
                </a:solidFill>
              </a:rPr>
              <a:t>, сальнику, </a:t>
            </a:r>
            <a:r>
              <a:rPr lang="ru-RU" sz="1400" dirty="0" err="1" smtClean="0">
                <a:solidFill>
                  <a:schemeClr val="tx1"/>
                </a:solidFill>
              </a:rPr>
              <a:t>навколо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</a:rPr>
              <a:t>нирок</a:t>
            </a:r>
            <a:r>
              <a:rPr lang="ru-RU" sz="1400" dirty="0" smtClean="0">
                <a:solidFill>
                  <a:schemeClr val="tx1"/>
                </a:solidFill>
              </a:rPr>
              <a:t>, </a:t>
            </a:r>
            <a:r>
              <a:rPr lang="ru-RU" sz="1400" dirty="0" err="1" smtClean="0">
                <a:solidFill>
                  <a:schemeClr val="tx1"/>
                </a:solidFill>
              </a:rPr>
              <a:t>утворюючи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</a:rPr>
              <a:t>ниркову</a:t>
            </a:r>
            <a:r>
              <a:rPr lang="ru-RU" sz="1400" dirty="0" smtClean="0">
                <a:solidFill>
                  <a:schemeClr val="tx1"/>
                </a:solidFill>
              </a:rPr>
              <a:t> капсулу, </a:t>
            </a:r>
            <a:r>
              <a:rPr lang="ru-RU" sz="1400" dirty="0">
                <a:solidFill>
                  <a:schemeClr val="tx1"/>
                </a:solidFill>
              </a:rPr>
              <a:t>а </a:t>
            </a:r>
            <a:r>
              <a:rPr lang="ru-RU" sz="1400" dirty="0" err="1">
                <a:solidFill>
                  <a:schemeClr val="tx1"/>
                </a:solidFill>
              </a:rPr>
              <a:t>також</a:t>
            </a:r>
            <a:r>
              <a:rPr lang="ru-RU" sz="1400" dirty="0">
                <a:solidFill>
                  <a:schemeClr val="tx1"/>
                </a:solidFill>
              </a:rPr>
              <a:t> в </a:t>
            </a:r>
            <a:r>
              <a:rPr lang="ru-RU" sz="1400" dirty="0" err="1">
                <a:solidFill>
                  <a:schemeClr val="tx1"/>
                </a:solidFill>
              </a:rPr>
              <a:t>інших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внутрішніх</a:t>
            </a:r>
            <a:r>
              <a:rPr lang="ru-RU" sz="1400" dirty="0">
                <a:solidFill>
                  <a:schemeClr val="tx1"/>
                </a:solidFill>
              </a:rPr>
              <a:t> органах і в </a:t>
            </a:r>
            <a:r>
              <a:rPr lang="ru-RU" sz="1400" dirty="0" err="1">
                <a:solidFill>
                  <a:schemeClr val="tx1"/>
                </a:solidFill>
              </a:rPr>
              <a:t>деяких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інших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ділянках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тіла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dirty="0" err="1">
                <a:solidFill>
                  <a:schemeClr val="tx1"/>
                </a:solidFill>
              </a:rPr>
              <a:t>Значна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кількість</a:t>
            </a:r>
            <a:r>
              <a:rPr lang="ru-RU" sz="1400" dirty="0">
                <a:solidFill>
                  <a:schemeClr val="tx1"/>
                </a:solidFill>
              </a:rPr>
              <a:t> жирового запасу </a:t>
            </a:r>
            <a:r>
              <a:rPr lang="ru-RU" sz="1400" dirty="0" err="1">
                <a:solidFill>
                  <a:schemeClr val="tx1"/>
                </a:solidFill>
              </a:rPr>
              <a:t>міститься</a:t>
            </a:r>
            <a:r>
              <a:rPr lang="ru-RU" sz="1400" dirty="0">
                <a:solidFill>
                  <a:schemeClr val="tx1"/>
                </a:solidFill>
              </a:rPr>
              <a:t> в </a:t>
            </a:r>
            <a:r>
              <a:rPr lang="ru-RU" sz="1400" dirty="0" err="1">
                <a:solidFill>
                  <a:schemeClr val="tx1"/>
                </a:solidFill>
              </a:rPr>
              <a:t>печінці</a:t>
            </a:r>
            <a:r>
              <a:rPr lang="ru-RU" sz="1400" dirty="0">
                <a:solidFill>
                  <a:schemeClr val="tx1"/>
                </a:solidFill>
              </a:rPr>
              <a:t> та </a:t>
            </a:r>
            <a:r>
              <a:rPr lang="ru-RU" sz="1400" dirty="0" err="1">
                <a:solidFill>
                  <a:schemeClr val="tx1"/>
                </a:solidFill>
              </a:rPr>
              <a:t>м’язах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dirty="0" err="1">
                <a:solidFill>
                  <a:schemeClr val="tx1"/>
                </a:solidFill>
              </a:rPr>
              <a:t>Цей</a:t>
            </a:r>
            <a:r>
              <a:rPr lang="ru-RU" sz="1400" dirty="0">
                <a:solidFill>
                  <a:schemeClr val="tx1"/>
                </a:solidFill>
              </a:rPr>
              <a:t> жир є в першу </a:t>
            </a:r>
            <a:r>
              <a:rPr lang="ru-RU" sz="1400" dirty="0" err="1">
                <a:solidFill>
                  <a:schemeClr val="tx1"/>
                </a:solidFill>
              </a:rPr>
              <a:t>чергу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джерелом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енергії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що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мобілізується</a:t>
            </a:r>
            <a:r>
              <a:rPr lang="ru-RU" sz="1400" dirty="0">
                <a:solidFill>
                  <a:schemeClr val="tx1"/>
                </a:solidFill>
              </a:rPr>
              <a:t>, коли </a:t>
            </a:r>
            <a:r>
              <a:rPr lang="ru-RU" sz="1400" dirty="0" err="1">
                <a:solidFill>
                  <a:schemeClr val="tx1"/>
                </a:solidFill>
              </a:rPr>
              <a:t>витрата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енергії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перевищує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його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надходження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</a:p>
          <a:p>
            <a:pPr marL="0" indent="0">
              <a:buNone/>
            </a:pP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3" y="836712"/>
            <a:ext cx="8712968" cy="5040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Норма </a:t>
            </a:r>
            <a:r>
              <a:rPr lang="ru-RU" b="1" dirty="0" err="1">
                <a:solidFill>
                  <a:schemeClr val="tx1"/>
                </a:solidFill>
              </a:rPr>
              <a:t>споживання</a:t>
            </a:r>
            <a:r>
              <a:rPr lang="ru-RU" b="1" dirty="0">
                <a:solidFill>
                  <a:schemeClr val="tx1"/>
                </a:solidFill>
              </a:rPr>
              <a:t> жирів на </a:t>
            </a:r>
            <a:r>
              <a:rPr lang="ru-RU" b="1" dirty="0" err="1">
                <a:solidFill>
                  <a:schemeClr val="tx1"/>
                </a:solidFill>
              </a:rPr>
              <a:t>добу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для </a:t>
            </a:r>
            <a:r>
              <a:rPr lang="ru-RU" b="1" dirty="0" err="1" smtClean="0">
                <a:solidFill>
                  <a:schemeClr val="tx1"/>
                </a:solidFill>
              </a:rPr>
              <a:t>підлітків</a:t>
            </a:r>
            <a:r>
              <a:rPr lang="ru-RU" b="1" dirty="0" smtClean="0">
                <a:solidFill>
                  <a:schemeClr val="tx1"/>
                </a:solidFill>
              </a:rPr>
              <a:t> становить </a:t>
            </a:r>
            <a:r>
              <a:rPr lang="ru-RU" b="1" dirty="0">
                <a:solidFill>
                  <a:schemeClr val="tx1"/>
                </a:solidFill>
              </a:rPr>
              <a:t>90–100 г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0" y="1725414"/>
            <a:ext cx="1567061" cy="1835203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1890" y="3560617"/>
            <a:ext cx="348605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У </a:t>
            </a:r>
            <a:r>
              <a:rPr lang="ru-RU" sz="1400" dirty="0" err="1"/>
              <a:t>людини</a:t>
            </a:r>
            <a:r>
              <a:rPr lang="ru-RU" sz="1400" dirty="0"/>
              <a:t> </a:t>
            </a:r>
            <a:r>
              <a:rPr lang="ru-RU" sz="1400" dirty="0" smtClean="0"/>
              <a:t>жир </a:t>
            </a:r>
            <a:r>
              <a:rPr lang="ru-RU" sz="1400" dirty="0" err="1"/>
              <a:t>складає</a:t>
            </a:r>
            <a:r>
              <a:rPr lang="ru-RU" sz="1400" dirty="0"/>
              <a:t> в </a:t>
            </a:r>
            <a:r>
              <a:rPr lang="ru-RU" sz="1400" dirty="0" err="1"/>
              <a:t>середньому</a:t>
            </a:r>
            <a:r>
              <a:rPr lang="ru-RU" sz="1400" dirty="0"/>
              <a:t> 10–20 % ваги. При </a:t>
            </a:r>
            <a:r>
              <a:rPr lang="ru-RU" sz="1400" dirty="0" err="1"/>
              <a:t>ожирінні</a:t>
            </a:r>
            <a:r>
              <a:rPr lang="ru-RU" sz="1400" dirty="0"/>
              <a:t>, коли </a:t>
            </a:r>
            <a:r>
              <a:rPr lang="ru-RU" sz="1400" dirty="0" err="1"/>
              <a:t>порушуються</a:t>
            </a:r>
            <a:r>
              <a:rPr lang="ru-RU" sz="1400" dirty="0"/>
              <a:t> </a:t>
            </a:r>
            <a:r>
              <a:rPr lang="ru-RU" sz="1400" dirty="0" err="1"/>
              <a:t>обмінні</a:t>
            </a:r>
            <a:r>
              <a:rPr lang="ru-RU" sz="1400" dirty="0"/>
              <a:t> </a:t>
            </a:r>
            <a:r>
              <a:rPr lang="ru-RU" sz="1400" dirty="0" err="1"/>
              <a:t>процеси</a:t>
            </a:r>
            <a:r>
              <a:rPr lang="ru-RU" sz="1400" dirty="0"/>
              <a:t> в </a:t>
            </a:r>
            <a:r>
              <a:rPr lang="ru-RU" sz="1400" dirty="0" err="1"/>
              <a:t>організмі</a:t>
            </a:r>
            <a:r>
              <a:rPr lang="ru-RU" sz="1400" dirty="0"/>
              <a:t>, </a:t>
            </a:r>
            <a:r>
              <a:rPr lang="ru-RU" sz="1400" dirty="0" err="1"/>
              <a:t>кількість</a:t>
            </a:r>
            <a:r>
              <a:rPr lang="ru-RU" sz="1400" dirty="0"/>
              <a:t> </a:t>
            </a:r>
            <a:r>
              <a:rPr lang="ru-RU" sz="1400" dirty="0" err="1"/>
              <a:t>відкладеного</a:t>
            </a:r>
            <a:r>
              <a:rPr lang="ru-RU" sz="1400" dirty="0"/>
              <a:t> жиру доходить до 50 % ваги </a:t>
            </a:r>
            <a:r>
              <a:rPr lang="ru-RU" sz="1400" dirty="0" err="1"/>
              <a:t>людини</a:t>
            </a:r>
            <a:r>
              <a:rPr lang="ru-RU" sz="1400" dirty="0"/>
              <a:t>.</a:t>
            </a:r>
          </a:p>
          <a:p>
            <a:r>
              <a:rPr lang="ru-RU" sz="1400" dirty="0" err="1"/>
              <a:t>Кількість</a:t>
            </a:r>
            <a:r>
              <a:rPr lang="ru-RU" sz="1400" dirty="0"/>
              <a:t> жиру, </a:t>
            </a:r>
            <a:r>
              <a:rPr lang="ru-RU" sz="1400" dirty="0" err="1"/>
              <a:t>що</a:t>
            </a:r>
            <a:r>
              <a:rPr lang="ru-RU" sz="1400" dirty="0"/>
              <a:t> </a:t>
            </a:r>
            <a:r>
              <a:rPr lang="ru-RU" sz="1400" dirty="0" err="1"/>
              <a:t>відклався</a:t>
            </a:r>
            <a:r>
              <a:rPr lang="ru-RU" sz="1400" dirty="0"/>
              <a:t>, </a:t>
            </a:r>
            <a:r>
              <a:rPr lang="ru-RU" sz="1400" dirty="0" err="1"/>
              <a:t>залежить</a:t>
            </a:r>
            <a:r>
              <a:rPr lang="ru-RU" sz="1400" dirty="0"/>
              <a:t> </a:t>
            </a:r>
            <a:r>
              <a:rPr lang="ru-RU" sz="1400" dirty="0" err="1"/>
              <a:t>від</a:t>
            </a:r>
            <a:r>
              <a:rPr lang="ru-RU" sz="1400" dirty="0"/>
              <a:t> низки умов: </a:t>
            </a:r>
            <a:r>
              <a:rPr lang="ru-RU" sz="1400" dirty="0" err="1"/>
              <a:t>від</a:t>
            </a:r>
            <a:r>
              <a:rPr lang="ru-RU" sz="1400" dirty="0"/>
              <a:t> </a:t>
            </a:r>
            <a:r>
              <a:rPr lang="ru-RU" sz="1400" dirty="0" err="1"/>
              <a:t>віку</a:t>
            </a:r>
            <a:r>
              <a:rPr lang="ru-RU" sz="1400" dirty="0"/>
              <a:t>, умов </a:t>
            </a:r>
            <a:r>
              <a:rPr lang="ru-RU" sz="1400" dirty="0" err="1"/>
              <a:t>роботи</a:t>
            </a:r>
            <a:r>
              <a:rPr lang="ru-RU" sz="1400" dirty="0"/>
              <a:t>, стану </a:t>
            </a:r>
            <a:r>
              <a:rPr lang="ru-RU" sz="1400" dirty="0" err="1"/>
              <a:t>здоров’я</a:t>
            </a:r>
            <a:r>
              <a:rPr lang="ru-RU" sz="1400" dirty="0"/>
              <a:t> </a:t>
            </a:r>
            <a:r>
              <a:rPr lang="ru-RU" sz="1400" dirty="0" err="1"/>
              <a:t>тощо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При </a:t>
            </a:r>
            <a:r>
              <a:rPr lang="ru-RU" sz="1400" dirty="0" err="1"/>
              <a:t>сидячому</a:t>
            </a:r>
            <a:r>
              <a:rPr lang="ru-RU" sz="1400" dirty="0"/>
              <a:t> </a:t>
            </a:r>
            <a:r>
              <a:rPr lang="ru-RU" sz="1400" dirty="0" err="1"/>
              <a:t>характері</a:t>
            </a:r>
            <a:r>
              <a:rPr lang="ru-RU" sz="1400" dirty="0"/>
              <a:t> </a:t>
            </a:r>
            <a:r>
              <a:rPr lang="ru-RU" sz="1400" dirty="0" err="1"/>
              <a:t>роботи</a:t>
            </a:r>
            <a:r>
              <a:rPr lang="ru-RU" sz="1400" dirty="0"/>
              <a:t> </a:t>
            </a:r>
            <a:r>
              <a:rPr lang="ru-RU" sz="1400" dirty="0" err="1"/>
              <a:t>відкладення</a:t>
            </a:r>
            <a:r>
              <a:rPr lang="ru-RU" sz="1400" dirty="0"/>
              <a:t> жиру </a:t>
            </a:r>
            <a:r>
              <a:rPr lang="ru-RU" sz="1400" dirty="0" err="1"/>
              <a:t>відбувається</a:t>
            </a:r>
            <a:r>
              <a:rPr lang="ru-RU" sz="1400" dirty="0"/>
              <a:t> </a:t>
            </a:r>
            <a:r>
              <a:rPr lang="ru-RU" sz="1400" dirty="0" err="1"/>
              <a:t>енергійніше</a:t>
            </a:r>
            <a:r>
              <a:rPr lang="ru-RU" sz="1400" dirty="0"/>
              <a:t>, тому </a:t>
            </a:r>
            <a:r>
              <a:rPr lang="ru-RU" sz="1400" dirty="0" err="1"/>
              <a:t>питання</a:t>
            </a:r>
            <a:r>
              <a:rPr lang="ru-RU" sz="1400" dirty="0"/>
              <a:t> про склад і </a:t>
            </a:r>
            <a:r>
              <a:rPr lang="ru-RU" sz="1400" dirty="0" err="1"/>
              <a:t>кількість</a:t>
            </a:r>
            <a:r>
              <a:rPr lang="ru-RU" sz="1400" dirty="0"/>
              <a:t> </a:t>
            </a:r>
            <a:r>
              <a:rPr lang="ru-RU" sz="1400" dirty="0" err="1"/>
              <a:t>їжі</a:t>
            </a:r>
            <a:r>
              <a:rPr lang="ru-RU" sz="1400" dirty="0"/>
              <a:t> людей, </a:t>
            </a:r>
            <a:r>
              <a:rPr lang="ru-RU" sz="1400" dirty="0" err="1"/>
              <a:t>що</a:t>
            </a:r>
            <a:r>
              <a:rPr lang="ru-RU" sz="1400" dirty="0"/>
              <a:t> </a:t>
            </a:r>
            <a:r>
              <a:rPr lang="ru-RU" sz="1400" dirty="0" err="1"/>
              <a:t>ведуть</a:t>
            </a:r>
            <a:r>
              <a:rPr lang="ru-RU" sz="1400" dirty="0"/>
              <a:t> сидячий </a:t>
            </a:r>
            <a:r>
              <a:rPr lang="ru-RU" sz="1400" dirty="0" err="1"/>
              <a:t>спосіб</a:t>
            </a:r>
            <a:r>
              <a:rPr lang="ru-RU" sz="1400" dirty="0"/>
              <a:t> </a:t>
            </a:r>
            <a:r>
              <a:rPr lang="ru-RU" sz="1400" dirty="0" err="1"/>
              <a:t>життя</a:t>
            </a:r>
            <a:r>
              <a:rPr lang="ru-RU" sz="1400" dirty="0"/>
              <a:t>, </a:t>
            </a:r>
            <a:r>
              <a:rPr lang="ru-RU" sz="1400" dirty="0" err="1"/>
              <a:t>має</a:t>
            </a:r>
            <a:r>
              <a:rPr lang="ru-RU" sz="1400" dirty="0"/>
              <a:t> </a:t>
            </a:r>
            <a:r>
              <a:rPr lang="ru-RU" sz="1400" dirty="0" err="1"/>
              <a:t>дуже</a:t>
            </a:r>
            <a:r>
              <a:rPr lang="ru-RU" sz="1400" dirty="0"/>
              <a:t> </a:t>
            </a:r>
            <a:r>
              <a:rPr lang="ru-RU" sz="1400" dirty="0" err="1"/>
              <a:t>важливе</a:t>
            </a:r>
            <a:r>
              <a:rPr lang="ru-RU" sz="1400" dirty="0"/>
              <a:t> </a:t>
            </a:r>
            <a:r>
              <a:rPr lang="ru-RU" sz="1400" dirty="0" err="1"/>
              <a:t>значення</a:t>
            </a:r>
            <a:r>
              <a:rPr lang="ru-RU" sz="1400" dirty="0"/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336" y="4221087"/>
            <a:ext cx="3832333" cy="2201553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916" y="1914352"/>
            <a:ext cx="2047875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638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ПРОСТІ ЛІПІДИ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74073" y="2675467"/>
            <a:ext cx="5710095" cy="120380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ВОСКИ</a:t>
            </a: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(ЖИРНА КИСЛОТА+ОДНОАТОМНИЙ СПИРТ)</a:t>
            </a:r>
            <a:endParaRPr lang="ru-RU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5658844" cy="2659079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низ 4"/>
          <p:cNvSpPr/>
          <p:nvPr/>
        </p:nvSpPr>
        <p:spPr>
          <a:xfrm>
            <a:off x="3080942" y="1916832"/>
            <a:ext cx="432048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996952"/>
            <a:ext cx="2360250" cy="3694793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05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1" y="2348880"/>
            <a:ext cx="6048672" cy="377728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СТЕРОЇДИ</a:t>
            </a:r>
            <a:r>
              <a:rPr lang="ru-RU" b="1" dirty="0" smtClean="0">
                <a:solidFill>
                  <a:schemeClr val="tx1"/>
                </a:solidFill>
              </a:rPr>
              <a:t> – ГІДРОФОБНІ СПИРТИ</a:t>
            </a:r>
            <a:endParaRPr lang="ru-RU" b="1" dirty="0">
              <a:solidFill>
                <a:schemeClr val="tx1"/>
              </a:solidFill>
            </a:endParaRPr>
          </a:p>
          <a:p>
            <a:r>
              <a:rPr lang="ru-RU" dirty="0"/>
              <a:t>Холестерин в </a:t>
            </a:r>
            <a:r>
              <a:rPr lang="ru-RU" dirty="0" err="1"/>
              <a:t>організмі</a:t>
            </a:r>
            <a:r>
              <a:rPr lang="ru-RU" dirty="0"/>
              <a:t> </a:t>
            </a:r>
            <a:r>
              <a:rPr lang="ru-RU" dirty="0" err="1"/>
              <a:t>міститься</a:t>
            </a:r>
            <a:r>
              <a:rPr lang="ru-RU" dirty="0"/>
              <a:t> в </a:t>
            </a:r>
            <a:r>
              <a:rPr lang="ru-RU" dirty="0" err="1"/>
              <a:t>крові</a:t>
            </a:r>
            <a:r>
              <a:rPr lang="ru-RU" dirty="0"/>
              <a:t>, спинному і головному </a:t>
            </a:r>
            <a:r>
              <a:rPr lang="ru-RU" dirty="0" err="1"/>
              <a:t>мозку</a:t>
            </a:r>
            <a:r>
              <a:rPr lang="ru-RU" dirty="0"/>
              <a:t>, </a:t>
            </a:r>
            <a:r>
              <a:rPr lang="ru-RU" dirty="0" err="1"/>
              <a:t>жирових</a:t>
            </a:r>
            <a:r>
              <a:rPr lang="ru-RU" dirty="0"/>
              <a:t> тканинах, </a:t>
            </a:r>
            <a:r>
              <a:rPr lang="ru-RU" dirty="0" err="1"/>
              <a:t>надниркових</a:t>
            </a:r>
            <a:r>
              <a:rPr lang="ru-RU" dirty="0"/>
              <a:t> </a:t>
            </a:r>
            <a:r>
              <a:rPr lang="ru-RU" dirty="0" err="1"/>
              <a:t>залозах</a:t>
            </a:r>
            <a:r>
              <a:rPr lang="ru-RU" dirty="0"/>
              <a:t>, </a:t>
            </a:r>
            <a:r>
              <a:rPr lang="ru-RU" dirty="0" err="1"/>
              <a:t>печінці</a:t>
            </a:r>
            <a:r>
              <a:rPr lang="ru-RU" dirty="0"/>
              <a:t> та </a:t>
            </a:r>
            <a:r>
              <a:rPr lang="ru-RU" dirty="0" err="1"/>
              <a:t>статевих</a:t>
            </a:r>
            <a:r>
              <a:rPr lang="ru-RU" dirty="0"/>
              <a:t> </a:t>
            </a:r>
            <a:r>
              <a:rPr lang="ru-RU" dirty="0" err="1"/>
              <a:t>залозах</a:t>
            </a:r>
            <a:r>
              <a:rPr lang="ru-RU" dirty="0"/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ПРОСТІ ЛІПІДИ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763688" y="1772816"/>
            <a:ext cx="432048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37" y="4581128"/>
            <a:ext cx="3129642" cy="192994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708920"/>
            <a:ext cx="2019300" cy="1600200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61" y="4309120"/>
            <a:ext cx="4359487" cy="2257425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4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412</TotalTime>
  <Words>545</Words>
  <Application>Microsoft Office PowerPoint</Application>
  <PresentationFormat>Экран (4:3)</PresentationFormat>
  <Paragraphs>65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Волна</vt:lpstr>
      <vt:lpstr>Органічні речовини. Ліпіди</vt:lpstr>
      <vt:lpstr>ОРГАНІЧНІ РЕЧОВИНИ -це сполуки Карбону з іншими елементами, що виникли в живих істотах, або є продуктами їхньої життєдіяльності. </vt:lpstr>
      <vt:lpstr>Ліпіди — це група низькомолекулярних органічних речовин з гідрофобними властивостями</vt:lpstr>
      <vt:lpstr> ЛІПІДИ БУВАЮТЬ:</vt:lpstr>
      <vt:lpstr>ВЛАСТИВОСТІ ЛІПІДІВ</vt:lpstr>
      <vt:lpstr>ВИДИ  ЛІПІДІВ:  ПРОСТІ –СКЛАДАЮТЬСЯ  ТІЛЬКИ ІЗ ЗАЛИШКІВ ЖИРНИХ КИСЛОТ  (ЧИ АЛЬДЕГІДІВ) ТА СПИРТІВ</vt:lpstr>
      <vt:lpstr>Норма споживання жирів на добу для підлітків становить 90–100 г  </vt:lpstr>
      <vt:lpstr>ПРОСТІ ЛІПІДИ</vt:lpstr>
      <vt:lpstr>ПРОСТІ ЛІПІДИ </vt:lpstr>
      <vt:lpstr>ВИДИ  ЛІПІДІВ:  СКЛАДНІ – СПОЛУКИ, УТВОРЕНІ ВЗАЄМОДІЄЮ ПРОСТИХ ЛІПІДІВ З ІНШИМИ РЕЧОВИНАМИ</vt:lpstr>
      <vt:lpstr>ФУНКЦІЇ ЛІПІДІВ</vt:lpstr>
      <vt:lpstr>ФУНКЦІЇ ЛІПІДІВ</vt:lpstr>
      <vt:lpstr>ФУНКЦІЇ ЛІПІДІВ</vt:lpstr>
      <vt:lpstr>ФУНКЦІЇ ЛІПІДІВ</vt:lpstr>
      <vt:lpstr>ФУНКЦІЇ ЛІПІДІВ</vt:lpstr>
      <vt:lpstr>ФУНКЦІЇ ЛІПІДІВ</vt:lpstr>
      <vt:lpstr>ПОМІРКУЙТЕ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Органічні сполуки. Ліпіди</dc:title>
  <dc:creator>User</dc:creator>
  <cp:lastModifiedBy>User</cp:lastModifiedBy>
  <cp:revision>34</cp:revision>
  <dcterms:created xsi:type="dcterms:W3CDTF">2017-10-15T14:58:44Z</dcterms:created>
  <dcterms:modified xsi:type="dcterms:W3CDTF">2017-10-19T14:46:57Z</dcterms:modified>
</cp:coreProperties>
</file>