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0" r:id="rId3"/>
    <p:sldId id="271" r:id="rId4"/>
    <p:sldId id="262" r:id="rId5"/>
    <p:sldId id="275" r:id="rId6"/>
    <p:sldId id="273" r:id="rId7"/>
    <p:sldId id="274" r:id="rId8"/>
    <p:sldId id="272" r:id="rId9"/>
    <p:sldId id="269" r:id="rId10"/>
    <p:sldId id="278" r:id="rId11"/>
    <p:sldId id="279" r:id="rId12"/>
    <p:sldId id="282" r:id="rId13"/>
    <p:sldId id="276" r:id="rId14"/>
    <p:sldId id="280" r:id="rId15"/>
    <p:sldId id="285" r:id="rId16"/>
    <p:sldId id="283" r:id="rId17"/>
    <p:sldId id="284" r:id="rId18"/>
    <p:sldId id="281" r:id="rId19"/>
    <p:sldId id="277" r:id="rId20"/>
    <p:sldId id="268" r:id="rId21"/>
    <p:sldId id="267" r:id="rId22"/>
  </p:sldIdLst>
  <p:sldSz cx="10080625" cy="7559675"/>
  <p:notesSz cx="7559675" cy="10691813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D543C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416" y="-78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Місце для зображення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0483" name="Місце для нотаток 2"/>
          <p:cNvSpPr txBox="1">
            <a:spLocks noGrp="1"/>
          </p:cNvSpPr>
          <p:nvPr>
            <p:ph type="body" sz="quarter" idx="3"/>
          </p:nvPr>
        </p:nvSpPr>
        <p:spPr bwMode="auto">
          <a:xfrm>
            <a:off x="1169988" y="5086350"/>
            <a:ext cx="522605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en-US" sz="2400">
        <a:solidFill>
          <a:srgbClr val="000000"/>
        </a:solidFill>
        <a:latin typeface="Thorndale" pitchFamily="18"/>
        <a:ea typeface="Arial Unicode MS" pitchFamily="34" charset="-128"/>
        <a:cs typeface="Arial Unicode MS" pitchFamily="2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 Unicode MS" pitchFamily="34" charset="-128"/>
        <a:cs typeface="Arial Unicode MS" pitchFamily="34" charset="-128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 Unicode MS" pitchFamily="34" charset="-128"/>
        <a:cs typeface="Arial Unicode MS" pitchFamily="34" charset="-128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 Unicode MS" pitchFamily="34" charset="-128"/>
        <a:cs typeface="Arial Unicode MS" pitchFamily="34" charset="-128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1507" name="Місце для нотаток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smtClean="0">
              <a:latin typeface="Thorndale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0723" name="Місце для нотаток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smtClean="0">
              <a:latin typeface="Thorndale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1747" name="Місце для нотаток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smtClean="0">
              <a:latin typeface="Thorndale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2771" name="Місце для нотаток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smtClean="0">
              <a:latin typeface="Thorndale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7891" name="Місце для нотаток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smtClean="0">
              <a:latin typeface="Thorndale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6867" name="Місце для нотаток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smtClean="0">
              <a:latin typeface="Thorndale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7891" name="Місце для нотаток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smtClean="0">
              <a:latin typeface="Thorndale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7891" name="Місце для нотаток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smtClean="0">
              <a:latin typeface="Thorndale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7891" name="Місце для нотаток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smtClean="0">
              <a:latin typeface="Thorndale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3795" name="Місце для нотаток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smtClean="0">
              <a:latin typeface="Thorndale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4819" name="Місце для нотаток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smtClean="0">
              <a:latin typeface="Thorndale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2531" name="Місце для нотаток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smtClean="0">
              <a:latin typeface="Thorndale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8915" name="Місце для нотаток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smtClean="0">
              <a:latin typeface="Thorndale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5843" name="Місце для нотаток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>
              <a:spcBef>
                <a:spcPct val="0"/>
              </a:spcBef>
            </a:pPr>
            <a:endParaRPr smtClean="0">
              <a:latin typeface="Thorndale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Місце для нотаток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smtClean="0">
              <a:latin typeface="Thorndale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4579" name="Місце для нотаток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smtClean="0">
              <a:latin typeface="Thorndale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5603" name="Місце для нотаток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smtClean="0">
              <a:latin typeface="Thorndale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6627" name="Місце для нотаток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smtClean="0">
              <a:latin typeface="Thorndale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7651" name="Місце для нотаток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smtClean="0">
              <a:latin typeface="Thorndale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8675" name="Місце для нотаток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smtClean="0">
              <a:latin typeface="Thorndale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9699" name="Місце для нотаток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smtClean="0">
              <a:latin typeface="Thorndale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7197725" y="700088"/>
            <a:ext cx="2151063" cy="620077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741363" y="700088"/>
            <a:ext cx="6303962" cy="620077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22325" y="2138363"/>
            <a:ext cx="4132263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5106988" y="2138363"/>
            <a:ext cx="4133850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Місце для заголовка 2"/>
          <p:cNvSpPr txBox="1">
            <a:spLocks noGrp="1"/>
          </p:cNvSpPr>
          <p:nvPr>
            <p:ph type="title"/>
          </p:nvPr>
        </p:nvSpPr>
        <p:spPr bwMode="auto">
          <a:xfrm>
            <a:off x="741363" y="700088"/>
            <a:ext cx="8607425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1028" name="Місце для тексту 3"/>
          <p:cNvSpPr txBox="1">
            <a:spLocks noGrp="1"/>
          </p:cNvSpPr>
          <p:nvPr>
            <p:ph type="body" idx="1"/>
          </p:nvPr>
        </p:nvSpPr>
        <p:spPr bwMode="auto">
          <a:xfrm>
            <a:off x="822325" y="2138363"/>
            <a:ext cx="8418513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4000" b="1" i="1">
          <a:solidFill>
            <a:srgbClr val="99284C"/>
          </a:solidFill>
          <a:latin typeface="Albany" pitchFamily="34"/>
          <a:ea typeface="Arial Unicode MS" pitchFamily="34" charset="-128"/>
          <a:cs typeface="Arial Unicode MS" pitchFamily="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99284C"/>
          </a:solidFill>
          <a:latin typeface="Albany"/>
          <a:ea typeface="Arial Unicode MS" pitchFamily="34" charset="-128"/>
          <a:cs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99284C"/>
          </a:solidFill>
          <a:latin typeface="Albany"/>
          <a:ea typeface="Arial Unicode MS" pitchFamily="34" charset="-128"/>
          <a:cs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99284C"/>
          </a:solidFill>
          <a:latin typeface="Albany"/>
          <a:ea typeface="Arial Unicode MS" pitchFamily="34" charset="-128"/>
          <a:cs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99284C"/>
          </a:solidFill>
          <a:latin typeface="Albany"/>
          <a:ea typeface="Arial Unicode MS" pitchFamily="34" charset="-128"/>
          <a:cs typeface="Arial Unicode MS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99284C"/>
          </a:solidFill>
          <a:latin typeface="Albany"/>
          <a:ea typeface="Arial Unicode MS" pitchFamily="34" charset="-128"/>
          <a:cs typeface="Arial Unicode MS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99284C"/>
          </a:solidFill>
          <a:latin typeface="Albany"/>
          <a:ea typeface="Arial Unicode MS" pitchFamily="34" charset="-128"/>
          <a:cs typeface="Arial Unicode MS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99284C"/>
          </a:solidFill>
          <a:latin typeface="Albany"/>
          <a:ea typeface="Arial Unicode MS" pitchFamily="34" charset="-128"/>
          <a:cs typeface="Arial Unicode MS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99284C"/>
          </a:solidFill>
          <a:latin typeface="Albany"/>
          <a:ea typeface="Arial Unicode MS" pitchFamily="34" charset="-128"/>
          <a:cs typeface="Arial Unicode MS" pitchFamily="34" charset="-128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lang="en-US" sz="3200">
          <a:solidFill>
            <a:srgbClr val="333333"/>
          </a:solidFill>
          <a:latin typeface="Albany" pitchFamily="34"/>
          <a:ea typeface="Arial Unicode MS" pitchFamily="34" charset="-128"/>
          <a:cs typeface="Arial Unicode MS" pitchFamily="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www.google.com.ua/url?sa=i&amp;rct=j&amp;q=&amp;esrc=s&amp;source=images&amp;cd=&amp;cad=rja&amp;uact=8&amp;ved=0ahUKEwiK9dLnzq7WAhUmIJoKHU_lBXwQjRwIBw&amp;url=http://uznay-kak.ru/eda-i-napitki/raznoe/kak-skladyivat-salfetki-v-salfetnitsu&amp;psig=AFQjCNGjjREd9tLN--ZrqaW9JfsOdaUl2w&amp;ust=1505819903216349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ua/url?sa=i&amp;rct=j&amp;q=&amp;esrc=s&amp;source=images&amp;cd=&amp;cad=rja&amp;uact=8&amp;ved=0ahUKEwiTl7Dk4a7WAhXGApoKHfzUDK4QjRwIBw&amp;url=http://ua.depositphotos.com/47520163/stock-illustration-cartoon-businesswoman-with-rising-chart.html&amp;psig=AFQjCNGfqE_t1NZw0fhGnRbAA5DcyR222g&amp;ust=1505825070904023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647700" y="4885204"/>
            <a:ext cx="8607425" cy="1938992"/>
          </a:xfrm>
        </p:spPr>
        <p:txBody>
          <a:bodyPr>
            <a:spAutoFit/>
          </a:bodyPr>
          <a:lstStyle/>
          <a:p>
            <a:pPr marL="215900" indent="-358775" eaLnBrk="1">
              <a:buClr>
                <a:srgbClr val="000000"/>
              </a:buClr>
              <a:buSzPct val="45000"/>
              <a:buFont typeface="StarSymbol"/>
              <a:buNone/>
            </a:pPr>
            <a:r>
              <a:rPr lang="uk-UA" sz="7200" dirty="0" smtClean="0">
                <a:latin typeface="Monotype Corsiva" pitchFamily="66" charset="0"/>
                <a:cs typeface="Arial Unicode MS" pitchFamily="34" charset="-128"/>
              </a:rPr>
              <a:t>Серветниця</a:t>
            </a:r>
            <a:r>
              <a:rPr lang="uk-UA" sz="6000" dirty="0" smtClean="0">
                <a:latin typeface="Monotype Corsiva" pitchFamily="66" charset="0"/>
                <a:cs typeface="Arial Unicode MS" pitchFamily="34" charset="-128"/>
              </a:rPr>
              <a:t/>
            </a:r>
            <a:br>
              <a:rPr lang="uk-UA" sz="6000" dirty="0" smtClean="0">
                <a:latin typeface="Monotype Corsiva" pitchFamily="66" charset="0"/>
                <a:cs typeface="Arial Unicode MS" pitchFamily="34" charset="-128"/>
              </a:rPr>
            </a:br>
            <a:r>
              <a:rPr lang="uk-UA" sz="5400" dirty="0" smtClean="0">
                <a:latin typeface="Monotype Corsiva" pitchFamily="66" charset="0"/>
                <a:cs typeface="Arial Unicode MS" pitchFamily="34" charset="-128"/>
              </a:rPr>
              <a:t>проект  для 5 класу</a:t>
            </a:r>
            <a:endParaRPr sz="5400" dirty="0" smtClean="0">
              <a:latin typeface="Monotype Corsiva" pitchFamily="66" charset="0"/>
              <a:cs typeface="Arial Unicode MS" pitchFamily="34" charset="-128"/>
            </a:endParaRPr>
          </a:p>
        </p:txBody>
      </p:sp>
      <p:pic>
        <p:nvPicPr>
          <p:cNvPr id="2051" name="Picture 6" descr="C:\Users\Smirnovy\Pictures\вироби з деревини\серветниця\p799594_598b48bcbd3f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4325" y="611188"/>
            <a:ext cx="74834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4"/>
          <p:cNvSpPr txBox="1">
            <a:spLocks noGrp="1"/>
          </p:cNvSpPr>
          <p:nvPr>
            <p:ph type="title"/>
          </p:nvPr>
        </p:nvSpPr>
        <p:spPr>
          <a:xfrm>
            <a:off x="719138" y="539750"/>
            <a:ext cx="8607425" cy="847725"/>
          </a:xfrm>
        </p:spPr>
        <p:txBody>
          <a:bodyPr/>
          <a:lstStyle/>
          <a:p>
            <a:r>
              <a:rPr lang="uk-UA" smtClean="0">
                <a:latin typeface="Albany"/>
                <a:cs typeface="Arial Unicode MS" pitchFamily="34" charset="-128"/>
              </a:rPr>
              <a:t>Порівняльна таблиця</a:t>
            </a:r>
          </a:p>
        </p:txBody>
      </p:sp>
      <p:graphicFrame>
        <p:nvGraphicFramePr>
          <p:cNvPr id="3" name="Содержимое 6"/>
          <p:cNvGraphicFramePr>
            <a:graphicFrameLocks/>
          </p:cNvGraphicFramePr>
          <p:nvPr/>
        </p:nvGraphicFramePr>
        <p:xfrm>
          <a:off x="215900" y="1384300"/>
          <a:ext cx="9576938" cy="5931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052"/>
                <a:gridCol w="779943"/>
                <a:gridCol w="866799"/>
                <a:gridCol w="866799"/>
                <a:gridCol w="870835"/>
                <a:gridCol w="941563"/>
                <a:gridCol w="883907"/>
                <a:gridCol w="900395"/>
                <a:gridCol w="900395"/>
                <a:gridCol w="982250"/>
              </a:tblGrid>
              <a:tr h="2664297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774085">
                <a:tc>
                  <a:txBody>
                    <a:bodyPr/>
                    <a:lstStyle/>
                    <a:p>
                      <a:r>
                        <a:rPr lang="uk-UA" dirty="0" smtClean="0"/>
                        <a:t>Матеріал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скло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дріт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кераміка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метал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фанера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прищепки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деревина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пластмаса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деревина</a:t>
                      </a:r>
                      <a:endParaRPr lang="uk-UA" dirty="0"/>
                    </a:p>
                  </a:txBody>
                  <a:tcPr/>
                </a:tc>
              </a:tr>
              <a:tr h="774085">
                <a:tc>
                  <a:txBody>
                    <a:bodyPr/>
                    <a:lstStyle/>
                    <a:p>
                      <a:r>
                        <a:rPr lang="uk-UA" dirty="0" smtClean="0"/>
                        <a:t>Форма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>
                          <a:latin typeface="Times New Roman"/>
                          <a:cs typeface="Times New Roman"/>
                        </a:rPr>
                        <a:t>+</a:t>
                      </a:r>
                      <a:endParaRPr lang="uk-UA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4000" dirty="0" smtClean="0">
                          <a:latin typeface="Times New Roman"/>
                          <a:cs typeface="Times New Roman"/>
                        </a:rPr>
                        <a:t>+</a:t>
                      </a:r>
                      <a:endParaRPr lang="uk-UA" sz="4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4000" dirty="0" smtClean="0">
                          <a:latin typeface="Times New Roman"/>
                          <a:cs typeface="Times New Roman"/>
                        </a:rPr>
                        <a:t>+</a:t>
                      </a:r>
                      <a:endParaRPr lang="uk-UA" sz="4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4000" dirty="0" smtClean="0">
                          <a:latin typeface="Times New Roman"/>
                          <a:cs typeface="Times New Roman"/>
                        </a:rPr>
                        <a:t>+</a:t>
                      </a:r>
                      <a:endParaRPr lang="uk-UA" sz="4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4000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uk-UA" sz="4000" dirty="0" smtClean="0">
                          <a:latin typeface="Times New Roman"/>
                          <a:cs typeface="Times New Roman"/>
                        </a:rPr>
                        <a:t>±</a:t>
                      </a:r>
                      <a:endParaRPr lang="uk-UA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4000" dirty="0" smtClean="0">
                          <a:latin typeface="Times New Roman"/>
                          <a:cs typeface="Times New Roman"/>
                        </a:rPr>
                        <a:t>+</a:t>
                      </a:r>
                      <a:endParaRPr lang="uk-UA" sz="4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>
                          <a:latin typeface="Times New Roman"/>
                          <a:cs typeface="Times New Roman"/>
                        </a:rPr>
                        <a:t>+</a:t>
                      </a:r>
                      <a:endParaRPr lang="uk-UA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>
                          <a:latin typeface="Times New Roman"/>
                          <a:cs typeface="Times New Roman"/>
                        </a:rPr>
                        <a:t>+</a:t>
                      </a:r>
                      <a:endParaRPr lang="uk-UA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>
                          <a:latin typeface="Times New Roman"/>
                          <a:cs typeface="Times New Roman"/>
                        </a:rPr>
                        <a:t>+</a:t>
                      </a:r>
                      <a:endParaRPr lang="uk-UA" sz="4000" dirty="0"/>
                    </a:p>
                  </a:txBody>
                  <a:tcPr/>
                </a:tc>
              </a:tr>
              <a:tr h="774085">
                <a:tc>
                  <a:txBody>
                    <a:bodyPr/>
                    <a:lstStyle/>
                    <a:p>
                      <a:r>
                        <a:rPr lang="uk-UA" dirty="0" smtClean="0"/>
                        <a:t>Можливість виготовлення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Times New Roman"/>
                          <a:cs typeface="Times New Roman"/>
                        </a:rPr>
                        <a:t>O</a:t>
                      </a:r>
                      <a:endParaRPr lang="uk-UA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>
                          <a:latin typeface="Times New Roman"/>
                          <a:cs typeface="Times New Roman"/>
                        </a:rPr>
                        <a:t>+</a:t>
                      </a:r>
                      <a:endParaRPr lang="uk-UA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latin typeface="Times New Roman"/>
                          <a:cs typeface="Times New Roman"/>
                        </a:rPr>
                        <a:t>O</a:t>
                      </a:r>
                      <a:endParaRPr lang="uk-UA" sz="4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Times New Roman"/>
                          <a:cs typeface="Times New Roman"/>
                        </a:rPr>
                        <a:t>O</a:t>
                      </a:r>
                      <a:endParaRPr lang="uk-UA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>
                          <a:latin typeface="Times New Roman"/>
                          <a:cs typeface="Times New Roman"/>
                        </a:rPr>
                        <a:t>+</a:t>
                      </a:r>
                      <a:endParaRPr lang="uk-UA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>
                          <a:latin typeface="Times New Roman"/>
                          <a:cs typeface="Times New Roman"/>
                        </a:rPr>
                        <a:t>+</a:t>
                      </a:r>
                      <a:endParaRPr lang="uk-UA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>
                          <a:latin typeface="Times New Roman"/>
                          <a:cs typeface="Times New Roman"/>
                        </a:rPr>
                        <a:t>+</a:t>
                      </a:r>
                      <a:endParaRPr lang="uk-UA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latin typeface="Times New Roman"/>
                          <a:cs typeface="Times New Roman"/>
                        </a:rPr>
                        <a:t>O</a:t>
                      </a:r>
                      <a:endParaRPr lang="uk-UA" sz="4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4000" dirty="0" smtClean="0">
                          <a:latin typeface="Times New Roman"/>
                          <a:cs typeface="Times New Roman"/>
                        </a:rPr>
                        <a:t>+</a:t>
                      </a:r>
                      <a:endParaRPr lang="uk-UA" sz="4000" dirty="0" smtClean="0"/>
                    </a:p>
                  </a:txBody>
                  <a:tcPr/>
                </a:tc>
              </a:tr>
              <a:tr h="774085">
                <a:tc>
                  <a:txBody>
                    <a:bodyPr/>
                    <a:lstStyle/>
                    <a:p>
                      <a:r>
                        <a:rPr lang="uk-UA" dirty="0" smtClean="0"/>
                        <a:t>Складність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atin typeface="Times New Roman"/>
                          <a:cs typeface="Times New Roman"/>
                        </a:rPr>
                        <a:t>*****</a:t>
                      </a:r>
                      <a:endParaRPr lang="uk-U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dirty="0" smtClean="0">
                          <a:latin typeface="Times New Roman"/>
                          <a:cs typeface="Times New Roman"/>
                        </a:rPr>
                        <a:t>***</a:t>
                      </a:r>
                      <a:endParaRPr lang="uk-UA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dirty="0" smtClean="0">
                          <a:latin typeface="Times New Roman"/>
                          <a:cs typeface="Times New Roman"/>
                        </a:rPr>
                        <a:t>****</a:t>
                      </a:r>
                      <a:endParaRPr lang="uk-UA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dirty="0" smtClean="0">
                          <a:latin typeface="Times New Roman"/>
                          <a:cs typeface="Times New Roman"/>
                        </a:rPr>
                        <a:t>*****</a:t>
                      </a:r>
                      <a:endParaRPr lang="uk-UA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atin typeface="Times New Roman"/>
                          <a:cs typeface="Times New Roman"/>
                        </a:rPr>
                        <a:t>***</a:t>
                      </a:r>
                      <a:endParaRPr lang="uk-U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atin typeface="Times New Roman"/>
                          <a:cs typeface="Times New Roman"/>
                        </a:rPr>
                        <a:t>***</a:t>
                      </a:r>
                      <a:endParaRPr lang="uk-U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dirty="0" smtClean="0">
                          <a:latin typeface="Times New Roman"/>
                          <a:cs typeface="Times New Roman"/>
                        </a:rPr>
                        <a:t>**</a:t>
                      </a:r>
                      <a:endParaRPr lang="uk-UA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dirty="0" smtClean="0">
                          <a:latin typeface="Times New Roman"/>
                          <a:cs typeface="Times New Roman"/>
                        </a:rPr>
                        <a:t>**</a:t>
                      </a:r>
                      <a:endParaRPr lang="uk-UA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dirty="0" smtClean="0">
                          <a:latin typeface="Times New Roman"/>
                          <a:cs typeface="Times New Roman"/>
                        </a:rPr>
                        <a:t>**</a:t>
                      </a:r>
                      <a:endParaRPr lang="uk-UA" sz="28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2"/>
          <p:cNvSpPr txBox="1">
            <a:spLocks/>
          </p:cNvSpPr>
          <p:nvPr/>
        </p:nvSpPr>
        <p:spPr bwMode="auto">
          <a:xfrm rot="16200000">
            <a:off x="1152253" y="2411313"/>
            <a:ext cx="20875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uk-UA" sz="3600" b="1" i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Albany" pitchFamily="34"/>
                <a:ea typeface="Arial Unicode MS" pitchFamily="34" charset="-128"/>
                <a:cs typeface="Arial Unicode MS" pitchFamily="2"/>
              </a:rPr>
              <a:t>Зразок 1</a:t>
            </a:r>
          </a:p>
        </p:txBody>
      </p:sp>
      <p:sp>
        <p:nvSpPr>
          <p:cNvPr id="6" name="Заголовок 2"/>
          <p:cNvSpPr txBox="1">
            <a:spLocks/>
          </p:cNvSpPr>
          <p:nvPr/>
        </p:nvSpPr>
        <p:spPr bwMode="auto">
          <a:xfrm rot="16200000">
            <a:off x="2015554" y="2412107"/>
            <a:ext cx="20891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uk-UA" sz="3600" b="1" i="1" kern="0" dirty="0">
                <a:solidFill>
                  <a:schemeClr val="accent6">
                    <a:lumMod val="60000"/>
                    <a:lumOff val="40000"/>
                  </a:schemeClr>
                </a:solidFill>
                <a:latin typeface="Albany" pitchFamily="34"/>
                <a:ea typeface="Arial Unicode MS" pitchFamily="34" charset="-128"/>
                <a:cs typeface="Arial Unicode MS" pitchFamily="2"/>
              </a:rPr>
              <a:t>Зразок 2</a:t>
            </a:r>
          </a:p>
        </p:txBody>
      </p:sp>
      <p:sp>
        <p:nvSpPr>
          <p:cNvPr id="7" name="Заголовок 2"/>
          <p:cNvSpPr txBox="1">
            <a:spLocks/>
          </p:cNvSpPr>
          <p:nvPr/>
        </p:nvSpPr>
        <p:spPr bwMode="auto">
          <a:xfrm rot="16200000">
            <a:off x="2807644" y="2340099"/>
            <a:ext cx="20891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uk-UA" sz="3600" b="1" i="1" kern="0" dirty="0">
                <a:solidFill>
                  <a:schemeClr val="accent6">
                    <a:lumMod val="75000"/>
                  </a:schemeClr>
                </a:solidFill>
                <a:latin typeface="Albany" pitchFamily="34"/>
                <a:ea typeface="Arial Unicode MS" pitchFamily="34" charset="-128"/>
                <a:cs typeface="Arial Unicode MS" pitchFamily="2"/>
              </a:rPr>
              <a:t>Зразок 3</a:t>
            </a:r>
          </a:p>
        </p:txBody>
      </p:sp>
      <p:sp>
        <p:nvSpPr>
          <p:cNvPr id="8" name="Заголовок 2"/>
          <p:cNvSpPr txBox="1">
            <a:spLocks/>
          </p:cNvSpPr>
          <p:nvPr/>
        </p:nvSpPr>
        <p:spPr bwMode="auto">
          <a:xfrm rot="16200000">
            <a:off x="3743747" y="2412107"/>
            <a:ext cx="20891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uk-UA" sz="3600" b="1" i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Albany" pitchFamily="34"/>
                <a:ea typeface="Arial Unicode MS" pitchFamily="34" charset="-128"/>
                <a:cs typeface="Arial Unicode MS" pitchFamily="2"/>
              </a:rPr>
              <a:t>Зразок 4</a:t>
            </a:r>
          </a:p>
        </p:txBody>
      </p:sp>
      <p:sp>
        <p:nvSpPr>
          <p:cNvPr id="9" name="Заголовок 2"/>
          <p:cNvSpPr txBox="1">
            <a:spLocks/>
          </p:cNvSpPr>
          <p:nvPr/>
        </p:nvSpPr>
        <p:spPr bwMode="auto">
          <a:xfrm rot="16200000">
            <a:off x="4679850" y="2412107"/>
            <a:ext cx="20891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uk-UA" sz="3600" b="1" i="1" kern="0" dirty="0">
                <a:solidFill>
                  <a:schemeClr val="accent6">
                    <a:lumMod val="60000"/>
                    <a:lumOff val="40000"/>
                  </a:schemeClr>
                </a:solidFill>
                <a:latin typeface="Albany" pitchFamily="34"/>
                <a:ea typeface="Arial Unicode MS" pitchFamily="34" charset="-128"/>
                <a:cs typeface="Arial Unicode MS" pitchFamily="2"/>
              </a:rPr>
              <a:t>Зразок 5</a:t>
            </a:r>
          </a:p>
        </p:txBody>
      </p:sp>
      <p:sp>
        <p:nvSpPr>
          <p:cNvPr id="10" name="Заголовок 2"/>
          <p:cNvSpPr txBox="1">
            <a:spLocks/>
          </p:cNvSpPr>
          <p:nvPr/>
        </p:nvSpPr>
        <p:spPr bwMode="auto">
          <a:xfrm rot="16200000">
            <a:off x="5544740" y="2339305"/>
            <a:ext cx="208756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uk-UA" sz="3600" b="1" i="1" kern="0" dirty="0">
                <a:solidFill>
                  <a:schemeClr val="accent6">
                    <a:lumMod val="75000"/>
                  </a:schemeClr>
                </a:solidFill>
                <a:latin typeface="Albany" pitchFamily="34"/>
                <a:ea typeface="Arial Unicode MS" pitchFamily="34" charset="-128"/>
                <a:cs typeface="Arial Unicode MS" pitchFamily="2"/>
              </a:rPr>
              <a:t>Зразок 6</a:t>
            </a:r>
          </a:p>
        </p:txBody>
      </p:sp>
      <p:sp>
        <p:nvSpPr>
          <p:cNvPr id="11" name="Заголовок 2"/>
          <p:cNvSpPr txBox="1">
            <a:spLocks/>
          </p:cNvSpPr>
          <p:nvPr/>
        </p:nvSpPr>
        <p:spPr bwMode="auto">
          <a:xfrm rot="16200000">
            <a:off x="6480844" y="2339305"/>
            <a:ext cx="208756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uk-UA" sz="3600" b="1" i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Albany" pitchFamily="34"/>
                <a:ea typeface="Arial Unicode MS" pitchFamily="34" charset="-128"/>
                <a:cs typeface="Arial Unicode MS" pitchFamily="2"/>
              </a:rPr>
              <a:t>Зразок 7</a:t>
            </a:r>
          </a:p>
        </p:txBody>
      </p:sp>
      <p:sp>
        <p:nvSpPr>
          <p:cNvPr id="12" name="Заголовок 2"/>
          <p:cNvSpPr txBox="1">
            <a:spLocks/>
          </p:cNvSpPr>
          <p:nvPr/>
        </p:nvSpPr>
        <p:spPr bwMode="auto">
          <a:xfrm rot="16200000">
            <a:off x="7344147" y="2340099"/>
            <a:ext cx="20891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uk-UA" sz="3600" b="1" i="1" kern="0" dirty="0">
                <a:solidFill>
                  <a:schemeClr val="accent6">
                    <a:lumMod val="60000"/>
                    <a:lumOff val="40000"/>
                  </a:schemeClr>
                </a:solidFill>
                <a:latin typeface="Albany" pitchFamily="34"/>
                <a:ea typeface="Arial Unicode MS" pitchFamily="34" charset="-128"/>
                <a:cs typeface="Arial Unicode MS" pitchFamily="2"/>
              </a:rPr>
              <a:t>Зразок 8</a:t>
            </a:r>
          </a:p>
        </p:txBody>
      </p:sp>
      <p:sp>
        <p:nvSpPr>
          <p:cNvPr id="13" name="Заголовок 2"/>
          <p:cNvSpPr txBox="1">
            <a:spLocks/>
          </p:cNvSpPr>
          <p:nvPr/>
        </p:nvSpPr>
        <p:spPr bwMode="auto">
          <a:xfrm rot="16200000">
            <a:off x="8280251" y="2268091"/>
            <a:ext cx="20891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uk-UA" sz="3600" b="1" i="1" kern="0" dirty="0">
                <a:solidFill>
                  <a:schemeClr val="accent6">
                    <a:lumMod val="75000"/>
                  </a:schemeClr>
                </a:solidFill>
                <a:latin typeface="Albany" pitchFamily="34"/>
                <a:ea typeface="Arial Unicode MS" pitchFamily="34" charset="-128"/>
                <a:cs typeface="Arial Unicode MS" pitchFamily="2"/>
              </a:rPr>
              <a:t>Зразок 9</a:t>
            </a:r>
          </a:p>
        </p:txBody>
      </p:sp>
      <p:sp>
        <p:nvSpPr>
          <p:cNvPr id="15" name="Заголовок 2"/>
          <p:cNvSpPr txBox="1">
            <a:spLocks/>
          </p:cNvSpPr>
          <p:nvPr/>
        </p:nvSpPr>
        <p:spPr bwMode="auto">
          <a:xfrm rot="16200000">
            <a:off x="-431800" y="2195513"/>
            <a:ext cx="2592388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uk-UA" sz="3200" b="1" i="1" kern="0" dirty="0">
                <a:solidFill>
                  <a:schemeClr val="accent5">
                    <a:lumMod val="40000"/>
                    <a:lumOff val="60000"/>
                  </a:schemeClr>
                </a:solidFill>
                <a:latin typeface="Albany" pitchFamily="34"/>
                <a:ea typeface="Arial Unicode MS" pitchFamily="34" charset="-128"/>
                <a:cs typeface="Arial Unicode MS" pitchFamily="2"/>
              </a:rPr>
              <a:t>Критерії оцінювання</a:t>
            </a: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3"/>
          <p:cNvSpPr txBox="1">
            <a:spLocks noGrp="1"/>
          </p:cNvSpPr>
          <p:nvPr>
            <p:ph type="title"/>
          </p:nvPr>
        </p:nvSpPr>
        <p:spPr>
          <a:xfrm>
            <a:off x="719832" y="0"/>
            <a:ext cx="8607425" cy="2576513"/>
          </a:xfrm>
        </p:spPr>
        <p:txBody>
          <a:bodyPr/>
          <a:lstStyle/>
          <a:p>
            <a:r>
              <a:rPr lang="uk-UA" sz="3000" dirty="0" smtClean="0">
                <a:latin typeface="Albany"/>
                <a:cs typeface="Arial Unicode MS" pitchFamily="34" charset="-128"/>
              </a:rPr>
              <a:t>В усіх зразках функціональність – не викликає сумнівів;</a:t>
            </a:r>
            <a:br>
              <a:rPr lang="uk-UA" sz="3000" dirty="0" smtClean="0">
                <a:latin typeface="Albany"/>
                <a:cs typeface="Arial Unicode MS" pitchFamily="34" charset="-128"/>
              </a:rPr>
            </a:br>
            <a:r>
              <a:rPr lang="uk-UA" sz="3000" dirty="0" smtClean="0">
                <a:latin typeface="Albany"/>
                <a:cs typeface="Arial Unicode MS" pitchFamily="34" charset="-128"/>
              </a:rPr>
              <a:t>безпечність - задовільна</a:t>
            </a:r>
          </a:p>
        </p:txBody>
      </p:sp>
      <p:pic>
        <p:nvPicPr>
          <p:cNvPr id="12291" name="Picture 1" descr="C:\Users\Smirnovy\Pictures\вироби з деревини\серветниця\hq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8280" y="2267669"/>
            <a:ext cx="4176464" cy="230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 txBox="1">
            <a:spLocks/>
          </p:cNvSpPr>
          <p:nvPr/>
        </p:nvSpPr>
        <p:spPr bwMode="auto">
          <a:xfrm>
            <a:off x="863600" y="3275013"/>
            <a:ext cx="8607425" cy="372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uk-UA" sz="3600" b="1" i="1" kern="0" dirty="0">
                <a:solidFill>
                  <a:schemeClr val="accent3">
                    <a:lumMod val="75000"/>
                  </a:schemeClr>
                </a:solidFill>
                <a:latin typeface="Albany" pitchFamily="34"/>
                <a:ea typeface="Arial Unicode MS" pitchFamily="34" charset="-128"/>
                <a:cs typeface="Arial Unicode MS" pitchFamily="2"/>
              </a:rPr>
              <a:t>                          </a:t>
            </a:r>
            <a:endParaRPr lang="uk-UA" sz="4000" b="1" i="1" kern="0" dirty="0">
              <a:solidFill>
                <a:schemeClr val="accent3">
                  <a:lumMod val="50000"/>
                </a:schemeClr>
              </a:solidFill>
              <a:latin typeface="Albany" pitchFamily="34"/>
              <a:ea typeface="Arial Unicode MS" pitchFamily="34" charset="-128"/>
              <a:cs typeface="Arial Unicode MS" pitchFamily="2"/>
            </a:endParaRPr>
          </a:p>
          <a:p>
            <a:pPr algn="ctr" eaLnBrk="0" hangingPunct="0">
              <a:defRPr/>
            </a:pPr>
            <a:r>
              <a:rPr lang="uk-UA" sz="3600" b="1" i="1" kern="0" dirty="0">
                <a:solidFill>
                  <a:schemeClr val="accent4">
                    <a:lumMod val="60000"/>
                    <a:lumOff val="40000"/>
                  </a:schemeClr>
                </a:solidFill>
                <a:latin typeface="Albany" pitchFamily="34"/>
                <a:ea typeface="Arial Unicode MS" pitchFamily="34" charset="-128"/>
                <a:cs typeface="Arial Unicode MS" pitchFamily="2"/>
              </a:rPr>
              <a:t>                         матеріал виробу –</a:t>
            </a:r>
          </a:p>
          <a:p>
            <a:pPr algn="ctr" eaLnBrk="0" hangingPunct="0">
              <a:defRPr/>
            </a:pPr>
            <a:r>
              <a:rPr lang="uk-UA" sz="3600" b="1" i="1" kern="0" dirty="0">
                <a:solidFill>
                  <a:schemeClr val="accent4">
                    <a:lumMod val="60000"/>
                    <a:lumOff val="40000"/>
                  </a:schemeClr>
                </a:solidFill>
                <a:latin typeface="Albany" pitchFamily="34"/>
                <a:ea typeface="Arial Unicode MS" pitchFamily="34" charset="-128"/>
                <a:cs typeface="Arial Unicode MS" pitchFamily="2"/>
              </a:rPr>
              <a:t>                   фанера;</a:t>
            </a:r>
          </a:p>
          <a:p>
            <a:pPr algn="ctr" eaLnBrk="0" hangingPunct="0">
              <a:defRPr/>
            </a:pPr>
            <a:r>
              <a:rPr lang="uk-UA" sz="3600" b="1" i="1" kern="0" dirty="0">
                <a:solidFill>
                  <a:schemeClr val="accent4">
                    <a:lumMod val="60000"/>
                    <a:lumOff val="40000"/>
                  </a:schemeClr>
                </a:solidFill>
                <a:latin typeface="Albany" pitchFamily="34"/>
                <a:ea typeface="Arial Unicode MS" pitchFamily="34" charset="-128"/>
                <a:cs typeface="Arial Unicode MS" pitchFamily="2"/>
              </a:rPr>
              <a:t>форма </a:t>
            </a:r>
            <a:r>
              <a:rPr lang="uk-UA" sz="3600" b="1" i="1" kern="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lbany" pitchFamily="34"/>
                <a:ea typeface="Arial Unicode MS" pitchFamily="34" charset="-128"/>
                <a:cs typeface="Arial Unicode MS" pitchFamily="2"/>
              </a:rPr>
              <a:t>– близька </a:t>
            </a:r>
            <a:r>
              <a:rPr lang="uk-UA" sz="3600" b="1" i="1" kern="0" dirty="0">
                <a:solidFill>
                  <a:schemeClr val="accent4">
                    <a:lumMod val="60000"/>
                    <a:lumOff val="40000"/>
                  </a:schemeClr>
                </a:solidFill>
                <a:latin typeface="Albany" pitchFamily="34"/>
                <a:ea typeface="Arial Unicode MS" pitchFamily="34" charset="-128"/>
                <a:cs typeface="Arial Unicode MS" pitchFamily="2"/>
              </a:rPr>
              <a:t>до </a:t>
            </a:r>
            <a:r>
              <a:rPr lang="uk-UA" sz="3600" b="1" i="1" kern="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lbany" pitchFamily="34"/>
                <a:ea typeface="Arial Unicode MS" pitchFamily="34" charset="-128"/>
                <a:cs typeface="Arial Unicode MS" pitchFamily="2"/>
              </a:rPr>
              <a:t>півкола, за </a:t>
            </a:r>
            <a:r>
              <a:rPr lang="uk-UA" sz="3600" b="1" i="1" kern="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lbany" pitchFamily="34"/>
                <a:ea typeface="Arial Unicode MS" pitchFamily="34" charset="-128"/>
                <a:cs typeface="Arial Unicode MS" pitchFamily="2"/>
              </a:rPr>
              <a:t>вибором </a:t>
            </a:r>
            <a:r>
              <a:rPr lang="uk-UA" sz="3600" b="1" i="1" kern="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lbany" pitchFamily="34"/>
                <a:ea typeface="Arial Unicode MS" pitchFamily="34" charset="-128"/>
                <a:cs typeface="Arial Unicode MS" pitchFamily="2"/>
              </a:rPr>
              <a:t>; </a:t>
            </a:r>
            <a:r>
              <a:rPr lang="uk-UA" sz="3600" b="1" i="1" kern="0" dirty="0">
                <a:solidFill>
                  <a:schemeClr val="accent4">
                    <a:lumMod val="60000"/>
                    <a:lumOff val="40000"/>
                  </a:schemeClr>
                </a:solidFill>
                <a:latin typeface="Albany" pitchFamily="34"/>
                <a:ea typeface="Arial Unicode MS" pitchFamily="34" charset="-128"/>
                <a:cs typeface="Arial Unicode MS" pitchFamily="2"/>
              </a:rPr>
              <a:t/>
            </a:r>
            <a:br>
              <a:rPr lang="uk-UA" sz="3600" b="1" i="1" kern="0" dirty="0">
                <a:solidFill>
                  <a:schemeClr val="accent4">
                    <a:lumMod val="60000"/>
                    <a:lumOff val="40000"/>
                  </a:schemeClr>
                </a:solidFill>
                <a:latin typeface="Albany" pitchFamily="34"/>
                <a:ea typeface="Arial Unicode MS" pitchFamily="34" charset="-128"/>
                <a:cs typeface="Arial Unicode MS" pitchFamily="2"/>
              </a:rPr>
            </a:br>
            <a:r>
              <a:rPr lang="uk-UA" sz="3600" b="1" i="1" kern="0" dirty="0">
                <a:solidFill>
                  <a:schemeClr val="accent4">
                    <a:lumMod val="60000"/>
                    <a:lumOff val="40000"/>
                  </a:schemeClr>
                </a:solidFill>
                <a:latin typeface="Albany" pitchFamily="34"/>
                <a:ea typeface="Arial Unicode MS" pitchFamily="34" charset="-128"/>
                <a:cs typeface="Arial Unicode MS" pitchFamily="2"/>
              </a:rPr>
              <a:t>складність виготовлення – </a:t>
            </a:r>
          </a:p>
          <a:p>
            <a:pPr algn="ctr" eaLnBrk="0" hangingPunct="0">
              <a:defRPr/>
            </a:pPr>
            <a:r>
              <a:rPr lang="uk-UA" sz="3600" b="1" i="1" kern="0" dirty="0">
                <a:solidFill>
                  <a:schemeClr val="accent4">
                    <a:lumMod val="60000"/>
                    <a:lumOff val="40000"/>
                  </a:schemeClr>
                </a:solidFill>
                <a:latin typeface="Albany" pitchFamily="34"/>
                <a:ea typeface="Arial Unicode MS" pitchFamily="34" charset="-128"/>
                <a:cs typeface="Arial Unicode MS" pitchFamily="2"/>
              </a:rPr>
              <a:t>не дуже висока.</a:t>
            </a:r>
            <a:r>
              <a:rPr lang="uk-UA" sz="3600" b="1" i="1" kern="0" dirty="0">
                <a:solidFill>
                  <a:schemeClr val="accent3">
                    <a:lumMod val="75000"/>
                  </a:schemeClr>
                </a:solidFill>
                <a:latin typeface="Albany" pitchFamily="34"/>
                <a:ea typeface="Arial Unicode MS" pitchFamily="34" charset="-128"/>
                <a:cs typeface="Arial Unicode MS" pitchFamily="2"/>
              </a:rPr>
              <a:t/>
            </a:r>
            <a:br>
              <a:rPr lang="uk-UA" sz="3600" b="1" i="1" kern="0" dirty="0">
                <a:solidFill>
                  <a:schemeClr val="accent3">
                    <a:lumMod val="75000"/>
                  </a:schemeClr>
                </a:solidFill>
                <a:latin typeface="Albany" pitchFamily="34"/>
                <a:ea typeface="Arial Unicode MS" pitchFamily="34" charset="-128"/>
                <a:cs typeface="Arial Unicode MS" pitchFamily="2"/>
              </a:rPr>
            </a:br>
            <a:endParaRPr lang="uk-UA" sz="3600" b="1" i="1" kern="0" dirty="0">
              <a:solidFill>
                <a:schemeClr val="accent3">
                  <a:lumMod val="75000"/>
                </a:schemeClr>
              </a:solidFill>
              <a:latin typeface="Albany" pitchFamily="34"/>
              <a:ea typeface="Arial Unicode MS" pitchFamily="34" charset="-128"/>
              <a:cs typeface="Arial Unicode MS" pitchFamily="2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304008" y="2555701"/>
            <a:ext cx="86074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215900" marR="0" lvl="0" indent="-358775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/>
              <a:buNone/>
              <a:tabLst/>
              <a:defRPr/>
            </a:pPr>
            <a:r>
              <a:rPr kumimoji="0" lang="uk-UA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lbany"/>
                <a:ea typeface="Arial Unicode MS" pitchFamily="34" charset="-128"/>
                <a:cs typeface="Arial Unicode MS" pitchFamily="34" charset="-128"/>
              </a:rPr>
              <a:t>Технічна пропозиція:</a:t>
            </a:r>
            <a:endParaRPr kumimoji="0" lang="en-US" sz="4000" b="1" i="1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lbany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 txBox="1">
            <a:spLocks/>
          </p:cNvSpPr>
          <p:nvPr/>
        </p:nvSpPr>
        <p:spPr bwMode="auto">
          <a:xfrm>
            <a:off x="863600" y="2916238"/>
            <a:ext cx="8607425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defRPr/>
            </a:pPr>
            <a:endParaRPr lang="uk-UA" sz="4000" b="1" i="1" kern="0" dirty="0">
              <a:solidFill>
                <a:srgbClr val="99284C"/>
              </a:solidFill>
              <a:latin typeface="Albany" pitchFamily="34"/>
              <a:ea typeface="Arial Unicode MS" pitchFamily="34" charset="-128"/>
              <a:cs typeface="Arial Unicode MS" pitchFamily="2"/>
            </a:endParaRPr>
          </a:p>
        </p:txBody>
      </p:sp>
      <p:pic>
        <p:nvPicPr>
          <p:cNvPr id="13315" name="Picture 2" descr="C:\Users\Smirnovy\Pictures\вироби з деревини\серветниця\Salfetnica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138" y="900113"/>
            <a:ext cx="4689375" cy="3887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6"/>
          <p:cNvSpPr txBox="1">
            <a:spLocks/>
          </p:cNvSpPr>
          <p:nvPr/>
        </p:nvSpPr>
        <p:spPr bwMode="auto">
          <a:xfrm>
            <a:off x="5184328" y="971525"/>
            <a:ext cx="4142235" cy="529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uk-UA" sz="3200" b="1" i="1" kern="0" dirty="0">
                <a:solidFill>
                  <a:srgbClr val="99284C"/>
                </a:solidFill>
                <a:latin typeface="Albany" pitchFamily="34"/>
                <a:ea typeface="Arial Unicode MS" pitchFamily="34" charset="-128"/>
                <a:cs typeface="Arial Unicode MS" pitchFamily="2"/>
              </a:rPr>
              <a:t>Розміри виробу</a:t>
            </a:r>
            <a:r>
              <a:rPr lang="uk-UA" sz="3200" b="1" i="1" kern="0" dirty="0" smtClean="0">
                <a:solidFill>
                  <a:srgbClr val="99284C"/>
                </a:solidFill>
                <a:latin typeface="Albany" pitchFamily="34"/>
                <a:ea typeface="Arial Unicode MS" pitchFamily="34" charset="-128"/>
                <a:cs typeface="Arial Unicode MS" pitchFamily="2"/>
              </a:rPr>
              <a:t>:</a:t>
            </a:r>
          </a:p>
          <a:p>
            <a:pPr algn="ctr" eaLnBrk="0" hangingPunct="0">
              <a:defRPr/>
            </a:pPr>
            <a:r>
              <a:rPr lang="uk-UA" sz="3200" b="1" i="1" kern="0" dirty="0">
                <a:solidFill>
                  <a:srgbClr val="99284C"/>
                </a:solidFill>
                <a:latin typeface="Albany" pitchFamily="34"/>
                <a:ea typeface="Arial Unicode MS" pitchFamily="34" charset="-128"/>
                <a:cs typeface="Arial Unicode MS" pitchFamily="2"/>
              </a:rPr>
              <a:t/>
            </a:r>
            <a:br>
              <a:rPr lang="uk-UA" sz="3200" b="1" i="1" kern="0" dirty="0">
                <a:solidFill>
                  <a:srgbClr val="99284C"/>
                </a:solidFill>
                <a:latin typeface="Albany" pitchFamily="34"/>
                <a:ea typeface="Arial Unicode MS" pitchFamily="34" charset="-128"/>
                <a:cs typeface="Arial Unicode MS" pitchFamily="2"/>
              </a:rPr>
            </a:br>
            <a:r>
              <a:rPr lang="uk-UA" sz="3200" b="1" i="1" kern="0" dirty="0">
                <a:solidFill>
                  <a:schemeClr val="tx2">
                    <a:lumMod val="40000"/>
                    <a:lumOff val="60000"/>
                  </a:schemeClr>
                </a:solidFill>
                <a:latin typeface="Albany" pitchFamily="34"/>
                <a:ea typeface="Arial Unicode MS" pitchFamily="34" charset="-128"/>
                <a:cs typeface="Arial Unicode MS" pitchFamily="2"/>
              </a:rPr>
              <a:t>по висоті – близько 100мм</a:t>
            </a:r>
            <a:r>
              <a:rPr lang="uk-UA" sz="3200" b="1" i="1" kern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lbany" pitchFamily="34"/>
                <a:ea typeface="Arial Unicode MS" pitchFamily="34" charset="-128"/>
                <a:cs typeface="Arial Unicode MS" pitchFamily="2"/>
              </a:rPr>
              <a:t>,</a:t>
            </a:r>
          </a:p>
          <a:p>
            <a:pPr algn="ctr" eaLnBrk="0" hangingPunct="0">
              <a:defRPr/>
            </a:pPr>
            <a:r>
              <a:rPr lang="uk-UA" sz="3200" b="1" i="1" kern="0" dirty="0">
                <a:solidFill>
                  <a:srgbClr val="99284C"/>
                </a:solidFill>
                <a:latin typeface="Albany" pitchFamily="34"/>
                <a:ea typeface="Arial Unicode MS" pitchFamily="34" charset="-128"/>
                <a:cs typeface="Arial Unicode MS" pitchFamily="2"/>
              </a:rPr>
              <a:t/>
            </a:r>
            <a:br>
              <a:rPr lang="uk-UA" sz="3200" b="1" i="1" kern="0" dirty="0">
                <a:solidFill>
                  <a:srgbClr val="99284C"/>
                </a:solidFill>
                <a:latin typeface="Albany" pitchFamily="34"/>
                <a:ea typeface="Arial Unicode MS" pitchFamily="34" charset="-128"/>
                <a:cs typeface="Arial Unicode MS" pitchFamily="2"/>
              </a:rPr>
            </a:br>
            <a:r>
              <a:rPr lang="uk-UA" sz="3200" b="1" i="1" kern="0" dirty="0">
                <a:solidFill>
                  <a:schemeClr val="accent3">
                    <a:lumMod val="75000"/>
                  </a:schemeClr>
                </a:solidFill>
                <a:latin typeface="Albany" pitchFamily="34"/>
                <a:ea typeface="Arial Unicode MS" pitchFamily="34" charset="-128"/>
                <a:cs typeface="Arial Unicode MS" pitchFamily="2"/>
              </a:rPr>
              <a:t>по довжині – близько 150мм, </a:t>
            </a:r>
            <a:endParaRPr lang="uk-UA" sz="3200" b="1" i="1" kern="0" dirty="0" smtClean="0">
              <a:solidFill>
                <a:schemeClr val="accent3">
                  <a:lumMod val="75000"/>
                </a:schemeClr>
              </a:solidFill>
              <a:latin typeface="Albany" pitchFamily="34"/>
              <a:ea typeface="Arial Unicode MS" pitchFamily="34" charset="-128"/>
              <a:cs typeface="Arial Unicode MS" pitchFamily="2"/>
            </a:endParaRPr>
          </a:p>
          <a:p>
            <a:pPr algn="ctr" eaLnBrk="0" hangingPunct="0">
              <a:defRPr/>
            </a:pPr>
            <a:r>
              <a:rPr lang="uk-UA" sz="3200" b="1" i="1" kern="0" dirty="0">
                <a:solidFill>
                  <a:srgbClr val="99284C"/>
                </a:solidFill>
                <a:latin typeface="Albany" pitchFamily="34"/>
                <a:ea typeface="Arial Unicode MS" pitchFamily="34" charset="-128"/>
                <a:cs typeface="Arial Unicode MS" pitchFamily="2"/>
              </a:rPr>
              <a:t/>
            </a:r>
            <a:br>
              <a:rPr lang="uk-UA" sz="3200" b="1" i="1" kern="0" dirty="0">
                <a:solidFill>
                  <a:srgbClr val="99284C"/>
                </a:solidFill>
                <a:latin typeface="Albany" pitchFamily="34"/>
                <a:ea typeface="Arial Unicode MS" pitchFamily="34" charset="-128"/>
                <a:cs typeface="Arial Unicode MS" pitchFamily="2"/>
              </a:rPr>
            </a:br>
            <a:r>
              <a:rPr lang="uk-UA" sz="3200" b="1" i="1" kern="0" dirty="0">
                <a:solidFill>
                  <a:schemeClr val="accent6">
                    <a:lumMod val="75000"/>
                  </a:schemeClr>
                </a:solidFill>
                <a:latin typeface="Albany" pitchFamily="34"/>
                <a:ea typeface="Arial Unicode MS" pitchFamily="34" charset="-128"/>
                <a:cs typeface="Arial Unicode MS" pitchFamily="2"/>
              </a:rPr>
              <a:t>по ширині –  близько 30мм.</a:t>
            </a: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4"/>
          <p:cNvSpPr txBox="1">
            <a:spLocks noGrp="1"/>
          </p:cNvSpPr>
          <p:nvPr>
            <p:ph type="title"/>
          </p:nvPr>
        </p:nvSpPr>
        <p:spPr>
          <a:xfrm>
            <a:off x="863848" y="755501"/>
            <a:ext cx="8607425" cy="5040559"/>
          </a:xfrm>
        </p:spPr>
        <p:txBody>
          <a:bodyPr/>
          <a:lstStyle/>
          <a:p>
            <a:pPr algn="l"/>
            <a:r>
              <a:rPr lang="uk-UA" dirty="0" smtClean="0">
                <a:latin typeface="Albany"/>
                <a:cs typeface="Arial Unicode MS" pitchFamily="34" charset="-128"/>
              </a:rPr>
              <a:t>З'єднання деталей серветниці  </a:t>
            </a:r>
            <a:br>
              <a:rPr lang="uk-UA" dirty="0" smtClean="0">
                <a:latin typeface="Albany"/>
                <a:cs typeface="Arial Unicode MS" pitchFamily="34" charset="-128"/>
              </a:rPr>
            </a:br>
            <a:r>
              <a:rPr lang="uk-UA" dirty="0" smtClean="0">
                <a:latin typeface="Albany"/>
                <a:cs typeface="Arial Unicode MS" pitchFamily="34" charset="-128"/>
              </a:rPr>
              <a:t> </a:t>
            </a:r>
            <a:r>
              <a:rPr lang="uk-UA" dirty="0" smtClean="0">
                <a:latin typeface="Albany"/>
                <a:cs typeface="Arial Unicode MS" pitchFamily="34" charset="-128"/>
              </a:rPr>
              <a:t>  може бути:</a:t>
            </a:r>
            <a:br>
              <a:rPr lang="uk-UA" dirty="0" smtClean="0">
                <a:latin typeface="Albany"/>
                <a:cs typeface="Arial Unicode MS" pitchFamily="34" charset="-128"/>
              </a:rPr>
            </a:br>
            <a:r>
              <a:rPr lang="uk-UA" dirty="0" smtClean="0">
                <a:latin typeface="Albany"/>
                <a:cs typeface="Arial Unicode MS" pitchFamily="34" charset="-128"/>
              </a:rPr>
              <a:t>за допомогою клею, </a:t>
            </a:r>
            <a:br>
              <a:rPr lang="uk-UA" dirty="0" smtClean="0">
                <a:latin typeface="Albany"/>
                <a:cs typeface="Arial Unicode MS" pitchFamily="34" charset="-128"/>
              </a:rPr>
            </a:br>
            <a:r>
              <a:rPr lang="uk-UA" dirty="0" smtClean="0">
                <a:latin typeface="Albany"/>
                <a:cs typeface="Arial Unicode MS" pitchFamily="34" charset="-128"/>
              </a:rPr>
              <a:t/>
            </a:r>
            <a:br>
              <a:rPr lang="uk-UA" dirty="0" smtClean="0">
                <a:latin typeface="Albany"/>
                <a:cs typeface="Arial Unicode MS" pitchFamily="34" charset="-128"/>
              </a:rPr>
            </a:br>
            <a:r>
              <a:rPr lang="uk-UA" dirty="0" smtClean="0">
                <a:latin typeface="Albany"/>
                <a:cs typeface="Arial Unicode MS" pitchFamily="34" charset="-128"/>
              </a:rPr>
              <a:t>за допомогою шурупів,</a:t>
            </a:r>
            <a:br>
              <a:rPr lang="uk-UA" dirty="0" smtClean="0">
                <a:latin typeface="Albany"/>
                <a:cs typeface="Arial Unicode MS" pitchFamily="34" charset="-128"/>
              </a:rPr>
            </a:br>
            <a:r>
              <a:rPr lang="uk-UA" dirty="0" smtClean="0">
                <a:latin typeface="Albany"/>
                <a:cs typeface="Arial Unicode MS" pitchFamily="34" charset="-128"/>
              </a:rPr>
              <a:t> </a:t>
            </a:r>
            <a:r>
              <a:rPr lang="uk-UA" dirty="0" smtClean="0">
                <a:latin typeface="Albany"/>
                <a:cs typeface="Arial Unicode MS" pitchFamily="34" charset="-128"/>
              </a:rPr>
              <a:t> </a:t>
            </a:r>
            <a:br>
              <a:rPr lang="uk-UA" dirty="0" smtClean="0">
                <a:latin typeface="Albany"/>
                <a:cs typeface="Arial Unicode MS" pitchFamily="34" charset="-128"/>
              </a:rPr>
            </a:br>
            <a:r>
              <a:rPr lang="uk-UA" dirty="0" smtClean="0">
                <a:latin typeface="Albany"/>
                <a:cs typeface="Arial Unicode MS" pitchFamily="34" charset="-128"/>
              </a:rPr>
              <a:t>                               з'єднання </a:t>
            </a:r>
            <a:br>
              <a:rPr lang="uk-UA" dirty="0" smtClean="0">
                <a:latin typeface="Albany"/>
                <a:cs typeface="Arial Unicode MS" pitchFamily="34" charset="-128"/>
              </a:rPr>
            </a:br>
            <a:r>
              <a:rPr lang="uk-UA" dirty="0" smtClean="0">
                <a:latin typeface="Albany"/>
                <a:cs typeface="Arial Unicode MS" pitchFamily="34" charset="-128"/>
              </a:rPr>
              <a:t>                              шип –  паз.</a:t>
            </a:r>
            <a:br>
              <a:rPr lang="uk-UA" dirty="0" smtClean="0">
                <a:latin typeface="Albany"/>
                <a:cs typeface="Arial Unicode MS" pitchFamily="34" charset="-128"/>
              </a:rPr>
            </a:br>
            <a:endParaRPr lang="uk-UA" dirty="0" smtClean="0">
              <a:latin typeface="Albany"/>
              <a:cs typeface="Arial Unicode MS" pitchFamily="34" charset="-128"/>
            </a:endParaRPr>
          </a:p>
        </p:txBody>
      </p:sp>
      <p:pic>
        <p:nvPicPr>
          <p:cNvPr id="3074" name="Picture 2" descr="C:\Users\Smirnovy\Pictures\вироби з деревини\4f448ad2be6ff_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0512" y="1187549"/>
            <a:ext cx="3024336" cy="3024336"/>
          </a:xfrm>
          <a:prstGeom prst="rect">
            <a:avLst/>
          </a:prstGeom>
          <a:noFill/>
        </p:spPr>
      </p:pic>
      <p:pic>
        <p:nvPicPr>
          <p:cNvPr id="3075" name="Picture 3" descr="C:\Users\Smirnovy\Pictures\вироби з деревини\imagesMHH7OZY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3848" y="3635821"/>
            <a:ext cx="2808312" cy="2160240"/>
          </a:xfrm>
          <a:prstGeom prst="rect">
            <a:avLst/>
          </a:prstGeom>
          <a:noFill/>
        </p:spPr>
      </p:pic>
      <p:pic>
        <p:nvPicPr>
          <p:cNvPr id="3076" name="Picture 4" descr="C:\Users\Smirnovy\Pictures\вироби з деревини\0db752ca77e0ef0dd6eefcd665eb1cf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68304" y="5652045"/>
            <a:ext cx="3743325" cy="16097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 txBox="1">
            <a:spLocks/>
          </p:cNvSpPr>
          <p:nvPr/>
        </p:nvSpPr>
        <p:spPr bwMode="auto">
          <a:xfrm>
            <a:off x="863600" y="2916238"/>
            <a:ext cx="8607425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defRPr/>
            </a:pPr>
            <a:endParaRPr lang="uk-UA" sz="4000" b="1" i="1" kern="0" dirty="0">
              <a:solidFill>
                <a:srgbClr val="99284C"/>
              </a:solidFill>
              <a:latin typeface="Albany" pitchFamily="34"/>
              <a:ea typeface="Arial Unicode MS" pitchFamily="34" charset="-128"/>
              <a:cs typeface="Arial Unicode MS" pitchFamily="2"/>
            </a:endParaRPr>
          </a:p>
        </p:txBody>
      </p:sp>
      <p:sp>
        <p:nvSpPr>
          <p:cNvPr id="17411" name="Заголовок 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Albany"/>
                <a:cs typeface="Arial Unicode MS" pitchFamily="34" charset="-128"/>
              </a:rPr>
              <a:t>ХУДОЖНЄ КОНСТРУЮВАННЯ</a:t>
            </a:r>
            <a:endParaRPr lang="uk-UA" dirty="0" smtClean="0">
              <a:latin typeface="Albany"/>
              <a:cs typeface="Arial Unicode MS" pitchFamily="34" charset="-12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3848" y="1691605"/>
            <a:ext cx="849694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99284C"/>
              </a:buClr>
              <a:buSzPct val="75000"/>
              <a:buFont typeface="StarSymbol"/>
              <a:buChar char=""/>
            </a:pPr>
            <a:r>
              <a:rPr lang="uk-UA" sz="4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cs typeface="Arial Unicode MS" pitchFamily="34" charset="-128"/>
              </a:rPr>
              <a:t>Дерев'яні серветниці порадують не тільки функціональністю і довговічністю, але і колоритним дизайнерським оформленням.</a:t>
            </a:r>
            <a:endParaRPr lang="uk-UA" sz="4400" b="1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  <a:ea typeface="HG Mincho Light J"/>
              <a:cs typeface="HG Mincho Light J"/>
            </a:endParaRPr>
          </a:p>
        </p:txBody>
      </p:sp>
      <p:pic>
        <p:nvPicPr>
          <p:cNvPr id="1026" name="Picture 2" descr="C:\Users\Smirnovy\Pictures\вироби з деревини\серветниця\c346967205fc506bdb75e4f2e67428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2440" y="4403487"/>
            <a:ext cx="3600153" cy="2976750"/>
          </a:xfrm>
          <a:prstGeom prst="rect">
            <a:avLst/>
          </a:prstGeom>
          <a:noFill/>
        </p:spPr>
      </p:pic>
      <p:pic>
        <p:nvPicPr>
          <p:cNvPr id="1028" name="Picture 4" descr="C:\Users\Smirnovy\Pictures\вироби з деревини\серветниця\images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808" y="4787949"/>
            <a:ext cx="3932304" cy="22322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mirnovy\Pictures\вироби з деревини\серветниця\DSC_00004_result_result-300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52376" y="467469"/>
            <a:ext cx="6624736" cy="662473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</a:t>
            </a:r>
            <a:endParaRPr lang="uk-UA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0" y="5652045"/>
            <a:ext cx="5472360" cy="1368152"/>
          </a:xfrm>
          <a:solidFill>
            <a:schemeClr val="bg1"/>
          </a:solidFill>
        </p:spPr>
        <p:txBody>
          <a:bodyPr/>
          <a:lstStyle/>
          <a:p>
            <a:r>
              <a:rPr lang="uk-UA" sz="3600" dirty="0" smtClean="0">
                <a:solidFill>
                  <a:schemeClr val="accent1">
                    <a:lumMod val="75000"/>
                  </a:schemeClr>
                </a:solidFill>
              </a:rPr>
              <a:t>          </a:t>
            </a:r>
          </a:p>
          <a:p>
            <a:r>
              <a:rPr lang="uk-UA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sz="3600" dirty="0" smtClean="0">
                <a:solidFill>
                  <a:schemeClr val="accent1">
                    <a:lumMod val="75000"/>
                  </a:schemeClr>
                </a:solidFill>
              </a:rPr>
              <a:t>   Випалювання</a:t>
            </a:r>
          </a:p>
          <a:p>
            <a:endParaRPr lang="uk-UA" dirty="0" smtClean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392240" y="5868069"/>
            <a:ext cx="5328592" cy="704850"/>
          </a:xfrm>
        </p:spPr>
        <p:txBody>
          <a:bodyPr/>
          <a:lstStyle/>
          <a:p>
            <a:r>
              <a:rPr lang="uk-UA" sz="3600" dirty="0" smtClean="0">
                <a:solidFill>
                  <a:srgbClr val="00B0F0"/>
                </a:solidFill>
              </a:rPr>
              <a:t>Ажурне випилювання</a:t>
            </a:r>
            <a:endParaRPr lang="uk-UA" sz="3600" dirty="0">
              <a:solidFill>
                <a:srgbClr val="00B0F0"/>
              </a:solidFill>
            </a:endParaRPr>
          </a:p>
        </p:txBody>
      </p:sp>
      <p:sp>
        <p:nvSpPr>
          <p:cNvPr id="5" name="Заголовок 4"/>
          <p:cNvSpPr txBox="1">
            <a:spLocks/>
          </p:cNvSpPr>
          <p:nvPr/>
        </p:nvSpPr>
        <p:spPr bwMode="auto">
          <a:xfrm>
            <a:off x="0" y="467469"/>
            <a:ext cx="9432800" cy="136815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99284C"/>
                </a:solidFill>
                <a:effectLst/>
                <a:uLnTx/>
                <a:uFillTx/>
                <a:latin typeface="Albany"/>
                <a:ea typeface="Arial Unicode MS" pitchFamily="34" charset="-128"/>
                <a:cs typeface="Arial Unicode MS" pitchFamily="34" charset="-128"/>
              </a:rPr>
              <a:t>Для художнього оформлення серветниці можна вибрати такі техніки:</a:t>
            </a:r>
          </a:p>
        </p:txBody>
      </p:sp>
      <p:pic>
        <p:nvPicPr>
          <p:cNvPr id="2051" name="Picture 3" descr="C:\Users\Smirnovy\Pictures\вироби з деревини\серветниця\1445245075_САФ0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0232" y="1835621"/>
            <a:ext cx="5040560" cy="38164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sz="3600" dirty="0" smtClean="0">
                <a:solidFill>
                  <a:srgbClr val="00B050"/>
                </a:solidFill>
              </a:rPr>
              <a:t>Художній розпис</a:t>
            </a:r>
            <a:endParaRPr lang="uk-UA" sz="3600" dirty="0">
              <a:solidFill>
                <a:srgbClr val="00B05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5328344" y="4643933"/>
            <a:ext cx="4456113" cy="704850"/>
          </a:xfrm>
        </p:spPr>
        <p:txBody>
          <a:bodyPr/>
          <a:lstStyle/>
          <a:p>
            <a:pPr algn="ctr"/>
            <a:r>
              <a:rPr lang="uk-UA" sz="3600" dirty="0" smtClean="0">
                <a:solidFill>
                  <a:schemeClr val="accent3">
                    <a:lumMod val="75000"/>
                  </a:schemeClr>
                </a:solidFill>
              </a:rPr>
              <a:t>А</a:t>
            </a:r>
            <a:r>
              <a:rPr lang="uk-UA" sz="3600" dirty="0" smtClean="0">
                <a:solidFill>
                  <a:schemeClr val="accent3">
                    <a:lumMod val="75000"/>
                  </a:schemeClr>
                </a:solidFill>
              </a:rPr>
              <a:t>плікація</a:t>
            </a:r>
            <a:endParaRPr lang="uk-UA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099" name="Picture 3" descr="C:\Users\Smirnovy\Pictures\вироби з деревини\серветниця\imagesYB73U3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4368" y="827509"/>
            <a:ext cx="3528392" cy="3528392"/>
          </a:xfrm>
          <a:prstGeom prst="rect">
            <a:avLst/>
          </a:prstGeom>
          <a:noFill/>
        </p:spPr>
      </p:pic>
      <p:pic>
        <p:nvPicPr>
          <p:cNvPr id="5" name="Picture 2" descr="C:\Users\Smirnovy\Pictures\вироби з деревини\серветниця\salfetnyca-vyw_thum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832" y="3203773"/>
            <a:ext cx="4482075" cy="33615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Smirnovy\Pictures\вироби з деревини\серветниця\imagesT7GYQLK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808" y="4643933"/>
            <a:ext cx="3895122" cy="2592026"/>
          </a:xfrm>
          <a:prstGeom prst="rect">
            <a:avLst/>
          </a:prstGeom>
          <a:noFill/>
        </p:spPr>
      </p:pic>
      <p:pic>
        <p:nvPicPr>
          <p:cNvPr id="5124" name="Picture 4" descr="C:\Users\Smirnovy\Pictures\вироби з деревини\серветниця\podelki-iz-fanery-8_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0352" y="1907629"/>
            <a:ext cx="3782194" cy="5042925"/>
          </a:xfrm>
          <a:prstGeom prst="rect">
            <a:avLst/>
          </a:prstGeom>
          <a:noFill/>
        </p:spPr>
      </p:pic>
      <p:pic>
        <p:nvPicPr>
          <p:cNvPr id="5125" name="Picture 5" descr="C:\Users\Smirnovy\Pictures\вироби з деревини\серветниця\SalfetnitsaizderevaYabloko-500x5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3848" y="1619597"/>
            <a:ext cx="3312368" cy="3024336"/>
          </a:xfrm>
          <a:prstGeom prst="rect">
            <a:avLst/>
          </a:prstGeom>
          <a:noFill/>
        </p:spPr>
      </p:pic>
      <p:sp>
        <p:nvSpPr>
          <p:cNvPr id="8" name="Заголовок 4"/>
          <p:cNvSpPr txBox="1">
            <a:spLocks/>
          </p:cNvSpPr>
          <p:nvPr/>
        </p:nvSpPr>
        <p:spPr bwMode="auto">
          <a:xfrm>
            <a:off x="647824" y="683493"/>
            <a:ext cx="8607425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99284C"/>
                </a:solidFill>
                <a:effectLst/>
                <a:uLnTx/>
                <a:uFillTx/>
                <a:latin typeface="Albany"/>
                <a:ea typeface="Arial Unicode MS" pitchFamily="34" charset="-128"/>
                <a:cs typeface="Arial Unicode MS" pitchFamily="34" charset="-128"/>
              </a:rPr>
              <a:t>Або зробити оригінальну форму передньої стінки</a:t>
            </a: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 txBox="1">
            <a:spLocks/>
          </p:cNvSpPr>
          <p:nvPr/>
        </p:nvSpPr>
        <p:spPr bwMode="auto">
          <a:xfrm>
            <a:off x="863600" y="2916238"/>
            <a:ext cx="8607425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defRPr/>
            </a:pPr>
            <a:endParaRPr lang="uk-UA" sz="4000" b="1" i="1" kern="0" dirty="0">
              <a:solidFill>
                <a:srgbClr val="99284C"/>
              </a:solidFill>
              <a:latin typeface="Albany" pitchFamily="34"/>
              <a:ea typeface="Arial Unicode MS" pitchFamily="34" charset="-128"/>
              <a:cs typeface="Arial Unicode MS" pitchFamily="2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19138" y="971550"/>
            <a:ext cx="8607425" cy="6264275"/>
          </a:xfrm>
        </p:spPr>
        <p:txBody>
          <a:bodyPr/>
          <a:lstStyle/>
          <a:p>
            <a:pPr>
              <a:defRPr/>
            </a:pPr>
            <a:r>
              <a:rPr lang="uk-UA" sz="3600" dirty="0" smtClean="0">
                <a:solidFill>
                  <a:srgbClr val="FF0000"/>
                </a:solidFill>
                <a:latin typeface="Arial Black" pitchFamily="34" charset="0"/>
              </a:rPr>
              <a:t>Практична </a:t>
            </a:r>
            <a:r>
              <a:rPr lang="uk-UA" sz="3600" dirty="0" smtClean="0">
                <a:solidFill>
                  <a:srgbClr val="FF0000"/>
                </a:solidFill>
                <a:latin typeface="Arial Black" pitchFamily="34" charset="0"/>
              </a:rPr>
              <a:t>робота 1</a:t>
            </a: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1. виконати ескіз виробу – серветниці з фанери;</a:t>
            </a:r>
            <a:br>
              <a:rPr lang="uk-UA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uk-UA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2. виконати креслення передньої стінки серветниці.</a:t>
            </a:r>
            <a:r>
              <a:rPr lang="uk-UA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*</a:t>
            </a: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ru-RU" sz="3600" dirty="0" err="1" smtClean="0">
                <a:solidFill>
                  <a:srgbClr val="FFC000"/>
                </a:solidFill>
              </a:rPr>
              <a:t>Важливо</a:t>
            </a:r>
            <a:r>
              <a:rPr lang="ru-RU" sz="3600" dirty="0" smtClean="0">
                <a:solidFill>
                  <a:srgbClr val="FFC000"/>
                </a:solidFill>
              </a:rPr>
              <a:t> </a:t>
            </a:r>
            <a:r>
              <a:rPr lang="ru-RU" sz="3600" dirty="0" err="1" smtClean="0">
                <a:solidFill>
                  <a:srgbClr val="FFC000"/>
                </a:solidFill>
              </a:rPr>
              <a:t>зробити</a:t>
            </a:r>
            <a:r>
              <a:rPr lang="ru-RU" sz="3600" dirty="0" smtClean="0">
                <a:solidFill>
                  <a:srgbClr val="FFC000"/>
                </a:solidFill>
              </a:rPr>
              <a:t> </a:t>
            </a:r>
            <a:r>
              <a:rPr lang="ru-RU" sz="3600" dirty="0" err="1" smtClean="0">
                <a:solidFill>
                  <a:srgbClr val="FFC000"/>
                </a:solidFill>
              </a:rPr>
              <a:t>точне</a:t>
            </a:r>
            <a:r>
              <a:rPr lang="ru-RU" sz="3600" dirty="0" smtClean="0">
                <a:solidFill>
                  <a:srgbClr val="FFC000"/>
                </a:solidFill>
              </a:rPr>
              <a:t> </a:t>
            </a:r>
            <a:r>
              <a:rPr lang="ru-RU" sz="3600" dirty="0" err="1" smtClean="0">
                <a:solidFill>
                  <a:srgbClr val="FFC000"/>
                </a:solidFill>
              </a:rPr>
              <a:t>креслення</a:t>
            </a:r>
            <a:r>
              <a:rPr lang="ru-RU" sz="3600" dirty="0" smtClean="0">
                <a:solidFill>
                  <a:srgbClr val="FFC000"/>
                </a:solidFill>
              </a:rPr>
              <a:t>, та </a:t>
            </a:r>
            <a:r>
              <a:rPr lang="ru-RU" sz="3600" dirty="0" err="1" smtClean="0">
                <a:solidFill>
                  <a:srgbClr val="FFC000"/>
                </a:solidFill>
              </a:rPr>
              <a:t>дотримуватись</a:t>
            </a:r>
            <a:r>
              <a:rPr lang="ru-RU" sz="3600" dirty="0" smtClean="0">
                <a:solidFill>
                  <a:srgbClr val="FFC000"/>
                </a:solidFill>
              </a:rPr>
              <a:t> </a:t>
            </a:r>
            <a:r>
              <a:rPr lang="ru-RU" sz="3600" dirty="0" err="1" smtClean="0">
                <a:solidFill>
                  <a:srgbClr val="FFC000"/>
                </a:solidFill>
              </a:rPr>
              <a:t>симетричності</a:t>
            </a:r>
            <a:r>
              <a:rPr lang="ru-RU" sz="3600" dirty="0" smtClean="0">
                <a:solidFill>
                  <a:srgbClr val="FFC000"/>
                </a:solidFill>
              </a:rPr>
              <a:t> деталей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*</a:t>
            </a:r>
            <a:r>
              <a:rPr lang="uk-UA" dirty="0" smtClean="0"/>
              <a:t> </a:t>
            </a:r>
            <a:r>
              <a:rPr lang="uk-UA" sz="2800" dirty="0" smtClean="0">
                <a:solidFill>
                  <a:srgbClr val="D543C0"/>
                </a:solidFill>
              </a:rPr>
              <a:t>За бажанням використати шаблони передньої стінки, надані вчителем.</a:t>
            </a:r>
            <a:endParaRPr lang="uk-UA" sz="2800" dirty="0">
              <a:solidFill>
                <a:srgbClr val="D543C0"/>
              </a:solidFill>
            </a:endParaRPr>
          </a:p>
        </p:txBody>
      </p:sp>
      <p:sp>
        <p:nvSpPr>
          <p:cNvPr id="5" name="Заголовок 6"/>
          <p:cNvSpPr txBox="1">
            <a:spLocks/>
          </p:cNvSpPr>
          <p:nvPr/>
        </p:nvSpPr>
        <p:spPr bwMode="auto">
          <a:xfrm>
            <a:off x="576263" y="250825"/>
            <a:ext cx="860742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uk-UA" sz="4000" b="1" i="1" kern="0" dirty="0">
                <a:solidFill>
                  <a:srgbClr val="99284C"/>
                </a:solidFill>
                <a:latin typeface="Albany" pitchFamily="34"/>
                <a:ea typeface="Arial Unicode MS" pitchFamily="34" charset="-128"/>
                <a:cs typeface="Arial Unicode MS" pitchFamily="2"/>
              </a:rPr>
              <a:t>Робоча документація</a:t>
            </a: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 txBox="1">
            <a:spLocks/>
          </p:cNvSpPr>
          <p:nvPr/>
        </p:nvSpPr>
        <p:spPr bwMode="auto">
          <a:xfrm>
            <a:off x="863600" y="2916238"/>
            <a:ext cx="8607425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defRPr/>
            </a:pPr>
            <a:endParaRPr lang="uk-UA" sz="4000" b="1" i="1" kern="0" dirty="0">
              <a:solidFill>
                <a:srgbClr val="99284C"/>
              </a:solidFill>
              <a:latin typeface="Albany" pitchFamily="34"/>
              <a:ea typeface="Arial Unicode MS" pitchFamily="34" charset="-128"/>
              <a:cs typeface="Arial Unicode MS" pitchFamily="2"/>
            </a:endParaRPr>
          </a:p>
        </p:txBody>
      </p:sp>
      <p:sp>
        <p:nvSpPr>
          <p:cNvPr id="15363" name="Заголовок 6"/>
          <p:cNvSpPr txBox="1">
            <a:spLocks noGrp="1"/>
          </p:cNvSpPr>
          <p:nvPr>
            <p:ph type="title"/>
          </p:nvPr>
        </p:nvSpPr>
        <p:spPr>
          <a:xfrm>
            <a:off x="719138" y="323850"/>
            <a:ext cx="8607425" cy="1262063"/>
          </a:xfrm>
        </p:spPr>
        <p:txBody>
          <a:bodyPr/>
          <a:lstStyle/>
          <a:p>
            <a:r>
              <a:rPr lang="uk-UA" smtClean="0">
                <a:latin typeface="Albany"/>
                <a:cs typeface="Arial Unicode MS" pitchFamily="34" charset="-128"/>
              </a:rPr>
              <a:t>Шаблони для передньої стінки</a:t>
            </a:r>
          </a:p>
        </p:txBody>
      </p:sp>
      <p:pic>
        <p:nvPicPr>
          <p:cNvPr id="15364" name="Picture 1" descr="C:\Users\Smirnovy\Pictures\вироби з деревини\серветниця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4325" y="4211638"/>
            <a:ext cx="2808288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2" descr="C:\Users\Smirnovy\Pictures\вироби з деревини\серветниця\Salfetnica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6213" y="1619250"/>
            <a:ext cx="2857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3" descr="image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4775" y="4356100"/>
            <a:ext cx="3267075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4" descr="image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39863" y="1619250"/>
            <a:ext cx="3160712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2087563" y="539750"/>
            <a:ext cx="5976937" cy="615950"/>
          </a:xfrm>
        </p:spPr>
        <p:txBody>
          <a:bodyPr>
            <a:spAutoFit/>
          </a:bodyPr>
          <a:lstStyle/>
          <a:p>
            <a:pPr marL="215900" indent="-358775" eaLnBrk="1">
              <a:buClr>
                <a:srgbClr val="000000"/>
              </a:buClr>
              <a:buSzPct val="45000"/>
              <a:buFont typeface="StarSymbol"/>
              <a:buNone/>
              <a:defRPr/>
            </a:pPr>
            <a:r>
              <a:rPr lang="uk-UA" dirty="0" smtClean="0">
                <a:solidFill>
                  <a:schemeClr val="accent6">
                    <a:lumMod val="75000"/>
                  </a:schemeClr>
                </a:solidFill>
                <a:latin typeface="Albany"/>
                <a:cs typeface="Arial Unicode MS" pitchFamily="34" charset="-128"/>
              </a:rPr>
              <a:t>Призначення виробу</a:t>
            </a:r>
            <a:endParaRPr dirty="0" smtClean="0">
              <a:solidFill>
                <a:schemeClr val="accent6">
                  <a:lumMod val="75000"/>
                </a:schemeClr>
              </a:solidFill>
              <a:latin typeface="Albany"/>
              <a:cs typeface="Arial Unicode MS" pitchFamily="34" charset="-128"/>
            </a:endParaRPr>
          </a:p>
        </p:txBody>
      </p:sp>
      <p:sp>
        <p:nvSpPr>
          <p:cNvPr id="8195" name="Місце для тексту 2"/>
          <p:cNvSpPr txBox="1">
            <a:spLocks noGrp="1"/>
          </p:cNvSpPr>
          <p:nvPr>
            <p:ph type="body" idx="4294967295"/>
          </p:nvPr>
        </p:nvSpPr>
        <p:spPr>
          <a:xfrm>
            <a:off x="863600" y="1259557"/>
            <a:ext cx="8208963" cy="1799556"/>
          </a:xfrm>
          <a:solidFill>
            <a:schemeClr val="bg1"/>
          </a:solidFill>
        </p:spPr>
        <p:txBody>
          <a:bodyPr/>
          <a:lstStyle/>
          <a:p>
            <a:pPr eaLnBrk="1">
              <a:spcBef>
                <a:spcPct val="0"/>
              </a:spcBef>
              <a:buClr>
                <a:srgbClr val="99284C"/>
              </a:buClr>
              <a:buSzPct val="75000"/>
              <a:defRPr/>
            </a:pPr>
            <a:r>
              <a:rPr lang="uk-UA" sz="4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  <a:ea typeface="HG Mincho Light J"/>
                <a:cs typeface="HG Mincho Light J"/>
              </a:rPr>
              <a:t>   У кожної господині, що піклується за </a:t>
            </a:r>
          </a:p>
          <a:p>
            <a:pPr eaLnBrk="1">
              <a:spcBef>
                <a:spcPct val="0"/>
              </a:spcBef>
              <a:buClr>
                <a:srgbClr val="99284C"/>
              </a:buClr>
              <a:buSzPct val="75000"/>
              <a:defRPr/>
            </a:pPr>
            <a:r>
              <a:rPr lang="uk-UA" sz="4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  <a:ea typeface="HG Mincho Light J"/>
                <a:cs typeface="HG Mincho Light J"/>
              </a:rPr>
              <a:t>  тими, хто у неї за столом, є місце де </a:t>
            </a:r>
          </a:p>
          <a:p>
            <a:pPr eaLnBrk="1">
              <a:spcBef>
                <a:spcPct val="0"/>
              </a:spcBef>
              <a:buClr>
                <a:srgbClr val="99284C"/>
              </a:buClr>
              <a:buSzPct val="75000"/>
              <a:defRPr/>
            </a:pPr>
            <a:r>
              <a:rPr lang="uk-UA" sz="4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  <a:ea typeface="HG Mincho Light J"/>
                <a:cs typeface="HG Mincho Light J"/>
              </a:rPr>
              <a:t>      зберігаються паперові серветки.</a:t>
            </a:r>
          </a:p>
          <a:p>
            <a:pPr eaLnBrk="1">
              <a:spcBef>
                <a:spcPct val="0"/>
              </a:spcBef>
              <a:buClr>
                <a:srgbClr val="99284C"/>
              </a:buClr>
              <a:buSzPct val="75000"/>
              <a:defRPr/>
            </a:pPr>
            <a:r>
              <a:rPr lang="uk-UA" sz="36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  <a:ea typeface="HG Mincho Light J"/>
                <a:cs typeface="HG Mincho Light J"/>
              </a:rPr>
              <a:t> </a:t>
            </a:r>
            <a:endParaRPr b="1" dirty="0" smtClean="0">
              <a:solidFill>
                <a:schemeClr val="accent6">
                  <a:lumMod val="50000"/>
                </a:schemeClr>
              </a:solidFill>
              <a:latin typeface="Monotype Corsiva" pitchFamily="66" charset="0"/>
              <a:ea typeface="HG Mincho Light J"/>
              <a:cs typeface="HG Mincho Light J"/>
            </a:endParaRPr>
          </a:p>
        </p:txBody>
      </p:sp>
      <p:sp>
        <p:nvSpPr>
          <p:cNvPr id="3076" name="AutoShape 2" descr="Результат пошуку зображень за запитом &quot;серветниця&quot;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pic>
        <p:nvPicPr>
          <p:cNvPr id="3077" name="Picture 10" descr="Результат пошуку зображень за запитом &quot;сервірування столу паперові серветки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2113" y="3851275"/>
            <a:ext cx="3592512" cy="297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4" descr="Пов’язане зображення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8063" y="3419475"/>
            <a:ext cx="33845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  <a:latin typeface="Arial Black" pitchFamily="34" charset="0"/>
              </a:rPr>
              <a:t>Практична </a:t>
            </a:r>
            <a:r>
              <a:rPr lang="uk-UA" dirty="0" smtClean="0">
                <a:solidFill>
                  <a:srgbClr val="FF0000"/>
                </a:solidFill>
                <a:latin typeface="Arial Black" pitchFamily="34" charset="0"/>
              </a:rPr>
              <a:t>робота 2</a:t>
            </a:r>
            <a:endParaRPr lang="uk-UA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791840" y="1763613"/>
            <a:ext cx="8394451" cy="1281434"/>
          </a:xfrm>
        </p:spPr>
        <p:txBody>
          <a:bodyPr/>
          <a:lstStyle/>
          <a:p>
            <a:pPr algn="ctr"/>
            <a:r>
              <a:rPr lang="uk-UA" sz="3600" b="1" i="1" dirty="0" smtClean="0">
                <a:solidFill>
                  <a:srgbClr val="7030A0"/>
                </a:solidFill>
              </a:rPr>
              <a:t>Скласти технологічну карту виготовлення серветниці</a:t>
            </a:r>
            <a:endParaRPr lang="uk-UA" sz="3600" b="1" i="1" dirty="0">
              <a:solidFill>
                <a:srgbClr val="7030A0"/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</p:nvPr>
        </p:nvGraphicFramePr>
        <p:xfrm>
          <a:off x="503806" y="3059113"/>
          <a:ext cx="8928993" cy="4423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2"/>
                <a:gridCol w="5112568"/>
                <a:gridCol w="3096343"/>
              </a:tblGrid>
              <a:tr h="720187"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№</a:t>
                      </a:r>
                    </a:p>
                    <a:p>
                      <a:r>
                        <a:rPr lang="uk-UA" sz="2400" dirty="0" smtClean="0"/>
                        <a:t>з/п</a:t>
                      </a:r>
                      <a:endParaRPr lang="uk-UA" sz="2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Послідовність операцій</a:t>
                      </a:r>
                      <a:endParaRPr lang="uk-UA" sz="2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Інструменти та обладнання</a:t>
                      </a:r>
                      <a:endParaRPr lang="uk-UA" sz="2400" dirty="0"/>
                    </a:p>
                  </a:txBody>
                  <a:tcPr marT="45725" marB="45725"/>
                </a:tc>
              </a:tr>
              <a:tr h="720187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720187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720187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720187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720187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 txBox="1">
            <a:spLocks noGrp="1"/>
          </p:cNvSpPr>
          <p:nvPr>
            <p:ph type="title"/>
          </p:nvPr>
        </p:nvSpPr>
        <p:spPr>
          <a:xfrm>
            <a:off x="2736056" y="4427909"/>
            <a:ext cx="8567738" cy="1501775"/>
          </a:xfrm>
        </p:spPr>
        <p:txBody>
          <a:bodyPr/>
          <a:lstStyle/>
          <a:p>
            <a:pPr algn="ctr" eaLnBrk="1">
              <a:buClr>
                <a:srgbClr val="000000"/>
              </a:buClr>
              <a:buSzPct val="45000"/>
              <a:buFont typeface="StarSymbol"/>
              <a:buNone/>
            </a:pPr>
            <a:r>
              <a:rPr lang="uk-UA" dirty="0" smtClean="0">
                <a:solidFill>
                  <a:srgbClr val="7030A0"/>
                </a:solidFill>
                <a:latin typeface="Albany"/>
                <a:cs typeface="Arial Unicode MS" pitchFamily="34" charset="-128"/>
              </a:rPr>
              <a:t>Бажаю успіху </a:t>
            </a:r>
            <a:r>
              <a:rPr dirty="0" smtClean="0">
                <a:solidFill>
                  <a:srgbClr val="7030A0"/>
                </a:solidFill>
                <a:latin typeface="Albany"/>
                <a:cs typeface="Arial Unicode MS" pitchFamily="34" charset="-128"/>
              </a:rPr>
              <a:t>!</a:t>
            </a:r>
            <a:endParaRPr dirty="0" smtClean="0">
              <a:solidFill>
                <a:srgbClr val="7030A0"/>
              </a:solidFill>
              <a:latin typeface="Albany"/>
              <a:cs typeface="Arial Unicode MS" pitchFamily="34" charset="-128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9832" y="755501"/>
            <a:ext cx="8567738" cy="2808312"/>
          </a:xfrm>
        </p:spPr>
        <p:txBody>
          <a:bodyPr/>
          <a:lstStyle/>
          <a:p>
            <a:pPr algn="ctr"/>
            <a:r>
              <a:rPr lang="uk-UA" sz="4000" dirty="0" smtClean="0">
                <a:solidFill>
                  <a:srgbClr val="FF0000"/>
                </a:solidFill>
                <a:latin typeface="Arial Black" pitchFamily="34" charset="0"/>
              </a:rPr>
              <a:t>Практична </a:t>
            </a:r>
            <a:r>
              <a:rPr lang="uk-UA" sz="4000" dirty="0" smtClean="0">
                <a:solidFill>
                  <a:srgbClr val="FF0000"/>
                </a:solidFill>
                <a:latin typeface="Arial Black" pitchFamily="34" charset="0"/>
              </a:rPr>
              <a:t>робота 3</a:t>
            </a:r>
          </a:p>
          <a:p>
            <a:pPr algn="ctr"/>
            <a:endParaRPr lang="uk-UA" sz="40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uk-UA" sz="3600" i="1" dirty="0" smtClean="0">
                <a:solidFill>
                  <a:srgbClr val="0070C0"/>
                </a:solidFill>
                <a:latin typeface="Arial Black" pitchFamily="34" charset="0"/>
              </a:rPr>
              <a:t>Виготовити серветницю.</a:t>
            </a:r>
            <a:endParaRPr lang="uk-UA" sz="3600" i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5" name="Picture 6" descr="C:\Users\Smirnovy\Pictures\вироби з деревини\серветниця\p799594_598b48bcbd3f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776" y="4427909"/>
            <a:ext cx="4439550" cy="2563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Місце для тексту 2"/>
          <p:cNvSpPr txBox="1">
            <a:spLocks noGrp="1"/>
          </p:cNvSpPr>
          <p:nvPr>
            <p:ph type="body" idx="4294967295"/>
          </p:nvPr>
        </p:nvSpPr>
        <p:spPr>
          <a:xfrm>
            <a:off x="2519363" y="755650"/>
            <a:ext cx="5400675" cy="100806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 eaLnBrk="1">
              <a:spcBef>
                <a:spcPct val="0"/>
              </a:spcBef>
              <a:buClr>
                <a:srgbClr val="99284C"/>
              </a:buClr>
              <a:buSzPct val="75000"/>
              <a:defRPr/>
            </a:pPr>
            <a:r>
              <a:rPr lang="uk-UA" sz="48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  <a:ea typeface="HG Mincho Light J"/>
                <a:cs typeface="HG Mincho Light J"/>
              </a:rPr>
              <a:t> Це може бути: </a:t>
            </a:r>
            <a:endParaRPr sz="4800" b="1" dirty="0" smtClean="0">
              <a:solidFill>
                <a:schemeClr val="accent6">
                  <a:lumMod val="50000"/>
                </a:schemeClr>
              </a:solidFill>
              <a:latin typeface="Monotype Corsiva" pitchFamily="66" charset="0"/>
              <a:ea typeface="HG Mincho Light J"/>
              <a:cs typeface="HG Mincho Light J"/>
            </a:endParaRPr>
          </a:p>
        </p:txBody>
      </p:sp>
      <p:sp>
        <p:nvSpPr>
          <p:cNvPr id="4099" name="AutoShape 2" descr="Результат пошуку зображень за запитом &quot;серветниця&quot;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pic>
        <p:nvPicPr>
          <p:cNvPr id="4100" name="Picture 4" descr="C:\Users\Smirnovy\Pictures\вироби з деревини\серветниця\images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8975" y="2339975"/>
            <a:ext cx="30416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C:\Users\Smirnovy\Pictures\вироби з деревини\серветниця\132582_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68650" y="1979613"/>
            <a:ext cx="383222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C:\Users\Smirnovy\Pictures\вироби з деревини\серветниця\57fdd4e9b824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08064" y="5184827"/>
            <a:ext cx="3240360" cy="2157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4895850" y="4572000"/>
            <a:ext cx="31686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215900" indent="-358775" algn="ctr" hangingPunct="0">
              <a:buClr>
                <a:srgbClr val="000000"/>
              </a:buClr>
              <a:buSzPct val="45000"/>
              <a:buFont typeface="StarSymbol"/>
              <a:buNone/>
              <a:defRPr/>
            </a:pPr>
            <a:r>
              <a:rPr lang="uk-UA" sz="4000" b="1" i="1" kern="0" dirty="0">
                <a:solidFill>
                  <a:srgbClr val="99284C"/>
                </a:solidFill>
                <a:latin typeface="Albany"/>
                <a:ea typeface="Arial Unicode MS" pitchFamily="34" charset="-128"/>
                <a:cs typeface="Arial Unicode MS" pitchFamily="34" charset="-128"/>
              </a:rPr>
              <a:t>К</a:t>
            </a:r>
            <a:r>
              <a:rPr lang="uk-UA" sz="4000" b="1" i="1" kern="0" dirty="0" err="1">
                <a:solidFill>
                  <a:srgbClr val="99284C"/>
                </a:solidFill>
                <a:latin typeface="Albany"/>
                <a:ea typeface="Arial Unicode MS" pitchFamily="34" charset="-128"/>
                <a:cs typeface="Arial Unicode MS" pitchFamily="34" charset="-128"/>
              </a:rPr>
              <a:t>оробочка</a:t>
            </a:r>
            <a:endParaRPr lang="en-US" sz="4000" b="1" i="1" kern="0" dirty="0">
              <a:solidFill>
                <a:srgbClr val="99284C"/>
              </a:solidFill>
              <a:latin typeface="Albany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104" name="Picture 8" descr="Диспенсер настольный для салфеток Tork алюминий, N2, ВАСП-ТРЕЙД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411413"/>
            <a:ext cx="2697163" cy="269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0" y="5075238"/>
            <a:ext cx="31686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215900" indent="-358775" algn="ctr" hangingPunct="0">
              <a:buClr>
                <a:srgbClr val="000000"/>
              </a:buClr>
              <a:buSzPct val="45000"/>
              <a:buFont typeface="StarSymbol"/>
              <a:buNone/>
              <a:defRPr/>
            </a:pPr>
            <a:r>
              <a:rPr lang="uk-UA" sz="4000" b="1" i="1" kern="0" dirty="0">
                <a:solidFill>
                  <a:srgbClr val="99284C"/>
                </a:solidFill>
                <a:latin typeface="Albany"/>
                <a:ea typeface="Arial Unicode MS" pitchFamily="34" charset="-128"/>
                <a:cs typeface="Arial Unicode MS" pitchFamily="34" charset="-128"/>
              </a:rPr>
              <a:t>Тримач</a:t>
            </a:r>
            <a:endParaRPr lang="en-US" sz="4000" b="1" i="1" kern="0" dirty="0">
              <a:solidFill>
                <a:srgbClr val="99284C"/>
              </a:solidFill>
              <a:latin typeface="Albany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5903913" y="5857875"/>
            <a:ext cx="36004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215900" indent="-358775" algn="ctr" hangingPunct="0">
              <a:buClr>
                <a:srgbClr val="000000"/>
              </a:buClr>
              <a:buSzPct val="45000"/>
              <a:buFont typeface="StarSymbol"/>
              <a:buNone/>
              <a:defRPr/>
            </a:pPr>
            <a:r>
              <a:rPr lang="uk-UA" sz="3600" b="1" i="1" kern="0" dirty="0">
                <a:solidFill>
                  <a:srgbClr val="99284C"/>
                </a:solidFill>
                <a:latin typeface="Albany"/>
                <a:ea typeface="Arial Unicode MS" pitchFamily="34" charset="-128"/>
                <a:cs typeface="Arial Unicode MS" pitchFamily="34" charset="-128"/>
              </a:rPr>
              <a:t>Серветниця</a:t>
            </a:r>
          </a:p>
          <a:p>
            <a:pPr marL="215900" indent="-358775" algn="ctr" hangingPunct="0">
              <a:buClr>
                <a:srgbClr val="000000"/>
              </a:buClr>
              <a:buSzPct val="45000"/>
              <a:buFont typeface="StarSymbol"/>
              <a:buNone/>
              <a:defRPr/>
            </a:pPr>
            <a:r>
              <a:rPr lang="uk-UA" sz="3600" b="1" i="1" kern="0" dirty="0">
                <a:solidFill>
                  <a:srgbClr val="99284C"/>
                </a:solidFill>
                <a:latin typeface="Albany"/>
                <a:ea typeface="Arial Unicode MS" pitchFamily="34" charset="-128"/>
                <a:cs typeface="Arial Unicode MS" pitchFamily="34" charset="-128"/>
              </a:rPr>
              <a:t> на стіл</a:t>
            </a:r>
            <a:endParaRPr lang="en-US" sz="3600" b="1" i="1" kern="0" dirty="0">
              <a:solidFill>
                <a:srgbClr val="99284C"/>
              </a:solidFill>
              <a:latin typeface="Albany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2160588" y="684213"/>
            <a:ext cx="5543550" cy="614362"/>
          </a:xfrm>
        </p:spPr>
        <p:txBody>
          <a:bodyPr>
            <a:spAutoFit/>
          </a:bodyPr>
          <a:lstStyle/>
          <a:p>
            <a:pPr marL="215900" indent="-358775" eaLnBrk="1">
              <a:buClr>
                <a:srgbClr val="000000"/>
              </a:buClr>
              <a:buSzPct val="45000"/>
              <a:buFont typeface="StarSymbol"/>
              <a:buNone/>
            </a:pPr>
            <a:r>
              <a:rPr lang="uk-UA" smtClean="0">
                <a:latin typeface="Albany"/>
                <a:cs typeface="Arial Unicode MS" pitchFamily="34" charset="-128"/>
              </a:rPr>
              <a:t>Технічне завдання</a:t>
            </a:r>
            <a:endParaRPr smtClean="0">
              <a:latin typeface="Albany"/>
              <a:cs typeface="Arial Unicode MS" pitchFamily="34" charset="-128"/>
            </a:endParaRPr>
          </a:p>
        </p:txBody>
      </p:sp>
      <p:sp>
        <p:nvSpPr>
          <p:cNvPr id="5123" name="Місце для тексту 2"/>
          <p:cNvSpPr txBox="1">
            <a:spLocks noGrp="1"/>
          </p:cNvSpPr>
          <p:nvPr>
            <p:ph type="body" idx="4294967295"/>
          </p:nvPr>
        </p:nvSpPr>
        <p:spPr>
          <a:xfrm>
            <a:off x="863600" y="1474788"/>
            <a:ext cx="8418513" cy="2376487"/>
          </a:xfrm>
        </p:spPr>
        <p:txBody>
          <a:bodyPr/>
          <a:lstStyle/>
          <a:p>
            <a:pPr eaLnBrk="1">
              <a:spcBef>
                <a:spcPct val="0"/>
              </a:spcBef>
              <a:buClr>
                <a:srgbClr val="99284C"/>
              </a:buClr>
              <a:buSzPct val="75000"/>
            </a:pPr>
            <a:r>
              <a:rPr lang="uk-UA" sz="4400" b="1" smtClean="0">
                <a:solidFill>
                  <a:schemeClr val="accent1"/>
                </a:solidFill>
                <a:latin typeface="Monotype Corsiva" pitchFamily="66" charset="0"/>
                <a:ea typeface="HG Mincho Light J"/>
                <a:cs typeface="HG Mincho Light J"/>
              </a:rPr>
              <a:t>   Виготовити серветницю, що складається з двох стінок і донця , для тримання паперових серветок на столі.</a:t>
            </a:r>
            <a:endParaRPr sz="4400" b="1" smtClean="0">
              <a:solidFill>
                <a:schemeClr val="accent1"/>
              </a:solidFill>
              <a:latin typeface="Monotype Corsiva" pitchFamily="66" charset="0"/>
              <a:ea typeface="HG Mincho Light J"/>
              <a:cs typeface="HG Mincho Light J"/>
            </a:endParaRPr>
          </a:p>
        </p:txBody>
      </p:sp>
      <p:pic>
        <p:nvPicPr>
          <p:cNvPr id="5124" name="Picture 3" descr="C:\Users\Smirnovy\Pictures\вироби з деревини\327751-14919332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0072" y="3563813"/>
            <a:ext cx="396081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 txBox="1">
            <a:spLocks noGrp="1"/>
          </p:cNvSpPr>
          <p:nvPr>
            <p:ph type="title"/>
          </p:nvPr>
        </p:nvSpPr>
        <p:spPr>
          <a:xfrm>
            <a:off x="503238" y="323850"/>
            <a:ext cx="8607425" cy="1262063"/>
          </a:xfrm>
        </p:spPr>
        <p:txBody>
          <a:bodyPr>
            <a:spAutoFit/>
          </a:bodyPr>
          <a:lstStyle/>
          <a:p>
            <a:pPr marL="215900" indent="-358775" eaLnBrk="1">
              <a:buClr>
                <a:srgbClr val="000000"/>
              </a:buClr>
              <a:buSzPct val="45000"/>
              <a:buFont typeface="StarSymbol"/>
              <a:buNone/>
            </a:pPr>
            <a:r>
              <a:rPr lang="uk-UA" smtClean="0">
                <a:latin typeface="Albany"/>
                <a:cs typeface="Arial Unicode MS" pitchFamily="34" charset="-128"/>
              </a:rPr>
              <a:t>Вироби - аналоги</a:t>
            </a:r>
            <a:endParaRPr smtClean="0">
              <a:latin typeface="Albany"/>
              <a:cs typeface="Arial Unicode MS" pitchFamily="34" charset="-128"/>
            </a:endParaRPr>
          </a:p>
        </p:txBody>
      </p:sp>
      <p:pic>
        <p:nvPicPr>
          <p:cNvPr id="6147" name="Picture 10" descr="Результат пошуку зображень за запитом &quot;сервірування столу паперові серветки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263" y="1403350"/>
            <a:ext cx="4167187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C:\Users\Smirnovy\Pictures\вироби з деревини\серветниця\imagesHPFS3J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4775" y="3779838"/>
            <a:ext cx="4570413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4"/>
          <p:cNvSpPr txBox="1">
            <a:spLocks/>
          </p:cNvSpPr>
          <p:nvPr/>
        </p:nvSpPr>
        <p:spPr bwMode="auto">
          <a:xfrm>
            <a:off x="1008063" y="4932363"/>
            <a:ext cx="3290887" cy="9350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uk-UA" sz="4000" b="1" i="1" kern="0" dirty="0">
                <a:solidFill>
                  <a:srgbClr val="99284C"/>
                </a:solidFill>
                <a:latin typeface="Albany" pitchFamily="34"/>
                <a:ea typeface="Arial Unicode MS" pitchFamily="34" charset="-128"/>
                <a:cs typeface="Arial Unicode MS" pitchFamily="2"/>
              </a:rPr>
              <a:t>Зразок 1</a:t>
            </a:r>
          </a:p>
        </p:txBody>
      </p:sp>
      <p:sp>
        <p:nvSpPr>
          <p:cNvPr id="9" name="Заголовок 4"/>
          <p:cNvSpPr txBox="1">
            <a:spLocks/>
          </p:cNvSpPr>
          <p:nvPr/>
        </p:nvSpPr>
        <p:spPr bwMode="auto">
          <a:xfrm>
            <a:off x="5761038" y="2771775"/>
            <a:ext cx="3290887" cy="936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uk-UA" sz="4000" b="1" i="1" kern="0" dirty="0">
                <a:solidFill>
                  <a:srgbClr val="99284C"/>
                </a:solidFill>
                <a:latin typeface="Albany" pitchFamily="34"/>
                <a:ea typeface="Arial Unicode MS" pitchFamily="34" charset="-128"/>
                <a:cs typeface="Arial Unicode MS" pitchFamily="2"/>
              </a:rPr>
              <a:t>Зразок 2</a:t>
            </a: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 descr="C:\Users\Smirnovy\Pictures\вироби з деревини\серветниця\w_1_0022520_salfetnica-cmielow-rococo-3604_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138" y="1403350"/>
            <a:ext cx="38100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5040313" y="6083300"/>
            <a:ext cx="4321175" cy="936897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algn="ctr" eaLnBrk="0" hangingPunct="0">
              <a:defRPr/>
            </a:pPr>
            <a:r>
              <a:rPr lang="uk-UA" sz="4000" b="1" i="1" kern="0" dirty="0">
                <a:solidFill>
                  <a:srgbClr val="99284C"/>
                </a:solidFill>
                <a:latin typeface="Albany" pitchFamily="34"/>
                <a:ea typeface="Arial Unicode MS" pitchFamily="34" charset="-128"/>
                <a:cs typeface="Arial Unicode MS" pitchFamily="2"/>
              </a:rPr>
              <a:t>Зразок 4 </a:t>
            </a: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1008063" y="4427538"/>
            <a:ext cx="3290887" cy="936625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algn="ctr" eaLnBrk="0" hangingPunct="0">
              <a:defRPr/>
            </a:pPr>
            <a:r>
              <a:rPr lang="uk-UA" sz="4000" b="1" i="1" kern="0" dirty="0">
                <a:solidFill>
                  <a:srgbClr val="99284C"/>
                </a:solidFill>
                <a:latin typeface="Albany" pitchFamily="34"/>
                <a:ea typeface="Arial Unicode MS" pitchFamily="34" charset="-128"/>
                <a:cs typeface="Arial Unicode MS" pitchFamily="2"/>
              </a:rPr>
              <a:t>Зразок 3</a:t>
            </a:r>
          </a:p>
        </p:txBody>
      </p:sp>
      <p:pic>
        <p:nvPicPr>
          <p:cNvPr id="2050" name="Picture 2" descr="C:\Users\Smirnovy\Pictures\вироби з деревини\серветниця\images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6296" y="1835621"/>
            <a:ext cx="4392488" cy="431192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mirnovy\Pictures\вироби з деревини\серветниця\clothespin-napkin-holder-crafts-repurposing-upcycl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2113" y="2339975"/>
            <a:ext cx="4316412" cy="379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5976938" y="1403350"/>
            <a:ext cx="3290887" cy="936625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algn="ctr" eaLnBrk="0" hangingPunct="0">
              <a:defRPr/>
            </a:pPr>
            <a:r>
              <a:rPr lang="uk-UA" sz="4000" b="1" i="1" kern="0" dirty="0">
                <a:solidFill>
                  <a:srgbClr val="99284C"/>
                </a:solidFill>
                <a:latin typeface="Albany" pitchFamily="34"/>
                <a:ea typeface="Arial Unicode MS" pitchFamily="34" charset="-128"/>
                <a:cs typeface="Arial Unicode MS" pitchFamily="2"/>
              </a:rPr>
              <a:t>Зразок 6</a:t>
            </a:r>
          </a:p>
        </p:txBody>
      </p:sp>
      <p:pic>
        <p:nvPicPr>
          <p:cNvPr id="1026" name="Picture 2" descr="C:\Users\Smirnovy\Pictures\вироби з деревини\серветниця\DSC_00004_result_result-300x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9477"/>
            <a:ext cx="5184328" cy="6480720"/>
          </a:xfrm>
          <a:prstGeom prst="rect">
            <a:avLst/>
          </a:prstGeom>
          <a:noFill/>
        </p:spPr>
      </p:pic>
      <p:sp>
        <p:nvSpPr>
          <p:cNvPr id="7" name="Заголовок 4"/>
          <p:cNvSpPr txBox="1">
            <a:spLocks/>
          </p:cNvSpPr>
          <p:nvPr/>
        </p:nvSpPr>
        <p:spPr>
          <a:xfrm>
            <a:off x="1007864" y="5292005"/>
            <a:ext cx="3290888" cy="935037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algn="ctr" eaLnBrk="0" hangingPunct="0">
              <a:defRPr/>
            </a:pPr>
            <a:r>
              <a:rPr lang="uk-UA" sz="4000" b="1" i="1" kern="0" dirty="0">
                <a:solidFill>
                  <a:srgbClr val="99284C"/>
                </a:solidFill>
                <a:latin typeface="Albany" pitchFamily="34"/>
                <a:ea typeface="Arial Unicode MS" pitchFamily="34" charset="-128"/>
                <a:cs typeface="Arial Unicode MS" pitchFamily="2"/>
              </a:rPr>
              <a:t>Зразок 5</a:t>
            </a: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mirnovy\Pictures\вироби з деревини\серветниця\45741562_w640_h640_korchmatbsalfetn4350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4913" y="3563938"/>
            <a:ext cx="60960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4" descr="C:\Users\Smirnovy\Pictures\вироби з деревини\серветниця\P1125051-800x8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238" y="395288"/>
            <a:ext cx="474662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6" descr="C:\Users\Smirnovy\Pictures\вироби з деревини\серветниця\57fdd4e9b824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11750" y="395288"/>
            <a:ext cx="475297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719138" y="4284663"/>
            <a:ext cx="3290887" cy="935037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algn="ctr" eaLnBrk="0" hangingPunct="0">
              <a:defRPr/>
            </a:pPr>
            <a:r>
              <a:rPr lang="uk-UA" sz="4000" b="1" i="1" kern="0" dirty="0">
                <a:solidFill>
                  <a:srgbClr val="99284C"/>
                </a:solidFill>
                <a:latin typeface="Albany" pitchFamily="34"/>
                <a:ea typeface="Arial Unicode MS" pitchFamily="34" charset="-128"/>
                <a:cs typeface="Arial Unicode MS" pitchFamily="2"/>
              </a:rPr>
              <a:t>Зразок 7</a:t>
            </a:r>
          </a:p>
        </p:txBody>
      </p:sp>
      <p:sp>
        <p:nvSpPr>
          <p:cNvPr id="11" name="Заголовок 4"/>
          <p:cNvSpPr txBox="1">
            <a:spLocks/>
          </p:cNvSpPr>
          <p:nvPr/>
        </p:nvSpPr>
        <p:spPr>
          <a:xfrm>
            <a:off x="6192838" y="3492500"/>
            <a:ext cx="3290887" cy="935038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algn="ctr" eaLnBrk="0" hangingPunct="0">
              <a:defRPr/>
            </a:pPr>
            <a:r>
              <a:rPr lang="uk-UA" sz="4000" b="1" i="1" kern="0" dirty="0">
                <a:solidFill>
                  <a:srgbClr val="99284C"/>
                </a:solidFill>
                <a:latin typeface="Albany" pitchFamily="34"/>
                <a:ea typeface="Arial Unicode MS" pitchFamily="34" charset="-128"/>
                <a:cs typeface="Arial Unicode MS" pitchFamily="2"/>
              </a:rPr>
              <a:t>Зразок 8</a:t>
            </a:r>
          </a:p>
        </p:txBody>
      </p:sp>
      <p:sp>
        <p:nvSpPr>
          <p:cNvPr id="12" name="Заголовок 4"/>
          <p:cNvSpPr txBox="1">
            <a:spLocks/>
          </p:cNvSpPr>
          <p:nvPr/>
        </p:nvSpPr>
        <p:spPr>
          <a:xfrm>
            <a:off x="5256213" y="6623050"/>
            <a:ext cx="3290887" cy="936625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algn="ctr" eaLnBrk="0" hangingPunct="0">
              <a:defRPr/>
            </a:pPr>
            <a:r>
              <a:rPr lang="uk-UA" sz="4000" b="1" i="1" kern="0" dirty="0">
                <a:solidFill>
                  <a:srgbClr val="99284C"/>
                </a:solidFill>
                <a:latin typeface="Albany" pitchFamily="34"/>
                <a:ea typeface="Arial Unicode MS" pitchFamily="34" charset="-128"/>
                <a:cs typeface="Arial Unicode MS" pitchFamily="2"/>
              </a:rPr>
              <a:t>Зразок 9</a:t>
            </a: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Результат пошуку зображень за запитом &quot;діаграми&quot;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87563" y="5292725"/>
            <a:ext cx="5689600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Заголовок 4"/>
          <p:cNvSpPr txBox="1">
            <a:spLocks/>
          </p:cNvSpPr>
          <p:nvPr/>
        </p:nvSpPr>
        <p:spPr bwMode="auto">
          <a:xfrm>
            <a:off x="647700" y="1474788"/>
            <a:ext cx="8640763" cy="38179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uk-UA" sz="4400" b="1" i="1" kern="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ea typeface="Arial Unicode MS" pitchFamily="34" charset="-128"/>
                <a:cs typeface="Arial Unicode MS" pitchFamily="2"/>
              </a:rPr>
              <a:t>Для аналізу представлених зразків візьмемо такі критерії : функціональність, безпечність, складність, можливість виготовлення на уроці трудового навчання, матеріал, форма.</a:t>
            </a:r>
          </a:p>
        </p:txBody>
      </p:sp>
      <p:sp>
        <p:nvSpPr>
          <p:cNvPr id="16" name="Заголовок 4"/>
          <p:cNvSpPr txBox="1">
            <a:spLocks/>
          </p:cNvSpPr>
          <p:nvPr/>
        </p:nvSpPr>
        <p:spPr bwMode="auto">
          <a:xfrm>
            <a:off x="719138" y="323850"/>
            <a:ext cx="860742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uk-UA" sz="4000" b="1" i="1" kern="0" dirty="0">
                <a:solidFill>
                  <a:srgbClr val="99284C"/>
                </a:solidFill>
                <a:latin typeface="Albany" pitchFamily="34"/>
                <a:ea typeface="Arial Unicode MS" pitchFamily="34" charset="-128"/>
                <a:cs typeface="Arial Unicode MS" pitchFamily="2"/>
              </a:rPr>
              <a:t>Аналіз представлених аналогів</a:t>
            </a: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s-novelty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file:///C:/Program%20Files%20(x86)/OpenOffice%204/share/template/ru/presnt/prs-novelty.otp</Template>
  <TotalTime>807</TotalTime>
  <Words>283</Words>
  <Application>Microsoft Office PowerPoint</Application>
  <PresentationFormat>Произвольный</PresentationFormat>
  <Paragraphs>111</Paragraphs>
  <Slides>21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prs-novelty</vt:lpstr>
      <vt:lpstr>Серветниця проект  для 5 класу</vt:lpstr>
      <vt:lpstr>Призначення виробу</vt:lpstr>
      <vt:lpstr>Слайд 3</vt:lpstr>
      <vt:lpstr>Технічне завдання</vt:lpstr>
      <vt:lpstr>Вироби - аналоги</vt:lpstr>
      <vt:lpstr>Слайд 6</vt:lpstr>
      <vt:lpstr>Слайд 7</vt:lpstr>
      <vt:lpstr>Слайд 8</vt:lpstr>
      <vt:lpstr>Слайд 9</vt:lpstr>
      <vt:lpstr>Порівняльна таблиця</vt:lpstr>
      <vt:lpstr>В усіх зразках функціональність – не викликає сумнівів; безпечність - задовільна</vt:lpstr>
      <vt:lpstr>Слайд 12</vt:lpstr>
      <vt:lpstr>З'єднання деталей серветниці      може бути: за допомогою клею,   за допомогою шурупів,                                   з'єднання                                шип –  паз. </vt:lpstr>
      <vt:lpstr>ХУДОЖНЄ КОНСТРУЮВАННЯ</vt:lpstr>
      <vt:lpstr>в</vt:lpstr>
      <vt:lpstr>Слайд 16</vt:lpstr>
      <vt:lpstr>Слайд 17</vt:lpstr>
      <vt:lpstr>Практична робота 1 1. виконати ескіз виробу – серветниці з фанери; 2. виконати креслення передньої стінки серветниці.* Важливо зробити точне креслення, та дотримуватись симетричності деталей * За бажанням використати шаблони передньої стінки, надані вчителем.</vt:lpstr>
      <vt:lpstr>Шаблони для передньої стінки</vt:lpstr>
      <vt:lpstr>Практична робота 2</vt:lpstr>
      <vt:lpstr>Бажаю успіху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нового продукта</dc:title>
  <dc:creator>311-Учень</dc:creator>
  <dc:description>Общая презентация нового продукта, учитывающая пожелания заказчика</dc:description>
  <cp:lastModifiedBy>Галина</cp:lastModifiedBy>
  <cp:revision>71</cp:revision>
  <dcterms:created xsi:type="dcterms:W3CDTF">2016-04-03T13:38:53Z</dcterms:created>
  <dcterms:modified xsi:type="dcterms:W3CDTF">2017-09-19T08:43:07Z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0">
    <vt:lpwstr/>
  </property>
  <property fmtid="{D5CDD505-2E9C-101B-9397-08002B2CF9AE}" pid="3" name="Info 1">
    <vt:lpwstr/>
  </property>
  <property fmtid="{D5CDD505-2E9C-101B-9397-08002B2CF9AE}" pid="4" name="Info 2">
    <vt:lpwstr/>
  </property>
  <property fmtid="{D5CDD505-2E9C-101B-9397-08002B2CF9AE}" pid="5" name="Info 3">
    <vt:lpwstr/>
  </property>
</Properties>
</file>