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2" r:id="rId2"/>
    <p:sldId id="281" r:id="rId3"/>
    <p:sldId id="256" r:id="rId4"/>
    <p:sldId id="283" r:id="rId5"/>
    <p:sldId id="260" r:id="rId6"/>
    <p:sldId id="257" r:id="rId7"/>
    <p:sldId id="276" r:id="rId8"/>
    <p:sldId id="270" r:id="rId9"/>
    <p:sldId id="273" r:id="rId10"/>
    <p:sldId id="263" r:id="rId11"/>
    <p:sldId id="275" r:id="rId12"/>
    <p:sldId id="29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7952" autoAdjust="0"/>
  </p:normalViewPr>
  <p:slideViewPr>
    <p:cSldViewPr>
      <p:cViewPr varScale="1">
        <p:scale>
          <a:sx n="100" d="100"/>
          <a:sy n="100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CDA27D-F361-4CED-9583-1A5FEB84B727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BB0095-FAE1-4A6C-9C06-FC0C3CBDF3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8912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2800" dirty="0" smtClean="0">
                <a:solidFill>
                  <a:schemeClr val="accent1"/>
                </a:solidFill>
              </a:rPr>
              <a:t>Урок - </a:t>
            </a:r>
            <a:r>
              <a:rPr lang="ru-RU" sz="2800" dirty="0" err="1" smtClean="0">
                <a:solidFill>
                  <a:schemeClr val="accent1"/>
                </a:solidFill>
              </a:rPr>
              <a:t>лабораторна</a:t>
            </a:r>
            <a:r>
              <a:rPr lang="ru-RU" sz="2800" dirty="0" smtClean="0">
                <a:solidFill>
                  <a:schemeClr val="accent1"/>
                </a:solidFill>
              </a:rPr>
              <a:t> робота </a:t>
            </a:r>
          </a:p>
          <a:p>
            <a:pPr algn="ctr">
              <a:buNone/>
            </a:pPr>
            <a:r>
              <a:rPr lang="uk-UA" sz="3200" b="1" i="1" dirty="0" smtClean="0">
                <a:solidFill>
                  <a:srgbClr val="7030A0"/>
                </a:solidFill>
              </a:rPr>
              <a:t>Якісні реакції на деякі </a:t>
            </a:r>
            <a:r>
              <a:rPr lang="uk-UA" sz="3200" b="1" i="1" dirty="0" err="1" smtClean="0">
                <a:solidFill>
                  <a:srgbClr val="7030A0"/>
                </a:solidFill>
              </a:rPr>
              <a:t>йони</a:t>
            </a:r>
            <a:r>
              <a:rPr lang="uk-UA" sz="3200" b="1" i="1" dirty="0" smtClean="0">
                <a:solidFill>
                  <a:srgbClr val="7030A0"/>
                </a:solidFill>
              </a:rPr>
              <a:t>.</a:t>
            </a:r>
            <a:endParaRPr lang="ru-RU" sz="3200" b="1" i="1" dirty="0" smtClean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user\Desktop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861048"/>
            <a:ext cx="3078989" cy="2165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628800"/>
          </a:xfrm>
        </p:spPr>
        <p:txBody>
          <a:bodyPr>
            <a:noAutofit/>
          </a:bodyPr>
          <a:lstStyle/>
          <a:p>
            <a:pPr algn="ctr"/>
            <a:r>
              <a:rPr lang="uk-UA" sz="3600" b="1" i="1" dirty="0" err="1" smtClean="0"/>
              <a:t>.Виявлення</a:t>
            </a:r>
            <a:r>
              <a:rPr lang="uk-UA" sz="3600" b="1" i="1" dirty="0" smtClean="0"/>
              <a:t> хлорид-іонів у розчині.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Наливаємо в пробірку 1—2 </a:t>
            </a:r>
            <a:r>
              <a:rPr lang="uk-UA" dirty="0" err="1" smtClean="0"/>
              <a:t>мл</a:t>
            </a:r>
            <a:r>
              <a:rPr lang="uk-UA" dirty="0" smtClean="0"/>
              <a:t> розчину натрій хлориду</a:t>
            </a:r>
            <a:r>
              <a:rPr lang="ru-RU" dirty="0" smtClean="0"/>
              <a:t> </a:t>
            </a:r>
            <a:r>
              <a:rPr lang="uk-UA" dirty="0" smtClean="0"/>
              <a:t>і додаємо 2—3 краплі розчину </a:t>
            </a:r>
            <a:r>
              <a:rPr lang="uk-UA" dirty="0" err="1" smtClean="0"/>
              <a:t>аргентум</a:t>
            </a:r>
            <a:r>
              <a:rPr lang="uk-UA" dirty="0" smtClean="0"/>
              <a:t> нітрату.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спостерігаєте</a:t>
            </a:r>
            <a:r>
              <a:rPr lang="ru-RU" dirty="0" smtClean="0"/>
              <a:t>? </a:t>
            </a:r>
          </a:p>
          <a:p>
            <a:r>
              <a:rPr lang="ru-RU" dirty="0" err="1" smtClean="0"/>
              <a:t>Складаємо</a:t>
            </a:r>
            <a:r>
              <a:rPr lang="ru-RU" dirty="0" smtClean="0"/>
              <a:t> </a:t>
            </a:r>
            <a:r>
              <a:rPr lang="ru-RU" dirty="0" err="1" smtClean="0"/>
              <a:t>молекулярне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йонно-молекулярне</a:t>
            </a:r>
            <a:r>
              <a:rPr lang="ru-RU" dirty="0" smtClean="0"/>
              <a:t> </a:t>
            </a:r>
            <a:r>
              <a:rPr lang="ru-RU" dirty="0" err="1" smtClean="0"/>
              <a:t>рівняня</a:t>
            </a:r>
            <a:r>
              <a:rPr lang="ru-RU" dirty="0" smtClean="0"/>
              <a:t> </a:t>
            </a:r>
            <a:r>
              <a:rPr lang="ru-RU" dirty="0" err="1" smtClean="0"/>
              <a:t>проведеної</a:t>
            </a:r>
            <a:r>
              <a:rPr lang="ru-RU" dirty="0" smtClean="0"/>
              <a:t> </a:t>
            </a:r>
            <a:r>
              <a:rPr lang="ru-RU" dirty="0" err="1" smtClean="0"/>
              <a:t>якісної</a:t>
            </a:r>
            <a:r>
              <a:rPr lang="ru-RU" dirty="0" smtClean="0"/>
              <a:t> </a:t>
            </a:r>
            <a:r>
              <a:rPr lang="ru-RU" dirty="0" err="1" smtClean="0"/>
              <a:t>реакції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https://realistic.photos/items/10/04/51/26/61/live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4143380"/>
            <a:ext cx="3672408" cy="2328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Рефлекс</a:t>
            </a:r>
            <a:r>
              <a:rPr lang="uk-UA" b="1" dirty="0" smtClean="0"/>
              <a:t>і</a:t>
            </a:r>
            <a:r>
              <a:rPr lang="ru-RU" b="1" dirty="0" smtClean="0"/>
              <a:t>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18457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uk-UA" dirty="0" smtClean="0"/>
              <a:t> Дайте відповідь на твердження </a:t>
            </a:r>
            <a:r>
              <a:rPr lang="ru-RU" dirty="0" smtClean="0"/>
              <a:t>знаком «+» </a:t>
            </a:r>
            <a:r>
              <a:rPr lang="uk-UA" dirty="0" smtClean="0"/>
              <a:t>чи  </a:t>
            </a:r>
            <a:r>
              <a:rPr lang="ru-RU" dirty="0" smtClean="0"/>
              <a:t>«-»:</a:t>
            </a:r>
          </a:p>
          <a:p>
            <a:r>
              <a:rPr lang="ru-RU" dirty="0" smtClean="0"/>
              <a:t>1. </a:t>
            </a:r>
            <a:r>
              <a:rPr lang="uk-UA" dirty="0" smtClean="0"/>
              <a:t>Мені це знадобиться в житті.</a:t>
            </a:r>
            <a:endParaRPr lang="ru-RU" dirty="0" smtClean="0"/>
          </a:p>
          <a:p>
            <a:r>
              <a:rPr lang="ru-RU" dirty="0" smtClean="0"/>
              <a:t>2. На уро</a:t>
            </a:r>
            <a:r>
              <a:rPr lang="uk-UA" dirty="0" smtClean="0"/>
              <a:t>ці </a:t>
            </a:r>
            <a:r>
              <a:rPr lang="ru-RU" dirty="0" smtClean="0"/>
              <a:t> б</a:t>
            </a:r>
            <a:r>
              <a:rPr lang="uk-UA" dirty="0" smtClean="0"/>
              <a:t>у</a:t>
            </a:r>
            <a:r>
              <a:rPr lang="ru-RU" dirty="0" err="1" smtClean="0"/>
              <a:t>ло</a:t>
            </a:r>
            <a:r>
              <a:rPr lang="ru-RU" dirty="0" smtClean="0"/>
              <a:t> над ч</a:t>
            </a:r>
            <a:r>
              <a:rPr lang="uk-UA" dirty="0" smtClean="0"/>
              <a:t>и</a:t>
            </a:r>
            <a:r>
              <a:rPr lang="ru-RU" dirty="0" smtClean="0"/>
              <a:t>м </a:t>
            </a:r>
            <a:r>
              <a:rPr lang="ru-RU" dirty="0" err="1" smtClean="0"/>
              <a:t>подумат</a:t>
            </a:r>
            <a:r>
              <a:rPr lang="uk-UA" dirty="0" smtClean="0"/>
              <a:t>и.</a:t>
            </a:r>
            <a:endParaRPr lang="ru-RU" dirty="0" smtClean="0"/>
          </a:p>
          <a:p>
            <a:r>
              <a:rPr lang="ru-RU" dirty="0" smtClean="0"/>
              <a:t>3. На </a:t>
            </a:r>
            <a:r>
              <a:rPr lang="ru-RU" dirty="0" err="1" smtClean="0"/>
              <a:t>вс</a:t>
            </a:r>
            <a:r>
              <a:rPr lang="uk-UA" dirty="0" smtClean="0"/>
              <a:t>і питання, що у мене виникли, я отримав відповідь. </a:t>
            </a:r>
            <a:endParaRPr lang="ru-RU" dirty="0" smtClean="0"/>
          </a:p>
          <a:p>
            <a:r>
              <a:rPr lang="ru-RU" dirty="0" smtClean="0"/>
              <a:t>4. М</a:t>
            </a:r>
            <a:r>
              <a:rPr lang="uk-UA" dirty="0" smtClean="0"/>
              <a:t>е</a:t>
            </a:r>
            <a:r>
              <a:rPr lang="ru-RU" dirty="0" err="1" smtClean="0"/>
              <a:t>н</a:t>
            </a:r>
            <a:r>
              <a:rPr lang="uk-UA" dirty="0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необх</a:t>
            </a:r>
            <a:r>
              <a:rPr lang="uk-UA" dirty="0" err="1" smtClean="0"/>
              <a:t>ідна</a:t>
            </a:r>
            <a:r>
              <a:rPr lang="uk-UA" dirty="0" smtClean="0"/>
              <a:t> </a:t>
            </a:r>
            <a:r>
              <a:rPr lang="ru-RU" dirty="0" smtClean="0"/>
              <a:t> до</a:t>
            </a:r>
            <a:r>
              <a:rPr lang="uk-UA" dirty="0" err="1" smtClean="0"/>
              <a:t>даткова</a:t>
            </a:r>
            <a:r>
              <a:rPr lang="uk-UA" dirty="0" smtClean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консультац</a:t>
            </a:r>
            <a:r>
              <a:rPr lang="uk-UA" dirty="0" smtClean="0"/>
              <a:t>і</a:t>
            </a:r>
            <a:r>
              <a:rPr lang="ru-RU" dirty="0" smtClean="0"/>
              <a:t>я учителя</a:t>
            </a:r>
            <a:r>
              <a:rPr lang="uk-UA" dirty="0" smtClean="0"/>
              <a:t>.</a:t>
            </a:r>
            <a:endParaRPr lang="ru-RU" dirty="0" smtClean="0"/>
          </a:p>
          <a:p>
            <a:r>
              <a:rPr lang="ru-RU" dirty="0" smtClean="0"/>
              <a:t>5. На уро</a:t>
            </a:r>
            <a:r>
              <a:rPr lang="uk-UA" dirty="0" smtClean="0"/>
              <a:t>ці </a:t>
            </a:r>
            <a:r>
              <a:rPr lang="ru-RU" dirty="0" smtClean="0"/>
              <a:t> я по</a:t>
            </a:r>
            <a:r>
              <a:rPr lang="uk-UA" dirty="0" smtClean="0"/>
              <a:t>працював </a:t>
            </a:r>
            <a:r>
              <a:rPr lang="ru-RU" dirty="0" smtClean="0"/>
              <a:t> </a:t>
            </a:r>
            <a:r>
              <a:rPr lang="ru-RU" dirty="0" err="1" smtClean="0"/>
              <a:t>добросов</a:t>
            </a:r>
            <a:r>
              <a:rPr lang="uk-UA" dirty="0" smtClean="0"/>
              <a:t>і</a:t>
            </a:r>
            <a:r>
              <a:rPr lang="ru-RU" dirty="0" err="1" smtClean="0"/>
              <a:t>сно</a:t>
            </a:r>
            <a:r>
              <a:rPr lang="uk-UA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604448" cy="1143000"/>
          </a:xfrm>
        </p:spPr>
        <p:txBody>
          <a:bodyPr/>
          <a:lstStyle/>
          <a:p>
            <a:pPr algn="ctr"/>
            <a:r>
              <a:rPr lang="ru-RU" b="1" dirty="0" err="1" smtClean="0"/>
              <a:t>Домашн</a:t>
            </a:r>
            <a:r>
              <a:rPr lang="uk-UA" b="1" dirty="0" smtClean="0"/>
              <a:t>є</a:t>
            </a:r>
            <a:r>
              <a:rPr lang="ru-RU" b="1" dirty="0" smtClean="0"/>
              <a:t> </a:t>
            </a:r>
            <a:r>
              <a:rPr lang="ru-RU" b="1" smtClean="0"/>
              <a:t>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uk-UA" sz="3600" dirty="0" smtClean="0"/>
              <a:t>Вивчити п.12, </a:t>
            </a:r>
          </a:p>
          <a:p>
            <a:pPr algn="just">
              <a:buNone/>
            </a:pPr>
            <a:r>
              <a:rPr lang="uk-UA" sz="3600" dirty="0" smtClean="0"/>
              <a:t>підготуватися до практичної роботи ст.68 - 69,</a:t>
            </a:r>
          </a:p>
          <a:p>
            <a:pPr algn="just">
              <a:buNone/>
            </a:pPr>
            <a:r>
              <a:rPr lang="uk-UA" sz="3600" dirty="0" smtClean="0"/>
              <a:t> виконати завдання 6,7 ст.56.</a:t>
            </a:r>
            <a:endParaRPr lang="ru-RU" sz="3600" dirty="0" smtClean="0"/>
          </a:p>
          <a:p>
            <a:pPr algn="just">
              <a:buNone/>
            </a:pP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aseline="30000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7894" name="Picture 6" descr="http://dfg-szeged.hu/image/image_gallery?uuid=f879b126-2c3f-49fe-8c55-51bd68a6b722&amp;groupId=11850&amp;t=13915066818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924944"/>
            <a:ext cx="5040560" cy="288032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214290"/>
            <a:ext cx="8229600" cy="2714644"/>
          </a:xfrm>
        </p:spPr>
        <p:txBody>
          <a:bodyPr>
            <a:normAutofit/>
          </a:bodyPr>
          <a:lstStyle/>
          <a:p>
            <a:pPr algn="ctr"/>
            <a:r>
              <a:rPr lang="uk-UA" sz="3100" b="1" i="1" dirty="0" smtClean="0">
                <a:latin typeface="+mn-lt"/>
              </a:rPr>
              <a:t>"Хімії </a:t>
            </a:r>
            <a:r>
              <a:rPr lang="ru-RU" sz="3100" b="1" i="1" dirty="0" smtClean="0">
                <a:latin typeface="+mn-lt"/>
              </a:rPr>
              <a:t> </a:t>
            </a:r>
            <a:r>
              <a:rPr lang="ru-RU" sz="3100" b="1" i="1" dirty="0" err="1" smtClean="0">
                <a:latin typeface="+mn-lt"/>
              </a:rPr>
              <a:t>н</a:t>
            </a:r>
            <a:r>
              <a:rPr lang="uk-UA" sz="3100" b="1" i="1" dirty="0" err="1" smtClean="0">
                <a:latin typeface="+mn-lt"/>
              </a:rPr>
              <a:t>ія</a:t>
            </a:r>
            <a:r>
              <a:rPr lang="ru-RU" sz="3100" b="1" i="1" dirty="0" err="1" smtClean="0">
                <a:latin typeface="+mn-lt"/>
              </a:rPr>
              <a:t>ким</a:t>
            </a:r>
            <a:r>
              <a:rPr lang="ru-RU" sz="3100" b="1" i="1" dirty="0" smtClean="0">
                <a:latin typeface="+mn-lt"/>
              </a:rPr>
              <a:t> </a:t>
            </a:r>
            <a:r>
              <a:rPr lang="uk-UA" sz="3100" b="1" i="1" dirty="0" smtClean="0">
                <a:latin typeface="+mn-lt"/>
              </a:rPr>
              <a:t>чин</a:t>
            </a:r>
            <a:r>
              <a:rPr lang="ru-RU" sz="3100" b="1" i="1" dirty="0" err="1" smtClean="0">
                <a:latin typeface="+mn-lt"/>
              </a:rPr>
              <a:t>ом</a:t>
            </a:r>
            <a:r>
              <a:rPr lang="ru-RU" sz="3100" b="1" i="1" dirty="0" smtClean="0">
                <a:latin typeface="+mn-lt"/>
              </a:rPr>
              <a:t> на</a:t>
            </a:r>
            <a:r>
              <a:rPr lang="uk-UA" sz="3100" b="1" i="1" dirty="0" smtClean="0">
                <a:latin typeface="+mn-lt"/>
              </a:rPr>
              <a:t>в</a:t>
            </a:r>
            <a:r>
              <a:rPr lang="ru-RU" sz="3100" b="1" i="1" dirty="0" err="1" smtClean="0">
                <a:latin typeface="+mn-lt"/>
              </a:rPr>
              <a:t>чит</a:t>
            </a:r>
            <a:r>
              <a:rPr lang="uk-UA" sz="3100" b="1" i="1" dirty="0" smtClean="0">
                <a:latin typeface="+mn-lt"/>
              </a:rPr>
              <a:t>и</a:t>
            </a:r>
            <a:r>
              <a:rPr lang="ru-RU" sz="3100" b="1" i="1" dirty="0" err="1" smtClean="0">
                <a:latin typeface="+mn-lt"/>
              </a:rPr>
              <a:t>ся</a:t>
            </a:r>
            <a:r>
              <a:rPr lang="ru-RU" sz="3100" b="1" i="1" dirty="0" smtClean="0">
                <a:latin typeface="+mn-lt"/>
              </a:rPr>
              <a:t> не</a:t>
            </a:r>
            <a:r>
              <a:rPr lang="uk-UA" sz="3100" b="1" i="1" dirty="0" smtClean="0">
                <a:latin typeface="+mn-lt"/>
              </a:rPr>
              <a:t>можливо</a:t>
            </a:r>
            <a:r>
              <a:rPr lang="ru-RU" sz="3100" b="1" i="1" dirty="0" smtClean="0">
                <a:latin typeface="+mn-lt"/>
              </a:rPr>
              <a:t>,</a:t>
            </a:r>
            <a:br>
              <a:rPr lang="ru-RU" sz="3100" b="1" i="1" dirty="0" smtClean="0">
                <a:latin typeface="+mn-lt"/>
              </a:rPr>
            </a:br>
            <a:r>
              <a:rPr lang="ru-RU" sz="3100" b="1" i="1" dirty="0" smtClean="0">
                <a:latin typeface="+mn-lt"/>
              </a:rPr>
              <a:t> не</a:t>
            </a:r>
            <a:r>
              <a:rPr lang="uk-UA" sz="3100" b="1" i="1" dirty="0" smtClean="0">
                <a:latin typeface="+mn-lt"/>
              </a:rPr>
              <a:t> </a:t>
            </a:r>
            <a:r>
              <a:rPr lang="uk-UA" sz="3100" b="1" i="1" dirty="0" err="1" smtClean="0">
                <a:latin typeface="+mn-lt"/>
              </a:rPr>
              <a:t>бачивши</a:t>
            </a:r>
            <a:r>
              <a:rPr lang="ru-RU" sz="3100" b="1" i="1" dirty="0" smtClean="0">
                <a:latin typeface="+mn-lt"/>
              </a:rPr>
              <a:t> само</a:t>
            </a:r>
            <a:r>
              <a:rPr lang="uk-UA" sz="3100" b="1" i="1" dirty="0" smtClean="0">
                <a:latin typeface="+mn-lt"/>
              </a:rPr>
              <a:t>ї</a:t>
            </a:r>
            <a:r>
              <a:rPr lang="ru-RU" sz="3100" b="1" i="1" dirty="0" smtClean="0">
                <a:latin typeface="+mn-lt"/>
              </a:rPr>
              <a:t> практики</a:t>
            </a:r>
            <a:br>
              <a:rPr lang="ru-RU" sz="3100" b="1" i="1" dirty="0" smtClean="0">
                <a:latin typeface="+mn-lt"/>
              </a:rPr>
            </a:br>
            <a:r>
              <a:rPr lang="uk-UA" sz="3100" b="1" i="1" dirty="0" smtClean="0">
                <a:latin typeface="+mn-lt"/>
              </a:rPr>
              <a:t> і</a:t>
            </a:r>
            <a:r>
              <a:rPr lang="ru-RU" sz="3100" b="1" i="1" dirty="0" smtClean="0">
                <a:latin typeface="+mn-lt"/>
              </a:rPr>
              <a:t> не при</a:t>
            </a:r>
            <a:r>
              <a:rPr lang="uk-UA" sz="3100" b="1" i="1" dirty="0" smtClean="0">
                <a:latin typeface="+mn-lt"/>
              </a:rPr>
              <a:t>й</a:t>
            </a:r>
            <a:r>
              <a:rPr lang="ru-RU" sz="3100" b="1" i="1" dirty="0" smtClean="0">
                <a:latin typeface="+mn-lt"/>
              </a:rPr>
              <a:t>мая</a:t>
            </a:r>
            <a:r>
              <a:rPr lang="uk-UA" sz="3100" b="1" i="1" dirty="0" err="1" smtClean="0">
                <a:latin typeface="+mn-lt"/>
              </a:rPr>
              <a:t>ючис</a:t>
            </a:r>
            <a:r>
              <a:rPr lang="ru-RU" sz="3100" b="1" i="1" dirty="0" err="1" smtClean="0">
                <a:latin typeface="+mn-lt"/>
              </a:rPr>
              <a:t>ь</a:t>
            </a:r>
            <a:r>
              <a:rPr lang="ru-RU" sz="3100" b="1" i="1" dirty="0" smtClean="0">
                <a:latin typeface="+mn-lt"/>
              </a:rPr>
              <a:t> за </a:t>
            </a:r>
            <a:r>
              <a:rPr lang="ru-RU" sz="3100" b="1" i="1" dirty="0" err="1" smtClean="0">
                <a:latin typeface="+mn-lt"/>
              </a:rPr>
              <a:t>х</a:t>
            </a:r>
            <a:r>
              <a:rPr lang="uk-UA" sz="3100" b="1" i="1" dirty="0" smtClean="0">
                <a:latin typeface="+mn-lt"/>
              </a:rPr>
              <a:t>і</a:t>
            </a:r>
            <a:r>
              <a:rPr lang="ru-RU" sz="3100" b="1" i="1" dirty="0" smtClean="0">
                <a:latin typeface="+mn-lt"/>
              </a:rPr>
              <a:t>м</a:t>
            </a:r>
            <a:r>
              <a:rPr lang="uk-UA" sz="3100" b="1" i="1" dirty="0" smtClean="0">
                <a:latin typeface="+mn-lt"/>
              </a:rPr>
              <a:t>і</a:t>
            </a:r>
            <a:r>
              <a:rPr lang="ru-RU" sz="3100" b="1" i="1" dirty="0" smtClean="0">
                <a:latin typeface="+mn-lt"/>
              </a:rPr>
              <a:t>ч</a:t>
            </a:r>
            <a:r>
              <a:rPr lang="uk-UA" sz="3100" b="1" i="1" dirty="0" smtClean="0">
                <a:latin typeface="+mn-lt"/>
              </a:rPr>
              <a:t>ні</a:t>
            </a:r>
            <a:r>
              <a:rPr lang="ru-RU" sz="3100" b="1" i="1" dirty="0" smtClean="0">
                <a:latin typeface="+mn-lt"/>
              </a:rPr>
              <a:t> </a:t>
            </a:r>
            <a:r>
              <a:rPr lang="ru-RU" sz="3100" b="1" i="1" dirty="0" err="1" smtClean="0">
                <a:latin typeface="+mn-lt"/>
              </a:rPr>
              <a:t>операц</a:t>
            </a:r>
            <a:r>
              <a:rPr lang="uk-UA" sz="3100" b="1" i="1" dirty="0" err="1" smtClean="0">
                <a:latin typeface="+mn-lt"/>
              </a:rPr>
              <a:t>ії</a:t>
            </a:r>
            <a:r>
              <a:rPr lang="ru-RU" sz="3100" b="1" i="1" dirty="0" smtClean="0">
                <a:latin typeface="+mn-lt"/>
              </a:rPr>
              <a:t>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213285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М.В. Ломоносов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296143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/>
              <a:t>Якісні</a:t>
            </a:r>
            <a:r>
              <a:rPr lang="ru-RU" dirty="0" smtClean="0"/>
              <a:t> </a:t>
            </a:r>
            <a:r>
              <a:rPr lang="ru-RU" dirty="0" err="1" smtClean="0"/>
              <a:t>реакції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72816"/>
            <a:ext cx="6400800" cy="3649960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dirty="0" err="1" smtClean="0"/>
              <a:t>Характерні</a:t>
            </a:r>
            <a:r>
              <a:rPr lang="ru-RU" dirty="0" smtClean="0"/>
              <a:t> </a:t>
            </a:r>
            <a:r>
              <a:rPr lang="ru-RU" dirty="0" err="1" smtClean="0"/>
              <a:t>раекції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використовуються</a:t>
            </a:r>
            <a:r>
              <a:rPr lang="ru-RU" dirty="0" smtClean="0"/>
              <a:t> для </a:t>
            </a:r>
            <a:r>
              <a:rPr lang="ru-RU" dirty="0" err="1" smtClean="0"/>
              <a:t>ідентифікації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речовин</a:t>
            </a:r>
            <a:endParaRPr lang="ru-RU" dirty="0" smtClean="0"/>
          </a:p>
          <a:p>
            <a:pPr algn="just">
              <a:buFont typeface="Wingdings" pitchFamily="2" charset="2"/>
              <a:buChar char="v"/>
            </a:pPr>
            <a:r>
              <a:rPr lang="ru-RU" dirty="0" err="1" smtClean="0"/>
              <a:t>Идентифікація</a:t>
            </a:r>
            <a:r>
              <a:rPr lang="ru-RU" dirty="0" smtClean="0"/>
              <a:t> в </a:t>
            </a:r>
            <a:r>
              <a:rPr lang="ru-RU" dirty="0" err="1" smtClean="0"/>
              <a:t>хімії</a:t>
            </a:r>
            <a:r>
              <a:rPr lang="ru-RU" dirty="0" smtClean="0"/>
              <a:t> —</a:t>
            </a:r>
            <a:r>
              <a:rPr lang="ru-RU" dirty="0" err="1" smtClean="0"/>
              <a:t>визначення</a:t>
            </a:r>
            <a:r>
              <a:rPr lang="ru-RU" dirty="0" smtClean="0"/>
              <a:t> </a:t>
            </a:r>
            <a:r>
              <a:rPr lang="ru-RU" dirty="0" err="1" smtClean="0"/>
              <a:t>невідомої</a:t>
            </a:r>
            <a:r>
              <a:rPr lang="ru-RU" dirty="0" smtClean="0"/>
              <a:t> </a:t>
            </a:r>
            <a:r>
              <a:rPr lang="ru-RU" dirty="0" err="1" smtClean="0"/>
              <a:t>сполуки</a:t>
            </a:r>
            <a:r>
              <a:rPr lang="ru-RU" dirty="0" smtClean="0"/>
              <a:t>  через </a:t>
            </a:r>
            <a:r>
              <a:rPr lang="ru-RU" dirty="0" err="1" smtClean="0"/>
              <a:t>можливість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взаємодії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іншою</a:t>
            </a:r>
            <a:r>
              <a:rPr lang="ru-RU" dirty="0" smtClean="0"/>
              <a:t> </a:t>
            </a:r>
            <a:r>
              <a:rPr lang="ru-RU" dirty="0" err="1" smtClean="0"/>
              <a:t>відомою</a:t>
            </a:r>
            <a:r>
              <a:rPr lang="ru-RU" dirty="0" smtClean="0"/>
              <a:t> </a:t>
            </a:r>
            <a:r>
              <a:rPr lang="ru-RU" dirty="0" err="1" smtClean="0"/>
              <a:t>речовиною</a:t>
            </a:r>
            <a:r>
              <a:rPr lang="ru-RU" dirty="0" smtClean="0"/>
              <a:t>.</a:t>
            </a:r>
          </a:p>
          <a:p>
            <a:pPr algn="just">
              <a:buFont typeface="Wingdings" pitchFamily="2" charset="2"/>
              <a:buChar char="v"/>
            </a:pPr>
            <a:endParaRPr lang="ru-RU" dirty="0"/>
          </a:p>
          <a:p>
            <a:pPr>
              <a:buFontTx/>
              <a:buChar char="-"/>
            </a:pPr>
            <a:endParaRPr lang="ru-RU" dirty="0"/>
          </a:p>
          <a:p>
            <a:endParaRPr lang="ru-RU" dirty="0"/>
          </a:p>
        </p:txBody>
      </p:sp>
      <p:pic>
        <p:nvPicPr>
          <p:cNvPr id="22530" name="Picture 2" descr="http://krasgits.ru/images1/57639f49e69d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933056"/>
            <a:ext cx="6452989" cy="254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Якісні реакції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dirty="0" smtClean="0"/>
              <a:t>- </a:t>
            </a:r>
            <a:r>
              <a:rPr lang="ru-RU" dirty="0" err="1" smtClean="0"/>
              <a:t>це</a:t>
            </a:r>
            <a:r>
              <a:rPr lang="ru-RU" dirty="0" smtClean="0"/>
              <a:t> легко </a:t>
            </a:r>
            <a:r>
              <a:rPr lang="ru-RU" dirty="0" err="1" smtClean="0"/>
              <a:t>виконувані</a:t>
            </a:r>
            <a:r>
              <a:rPr lang="ru-RU" dirty="0" smtClean="0"/>
              <a:t>, </a:t>
            </a:r>
            <a:r>
              <a:rPr lang="ru-RU" dirty="0" err="1" smtClean="0"/>
              <a:t>характерні</a:t>
            </a:r>
            <a:r>
              <a:rPr lang="ru-RU" dirty="0" smtClean="0"/>
              <a:t> </a:t>
            </a:r>
            <a:r>
              <a:rPr lang="ru-RU" dirty="0" err="1" smtClean="0"/>
              <a:t>хімічні</a:t>
            </a:r>
            <a:r>
              <a:rPr lang="ru-RU" dirty="0" smtClean="0"/>
              <a:t> </a:t>
            </a:r>
            <a:r>
              <a:rPr lang="ru-RU" dirty="0" err="1" smtClean="0"/>
              <a:t>реакції</a:t>
            </a:r>
            <a:r>
              <a:rPr lang="ru-RU" dirty="0" smtClean="0"/>
              <a:t>, при </a:t>
            </a:r>
            <a:r>
              <a:rPr lang="ru-RU" dirty="0" err="1" smtClean="0"/>
              <a:t>яких</a:t>
            </a:r>
            <a:r>
              <a:rPr lang="ru-RU" dirty="0" smtClean="0"/>
              <a:t> </a:t>
            </a:r>
            <a:r>
              <a:rPr lang="ru-RU" dirty="0" err="1" smtClean="0"/>
              <a:t>спостерігається</a:t>
            </a:r>
            <a:r>
              <a:rPr lang="ru-RU" dirty="0" smtClean="0"/>
              <a:t> </a:t>
            </a:r>
            <a:r>
              <a:rPr lang="ru-RU" dirty="0" err="1" smtClean="0"/>
              <a:t>поява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зникнення</a:t>
            </a:r>
            <a:r>
              <a:rPr lang="ru-RU" dirty="0" smtClean="0"/>
              <a:t> </a:t>
            </a:r>
            <a:r>
              <a:rPr lang="ru-RU" dirty="0" err="1" smtClean="0"/>
              <a:t>кольору</a:t>
            </a:r>
            <a:r>
              <a:rPr lang="ru-RU" dirty="0" smtClean="0"/>
              <a:t>, </a:t>
            </a:r>
            <a:r>
              <a:rPr lang="ru-RU" dirty="0" err="1" smtClean="0"/>
              <a:t>виділення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розчинення</a:t>
            </a:r>
            <a:r>
              <a:rPr lang="ru-RU" dirty="0" smtClean="0"/>
              <a:t> осаду, </a:t>
            </a:r>
            <a:r>
              <a:rPr lang="ru-RU" dirty="0" err="1" smtClean="0"/>
              <a:t>виділення</a:t>
            </a:r>
            <a:r>
              <a:rPr lang="ru-RU" dirty="0" smtClean="0"/>
              <a:t> газу.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- </a:t>
            </a:r>
            <a:r>
              <a:rPr lang="ru-RU" dirty="0" err="1" smtClean="0"/>
              <a:t>реакції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дозволяють</a:t>
            </a:r>
            <a:r>
              <a:rPr lang="ru-RU" dirty="0" smtClean="0"/>
              <a:t> </a:t>
            </a:r>
            <a:r>
              <a:rPr lang="ru-RU" dirty="0" err="1" smtClean="0"/>
              <a:t>відрізнити</a:t>
            </a:r>
            <a:r>
              <a:rPr lang="ru-RU" dirty="0" smtClean="0"/>
              <a:t> </a:t>
            </a:r>
            <a:r>
              <a:rPr lang="ru-RU" dirty="0" err="1" smtClean="0"/>
              <a:t>одні</a:t>
            </a:r>
            <a:r>
              <a:rPr lang="ru-RU" dirty="0" smtClean="0"/>
              <a:t> </a:t>
            </a:r>
            <a:r>
              <a:rPr lang="ru-RU" dirty="0" err="1" smtClean="0"/>
              <a:t>речовини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інших</a:t>
            </a:r>
            <a:r>
              <a:rPr lang="ru-RU" dirty="0" smtClean="0"/>
              <a:t>, </a:t>
            </a:r>
            <a:r>
              <a:rPr lang="ru-RU" dirty="0" err="1" smtClean="0"/>
              <a:t>дізнатися</a:t>
            </a:r>
            <a:r>
              <a:rPr lang="ru-RU" dirty="0" smtClean="0"/>
              <a:t> </a:t>
            </a:r>
            <a:r>
              <a:rPr lang="ru-RU" dirty="0" err="1" smtClean="0"/>
              <a:t>якісний</a:t>
            </a:r>
            <a:r>
              <a:rPr lang="ru-RU" dirty="0" smtClean="0"/>
              <a:t> склад  </a:t>
            </a:r>
            <a:r>
              <a:rPr lang="ru-RU" dirty="0" err="1" smtClean="0"/>
              <a:t>невідомих</a:t>
            </a:r>
            <a:r>
              <a:rPr lang="ru-RU" dirty="0" smtClean="0"/>
              <a:t> </a:t>
            </a:r>
            <a:r>
              <a:rPr lang="ru-RU" dirty="0" err="1" smtClean="0"/>
              <a:t>речовин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http://www.clipartfinders.com/clipart/18/free-chemistry-clipart-clip-art-graphics-pictures-184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77072"/>
            <a:ext cx="381642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Ознаки</a:t>
            </a:r>
            <a:r>
              <a:rPr lang="ru-RU" dirty="0" smtClean="0"/>
              <a:t> </a:t>
            </a:r>
            <a:r>
              <a:rPr lang="ru-RU" dirty="0" err="1" smtClean="0"/>
              <a:t>реакцій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err="1" smtClean="0"/>
              <a:t>Випадання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зникнення</a:t>
            </a:r>
            <a:r>
              <a:rPr lang="ru-RU" dirty="0" smtClean="0"/>
              <a:t> осаду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Зміна</a:t>
            </a:r>
            <a:r>
              <a:rPr lang="ru-RU" dirty="0" smtClean="0"/>
              <a:t> </a:t>
            </a:r>
            <a:r>
              <a:rPr lang="ru-RU" dirty="0" err="1" smtClean="0"/>
              <a:t>кольору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Виділення</a:t>
            </a:r>
            <a:r>
              <a:rPr lang="ru-RU" dirty="0" smtClean="0"/>
              <a:t> газу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Поява</a:t>
            </a:r>
            <a:r>
              <a:rPr lang="ru-RU" dirty="0" smtClean="0"/>
              <a:t> запаху</a:t>
            </a:r>
            <a:endParaRPr lang="ru-RU" dirty="0"/>
          </a:p>
        </p:txBody>
      </p:sp>
      <p:pic>
        <p:nvPicPr>
          <p:cNvPr id="21506" name="Picture 2" descr="http://static.baza.farpost.ru/v/1397180592641_bullet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05064"/>
            <a:ext cx="5760640" cy="2622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/>
          <a:lstStyle/>
          <a:p>
            <a:pPr algn="ctr"/>
            <a:r>
              <a:rPr lang="ru-RU" dirty="0" err="1" smtClean="0"/>
              <a:t>Катіони</a:t>
            </a:r>
            <a:r>
              <a:rPr lang="ru-RU" dirty="0" smtClean="0"/>
              <a:t> </a:t>
            </a:r>
            <a:r>
              <a:rPr lang="ru-RU" dirty="0" err="1" smtClean="0"/>
              <a:t>металів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/>
              <a:t>Даний</a:t>
            </a:r>
            <a:r>
              <a:rPr lang="ru-RU" dirty="0" smtClean="0"/>
              <a:t> </a:t>
            </a:r>
            <a:r>
              <a:rPr lang="ru-RU" dirty="0"/>
              <a:t>метод </a:t>
            </a:r>
            <a:r>
              <a:rPr lang="ru-RU" dirty="0" err="1" smtClean="0"/>
              <a:t>використовують</a:t>
            </a:r>
            <a:r>
              <a:rPr lang="ru-RU" dirty="0" smtClean="0"/>
              <a:t> </a:t>
            </a:r>
            <a:r>
              <a:rPr lang="ru-RU" dirty="0"/>
              <a:t>в том </a:t>
            </a:r>
            <a:r>
              <a:rPr lang="ru-RU" dirty="0" err="1" smtClean="0"/>
              <a:t>випадку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речовини</a:t>
            </a:r>
            <a:r>
              <a:rPr lang="ru-RU" dirty="0" smtClean="0"/>
              <a:t>  </a:t>
            </a:r>
            <a:r>
              <a:rPr lang="ru-RU" dirty="0"/>
              <a:t>по - </a:t>
            </a:r>
            <a:r>
              <a:rPr lang="ru-RU" dirty="0" err="1" smtClean="0"/>
              <a:t>різному</a:t>
            </a:r>
            <a:r>
              <a:rPr lang="ru-RU" dirty="0" smtClean="0"/>
              <a:t> </a:t>
            </a:r>
            <a:r>
              <a:rPr lang="ru-RU" dirty="0" err="1" smtClean="0"/>
              <a:t>змінюють</a:t>
            </a:r>
            <a:r>
              <a:rPr lang="ru-RU" dirty="0" smtClean="0"/>
              <a:t> </a:t>
            </a:r>
            <a:r>
              <a:rPr lang="ru-RU" dirty="0" err="1" smtClean="0"/>
              <a:t>колір</a:t>
            </a:r>
            <a:r>
              <a:rPr lang="ru-RU" dirty="0" smtClean="0"/>
              <a:t>, </a:t>
            </a:r>
            <a:r>
              <a:rPr lang="ru-RU" dirty="0" err="1" smtClean="0"/>
              <a:t>або</a:t>
            </a:r>
            <a:r>
              <a:rPr lang="ru-RU" dirty="0" smtClean="0"/>
              <a:t> одна </a:t>
            </a:r>
            <a:r>
              <a:rPr lang="ru-RU" dirty="0" err="1" smtClean="0"/>
              <a:t>речовина</a:t>
            </a:r>
            <a:r>
              <a:rPr lang="ru-RU" dirty="0" smtClean="0"/>
              <a:t>  </a:t>
            </a:r>
            <a:r>
              <a:rPr lang="ru-RU" dirty="0" err="1" smtClean="0"/>
              <a:t>змінює</a:t>
            </a:r>
            <a:r>
              <a:rPr lang="ru-RU" dirty="0" smtClean="0"/>
              <a:t> </a:t>
            </a:r>
            <a:r>
              <a:rPr lang="ru-RU" dirty="0" err="1" smtClean="0"/>
              <a:t>колір</a:t>
            </a:r>
            <a:r>
              <a:rPr lang="ru-RU" dirty="0" smtClean="0"/>
              <a:t>, </a:t>
            </a:r>
            <a:r>
              <a:rPr lang="ru-RU" dirty="0"/>
              <a:t>а </a:t>
            </a:r>
            <a:r>
              <a:rPr lang="ru-RU" dirty="0" err="1" smtClean="0"/>
              <a:t>інша</a:t>
            </a:r>
            <a:r>
              <a:rPr lang="ru-RU" dirty="0" smtClean="0"/>
              <a:t> </a:t>
            </a:r>
            <a:r>
              <a:rPr lang="ru-RU" dirty="0"/>
              <a:t>-  </a:t>
            </a:r>
            <a:r>
              <a:rPr lang="ru-RU" dirty="0" err="1" smtClean="0"/>
              <a:t>ні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21506" name="Picture 2" descr="flame coloring cations of different met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488832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Правила </a:t>
            </a:r>
            <a:r>
              <a:rPr lang="ru-RU" dirty="0" err="1" smtClean="0"/>
              <a:t>техніки</a:t>
            </a:r>
            <a:r>
              <a:rPr lang="ru-RU" dirty="0" smtClean="0"/>
              <a:t> </a:t>
            </a:r>
            <a:r>
              <a:rPr lang="ru-RU" dirty="0" err="1" smtClean="0"/>
              <a:t>безпеки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1​ </a:t>
            </a:r>
            <a:r>
              <a:rPr lang="ru-RU" dirty="0" err="1" smtClean="0"/>
              <a:t>Працювати</a:t>
            </a:r>
            <a:r>
              <a:rPr lang="ru-RU" dirty="0" smtClean="0"/>
              <a:t>  </a:t>
            </a:r>
            <a:r>
              <a:rPr lang="ru-RU" dirty="0" err="1" smtClean="0"/>
              <a:t>з</a:t>
            </a:r>
            <a:r>
              <a:rPr lang="ru-RU" dirty="0" smtClean="0"/>
              <a:t>  кислотами и лугами </a:t>
            </a:r>
            <a:r>
              <a:rPr lang="ru-RU" dirty="0" err="1" smtClean="0"/>
              <a:t>обережно</a:t>
            </a:r>
            <a:r>
              <a:rPr lang="ru-RU" dirty="0" smtClean="0"/>
              <a:t>. </a:t>
            </a:r>
          </a:p>
          <a:p>
            <a:r>
              <a:rPr lang="ru-RU" dirty="0" smtClean="0"/>
              <a:t>2​ </a:t>
            </a:r>
            <a:r>
              <a:rPr lang="ru-RU" dirty="0" err="1" smtClean="0"/>
              <a:t>Нічого</a:t>
            </a:r>
            <a:r>
              <a:rPr lang="ru-RU" dirty="0" smtClean="0"/>
              <a:t> не </a:t>
            </a:r>
            <a:r>
              <a:rPr lang="ru-RU" dirty="0" err="1" smtClean="0"/>
              <a:t>пробувати</a:t>
            </a:r>
            <a:r>
              <a:rPr lang="ru-RU" dirty="0" smtClean="0"/>
              <a:t> на смак.</a:t>
            </a:r>
          </a:p>
          <a:p>
            <a:r>
              <a:rPr lang="ru-RU" dirty="0" smtClean="0"/>
              <a:t>3​ В </a:t>
            </a:r>
            <a:r>
              <a:rPr lang="ru-RU" dirty="0" err="1" smtClean="0"/>
              <a:t>пробірку</a:t>
            </a:r>
            <a:r>
              <a:rPr lang="ru-RU" dirty="0" smtClean="0"/>
              <a:t> </a:t>
            </a:r>
            <a:r>
              <a:rPr lang="ru-RU" dirty="0" err="1" smtClean="0"/>
              <a:t>наливати</a:t>
            </a:r>
            <a:r>
              <a:rPr lang="ru-RU" dirty="0" smtClean="0"/>
              <a:t> не больше 1 мл </a:t>
            </a:r>
            <a:r>
              <a:rPr lang="ru-RU" dirty="0" err="1" smtClean="0"/>
              <a:t>речовини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4​ </a:t>
            </a:r>
            <a:r>
              <a:rPr lang="ru-RU" dirty="0" err="1" smtClean="0"/>
              <a:t>Нюхати</a:t>
            </a:r>
            <a:r>
              <a:rPr lang="ru-RU" dirty="0" smtClean="0"/>
              <a:t>  </a:t>
            </a:r>
            <a:r>
              <a:rPr lang="ru-RU" dirty="0" err="1" smtClean="0"/>
              <a:t>речовини</a:t>
            </a:r>
            <a:r>
              <a:rPr lang="ru-RU" dirty="0" smtClean="0"/>
              <a:t> </a:t>
            </a:r>
            <a:r>
              <a:rPr lang="ru-RU" dirty="0" err="1" smtClean="0"/>
              <a:t>обережно</a:t>
            </a:r>
            <a:r>
              <a:rPr lang="ru-RU" dirty="0" smtClean="0"/>
              <a:t>, </a:t>
            </a:r>
            <a:r>
              <a:rPr lang="ru-RU" dirty="0" err="1" smtClean="0"/>
              <a:t>направляючи</a:t>
            </a:r>
            <a:r>
              <a:rPr lang="ru-RU" dirty="0" smtClean="0"/>
              <a:t>  </a:t>
            </a:r>
            <a:r>
              <a:rPr lang="ru-RU" dirty="0" err="1" smtClean="0"/>
              <a:t>повітря</a:t>
            </a:r>
            <a:r>
              <a:rPr lang="ru-RU" dirty="0" smtClean="0"/>
              <a:t> рукою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пробірки</a:t>
            </a:r>
            <a:r>
              <a:rPr lang="ru-RU" dirty="0" smtClean="0"/>
              <a:t> до себе.</a:t>
            </a:r>
          </a:p>
          <a:p>
            <a:r>
              <a:rPr lang="ru-RU" dirty="0" smtClean="0"/>
              <a:t>5​ Не </a:t>
            </a:r>
            <a:r>
              <a:rPr lang="ru-RU" dirty="0" err="1" smtClean="0"/>
              <a:t>закривати</a:t>
            </a:r>
            <a:r>
              <a:rPr lang="ru-RU" dirty="0" smtClean="0"/>
              <a:t> </a:t>
            </a:r>
            <a:r>
              <a:rPr lang="ru-RU" dirty="0" err="1" smtClean="0"/>
              <a:t>пробірку</a:t>
            </a:r>
            <a:r>
              <a:rPr lang="ru-RU" dirty="0" smtClean="0"/>
              <a:t> пальцем при </a:t>
            </a:r>
            <a:r>
              <a:rPr lang="ru-RU" dirty="0" err="1" smtClean="0"/>
              <a:t>перемішуванні</a:t>
            </a:r>
            <a:r>
              <a:rPr lang="ru-RU" dirty="0" smtClean="0"/>
              <a:t> в </a:t>
            </a:r>
            <a:r>
              <a:rPr lang="ru-RU" dirty="0" err="1" smtClean="0"/>
              <a:t>ній</a:t>
            </a:r>
            <a:r>
              <a:rPr lang="ru-RU" dirty="0" smtClean="0"/>
              <a:t> </a:t>
            </a:r>
            <a:r>
              <a:rPr lang="ru-RU" dirty="0" err="1" smtClean="0"/>
              <a:t>рідини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6​ Не </a:t>
            </a:r>
            <a:r>
              <a:rPr lang="ru-RU" dirty="0" err="1" smtClean="0"/>
              <a:t>нахилятися</a:t>
            </a:r>
            <a:r>
              <a:rPr lang="ru-RU" dirty="0" smtClean="0"/>
              <a:t> над </a:t>
            </a:r>
            <a:r>
              <a:rPr lang="ru-RU" dirty="0" err="1" smtClean="0"/>
              <a:t>пробіркою</a:t>
            </a:r>
            <a:r>
              <a:rPr lang="ru-RU" dirty="0" smtClean="0"/>
              <a:t>, так як </a:t>
            </a:r>
            <a:r>
              <a:rPr lang="ru-RU" dirty="0" err="1" smtClean="0"/>
              <a:t>бризки</a:t>
            </a:r>
            <a:r>
              <a:rPr lang="ru-RU" dirty="0" smtClean="0"/>
              <a:t> </a:t>
            </a:r>
            <a:r>
              <a:rPr lang="ru-RU" dirty="0" err="1" smtClean="0"/>
              <a:t>можуть</a:t>
            </a:r>
            <a:r>
              <a:rPr lang="ru-RU" dirty="0" smtClean="0"/>
              <a:t> </a:t>
            </a:r>
            <a:r>
              <a:rPr lang="ru-RU" dirty="0" err="1" smtClean="0"/>
              <a:t>потрапити</a:t>
            </a:r>
            <a:r>
              <a:rPr lang="ru-RU" dirty="0" smtClean="0"/>
              <a:t>  в </a:t>
            </a:r>
            <a:r>
              <a:rPr lang="ru-RU" dirty="0" err="1" smtClean="0"/>
              <a:t>очі</a:t>
            </a:r>
            <a:r>
              <a:rPr lang="ru-RU" dirty="0" smtClean="0"/>
              <a:t>.</a:t>
            </a:r>
          </a:p>
          <a:p>
            <a:r>
              <a:rPr lang="ru-RU" dirty="0" smtClean="0"/>
              <a:t>7.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привести в порядок </a:t>
            </a:r>
            <a:r>
              <a:rPr lang="ru-RU" dirty="0" err="1" smtClean="0"/>
              <a:t>своє</a:t>
            </a:r>
            <a:r>
              <a:rPr lang="ru-RU" dirty="0" smtClean="0"/>
              <a:t> </a:t>
            </a:r>
            <a:r>
              <a:rPr lang="ru-RU" dirty="0" err="1" smtClean="0"/>
              <a:t>робоче</a:t>
            </a:r>
            <a:r>
              <a:rPr lang="ru-RU" dirty="0" smtClean="0"/>
              <a:t> </a:t>
            </a:r>
            <a:r>
              <a:rPr lang="ru-RU" dirty="0" err="1" smtClean="0"/>
              <a:t>місце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/>
              <a:t>Виявлення сульфат-іонів у розчині 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Наливаємо в пробірку 1—2 </a:t>
            </a:r>
            <a:r>
              <a:rPr lang="uk-UA" dirty="0" err="1" smtClean="0"/>
              <a:t>мл</a:t>
            </a:r>
            <a:r>
              <a:rPr lang="uk-UA" dirty="0" smtClean="0"/>
              <a:t> розчину натрій сульфату або розбавленого розчину сульфатної кислоти і</a:t>
            </a:r>
            <a:r>
              <a:rPr lang="ru-RU" dirty="0" smtClean="0"/>
              <a:t> </a:t>
            </a:r>
            <a:r>
              <a:rPr lang="uk-UA" dirty="0" smtClean="0"/>
              <a:t>додаємо кілька крапель розчину барій хлориду. Що спостерігаєте?</a:t>
            </a:r>
            <a:endParaRPr lang="ru-RU" dirty="0" smtClean="0"/>
          </a:p>
          <a:p>
            <a:r>
              <a:rPr lang="uk-UA" dirty="0" smtClean="0"/>
              <a:t>Складаємо молекулярне і </a:t>
            </a:r>
            <a:r>
              <a:rPr lang="uk-UA" dirty="0" err="1" smtClean="0"/>
              <a:t>йонно-молекулярне</a:t>
            </a:r>
            <a:r>
              <a:rPr lang="uk-UA" dirty="0" smtClean="0"/>
              <a:t> рівняння проведеної якісної реакції.</a:t>
            </a: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Picture 2" descr="https://realistic.photos/items/10/04/51/26/61/live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500570"/>
            <a:ext cx="3672408" cy="1751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 smtClean="0"/>
              <a:t>Виявлення карбонат-іонів у розчині.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Наливаємо в пробірку 1—2 </a:t>
            </a:r>
            <a:r>
              <a:rPr lang="uk-UA" dirty="0" err="1" smtClean="0"/>
              <a:t>мл</a:t>
            </a:r>
            <a:r>
              <a:rPr lang="uk-UA" dirty="0" smtClean="0"/>
              <a:t> розчину натрій карбонату і додаємо кілька крапель розчину розбавленої нітратної кислоти . Що спостерігаєте?</a:t>
            </a:r>
            <a:r>
              <a:rPr lang="ru-RU" dirty="0" smtClean="0"/>
              <a:t> </a:t>
            </a:r>
          </a:p>
          <a:p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запах газ,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виділяється</a:t>
            </a:r>
            <a:r>
              <a:rPr lang="ru-RU" dirty="0" smtClean="0"/>
              <a:t>?</a:t>
            </a:r>
            <a:r>
              <a:rPr lang="en-US" dirty="0" smtClean="0"/>
              <a:t> </a:t>
            </a:r>
            <a:endParaRPr lang="ru-RU" b="1" dirty="0" smtClean="0"/>
          </a:p>
          <a:p>
            <a:r>
              <a:rPr lang="uk-UA" dirty="0" smtClean="0"/>
              <a:t>Складаємо молекулярне і </a:t>
            </a:r>
            <a:r>
              <a:rPr lang="uk-UA" dirty="0" err="1" smtClean="0"/>
              <a:t>йонно-молекулярне</a:t>
            </a:r>
            <a:r>
              <a:rPr lang="uk-UA" dirty="0" smtClean="0"/>
              <a:t> рівняння проведеної реакції.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753</TotalTime>
  <Words>288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</vt:lpstr>
      <vt:lpstr>"Хімії  ніяким чином навчитися неможливо,  не бачивши самої практики  і не приймаяючись за хімічні операції». </vt:lpstr>
      <vt:lpstr>Якісні реакції</vt:lpstr>
      <vt:lpstr>Якісні реакції</vt:lpstr>
      <vt:lpstr>Ознаки реакцій</vt:lpstr>
      <vt:lpstr>Катіони металів</vt:lpstr>
      <vt:lpstr>Правила техніки безпеки</vt:lpstr>
      <vt:lpstr>Виявлення сульфат-іонів у розчині . </vt:lpstr>
      <vt:lpstr>Виявлення карбонат-іонів у розчині. </vt:lpstr>
      <vt:lpstr>.Виявлення хлорид-іонів у розчині.  </vt:lpstr>
      <vt:lpstr>Рефлексія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Качественные реакции</dc:title>
  <dc:creator>user</dc:creator>
  <cp:lastModifiedBy>user</cp:lastModifiedBy>
  <cp:revision>81</cp:revision>
  <dcterms:created xsi:type="dcterms:W3CDTF">2016-11-19T14:15:26Z</dcterms:created>
  <dcterms:modified xsi:type="dcterms:W3CDTF">2017-11-12T17:25:33Z</dcterms:modified>
</cp:coreProperties>
</file>