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8" r:id="rId6"/>
    <p:sldId id="260" r:id="rId7"/>
    <p:sldId id="262" r:id="rId8"/>
    <p:sldId id="261" r:id="rId9"/>
    <p:sldId id="263" r:id="rId10"/>
    <p:sldId id="266" r:id="rId11"/>
    <p:sldId id="277" r:id="rId12"/>
    <p:sldId id="268" r:id="rId13"/>
    <p:sldId id="270" r:id="rId14"/>
    <p:sldId id="275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02BB2-86D7-428E-B046-3ACA8D0DE58E}" type="datetimeFigureOut">
              <a:rPr lang="en-US"/>
              <a:pPr>
                <a:defRPr/>
              </a:pPr>
              <a:t>11/12/2017</a:t>
            </a:fld>
            <a:endParaRPr lang="en-GB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41677-929B-453F-8ACF-BA2250F9C5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8E1FD-F6F3-4068-AD27-3FBB668A881C}" type="datetimeFigureOut">
              <a:rPr lang="en-US"/>
              <a:pPr>
                <a:defRPr/>
              </a:pPr>
              <a:t>11/12/2017</a:t>
            </a:fld>
            <a:endParaRPr lang="en-GB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8D7E0-A8A6-4B70-B9EE-A5CAB19D75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AC6D1-DCF3-4BC5-B7BE-C98A27EDA2EC}" type="datetimeFigureOut">
              <a:rPr lang="en-US"/>
              <a:pPr>
                <a:defRPr/>
              </a:pPr>
              <a:t>11/12/2017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5A4DD-1D84-4D63-B2B7-80CDAD91D5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DACDF-3C24-417F-B29B-6B9E7B40BCB4}" type="datetimeFigureOut">
              <a:rPr lang="en-US"/>
              <a:pPr>
                <a:defRPr/>
              </a:pPr>
              <a:t>11/12/2017</a:t>
            </a:fld>
            <a:endParaRPr lang="en-GB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41764-719D-4977-9302-23362999A1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C1DF5-4112-4D37-B8C1-C43AE78D9DB1}" type="datetimeFigureOut">
              <a:rPr lang="en-US"/>
              <a:pPr>
                <a:defRPr/>
              </a:pPr>
              <a:t>11/12/2017</a:t>
            </a:fld>
            <a:endParaRPr lang="en-GB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AFEA7-CED0-4469-902C-0AE9260792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4D6A-1084-4526-BA71-56307C567226}" type="datetimeFigureOut">
              <a:rPr lang="en-US"/>
              <a:pPr>
                <a:defRPr/>
              </a:pPr>
              <a:t>11/12/2017</a:t>
            </a:fld>
            <a:endParaRPr lang="en-GB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A8047-ACAB-4BC0-A154-B5258F9EEF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0C47-8AB2-4A91-B735-9F2E24CC07AD}" type="datetimeFigureOut">
              <a:rPr lang="en-US"/>
              <a:pPr>
                <a:defRPr/>
              </a:pPr>
              <a:t>11/12/2017</a:t>
            </a:fld>
            <a:endParaRPr lang="en-GB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A652B-DBFA-4A95-936E-F6A646E9C9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FE07E-6B10-4F19-9DCE-C75A8461F690}" type="datetimeFigureOut">
              <a:rPr lang="en-US"/>
              <a:pPr>
                <a:defRPr/>
              </a:pPr>
              <a:t>11/12/2017</a:t>
            </a:fld>
            <a:endParaRPr lang="en-GB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C9E7A-F96C-4036-BF7E-AFDA15ED66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3F06-D85B-4AD6-B3C0-C0700BEC54B6}" type="datetimeFigureOut">
              <a:rPr lang="en-US"/>
              <a:pPr>
                <a:defRPr/>
              </a:pPr>
              <a:t>11/12/2017</a:t>
            </a:fld>
            <a:endParaRPr lang="en-GB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681BB-EB63-4DFA-B5E8-AC4F8AD16E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DFD9E-9861-4B67-8A50-5E563012EF2C}" type="datetimeFigureOut">
              <a:rPr lang="en-US"/>
              <a:pPr>
                <a:defRPr/>
              </a:pPr>
              <a:t>11/12/2017</a:t>
            </a:fld>
            <a:endParaRPr lang="en-GB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2E808-9711-48F4-9F79-575A56276A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29DF8-104D-4B16-A894-68FCBA9EA7C6}" type="datetimeFigureOut">
              <a:rPr lang="en-US"/>
              <a:pPr>
                <a:defRPr/>
              </a:pPr>
              <a:t>11/12/2017</a:t>
            </a:fld>
            <a:endParaRPr lang="en-GB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B6A94-66AD-4143-A6F2-2A3668515F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C3C266-4A52-4063-9F9E-C5A30788A8D2}" type="datetimeFigureOut">
              <a:rPr lang="en-US"/>
              <a:pPr>
                <a:defRPr/>
              </a:pPr>
              <a:t>11/12/2017</a:t>
            </a:fld>
            <a:endParaRPr lang="en-GB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A48CAC-6E46-4555-B20A-5E981151ED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0" r:id="rId4"/>
    <p:sldLayoutId id="2147483686" r:id="rId5"/>
    <p:sldLayoutId id="2147483681" r:id="rId6"/>
    <p:sldLayoutId id="2147483687" r:id="rId7"/>
    <p:sldLayoutId id="2147483688" r:id="rId8"/>
    <p:sldLayoutId id="2147483689" r:id="rId9"/>
    <p:sldLayoutId id="2147483682" r:id="rId10"/>
    <p:sldLayoutId id="21474836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illustr\sofiysky_sobor_s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428604"/>
            <a:ext cx="3876675" cy="51435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428868"/>
            <a:ext cx="8686800" cy="84124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9600" b="1" dirty="0" smtClean="0"/>
              <a:t>Ми – кияни!</a:t>
            </a:r>
            <a:endParaRPr lang="en-GB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/>
              <a:t>Помилки цього тексту</a:t>
            </a:r>
            <a:endParaRPr lang="en-GB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С</a:t>
            </a:r>
            <a:r>
              <a:rPr lang="uk-UA" sz="2400" dirty="0" smtClean="0"/>
              <a:t>ьогодні 14 вересня 1124 року від Різдва Христового мій корабель по річці</a:t>
            </a:r>
            <a:r>
              <a:rPr lang="uk-UA" sz="2400" dirty="0" smtClean="0">
                <a:solidFill>
                  <a:srgbClr val="C00000"/>
                </a:solidFill>
              </a:rPr>
              <a:t> Дунай </a:t>
            </a:r>
            <a:r>
              <a:rPr lang="uk-UA" sz="2400" dirty="0" smtClean="0"/>
              <a:t>прибув до Києва. Я мав відвідати княжі палати, щоб передати князю </a:t>
            </a:r>
            <a:r>
              <a:rPr lang="uk-UA" sz="2400" dirty="0" smtClean="0">
                <a:solidFill>
                  <a:srgbClr val="C00000"/>
                </a:solidFill>
              </a:rPr>
              <a:t>Володимиру Великому</a:t>
            </a:r>
            <a:r>
              <a:rPr lang="uk-UA" sz="2400" dirty="0" smtClean="0"/>
              <a:t> грамоти від свого Володаря. </a:t>
            </a:r>
          </a:p>
          <a:p>
            <a:pPr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Я</a:t>
            </a:r>
            <a:r>
              <a:rPr lang="uk-UA" sz="2400" dirty="0" smtClean="0"/>
              <a:t> із задоволенням здійсню прогулянку містом по його великій центральній вулиці княжого граду – </a:t>
            </a:r>
            <a:r>
              <a:rPr lang="uk-UA" sz="2400" dirty="0" smtClean="0">
                <a:solidFill>
                  <a:srgbClr val="C00000"/>
                </a:solidFill>
              </a:rPr>
              <a:t>Хрещатику</a:t>
            </a:r>
            <a:r>
              <a:rPr lang="uk-UA" sz="2400" dirty="0" smtClean="0"/>
              <a:t>. Прямо в центрі міста біля княжого палацу розташовується великий храм – </a:t>
            </a:r>
            <a:r>
              <a:rPr lang="uk-UA" sz="2400" dirty="0" smtClean="0">
                <a:solidFill>
                  <a:srgbClr val="C00000"/>
                </a:solidFill>
              </a:rPr>
              <a:t>Києво-Печерська Лавра</a:t>
            </a:r>
            <a:r>
              <a:rPr lang="uk-UA" sz="2400" dirty="0" smtClean="0"/>
              <a:t>. </a:t>
            </a:r>
          </a:p>
          <a:p>
            <a:pPr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Я</a:t>
            </a:r>
            <a:r>
              <a:rPr lang="uk-UA" sz="2400" dirty="0" smtClean="0"/>
              <a:t> також відвідаю район ремісників та торгівців - </a:t>
            </a:r>
            <a:r>
              <a:rPr lang="uk-UA" sz="2400" dirty="0" smtClean="0">
                <a:solidFill>
                  <a:srgbClr val="C00000"/>
                </a:solidFill>
              </a:rPr>
              <a:t>Печерськ</a:t>
            </a:r>
            <a:r>
              <a:rPr lang="uk-UA" sz="2400" dirty="0" smtClean="0"/>
              <a:t>, який розташований під Старокиївською горою понад берегом Дніпра. Із задоволенням витрачу тут місцеві гроші – </a:t>
            </a:r>
            <a:r>
              <a:rPr lang="uk-UA" sz="2400" dirty="0" smtClean="0">
                <a:solidFill>
                  <a:srgbClr val="C00000"/>
                </a:solidFill>
              </a:rPr>
              <a:t>рублі,</a:t>
            </a:r>
            <a:r>
              <a:rPr lang="uk-UA" sz="2400" dirty="0" smtClean="0"/>
              <a:t> щоб придбати чудові витвори ковалів та ювелірів </a:t>
            </a:r>
            <a:endParaRPr lang="en-GB" sz="2400" dirty="0" smtClean="0"/>
          </a:p>
          <a:p>
            <a:pPr>
              <a:buFont typeface="Wingdings 2" pitchFamily="18" charset="2"/>
              <a:buNone/>
            </a:pP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illustr\psalty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764704"/>
            <a:ext cx="3275856" cy="2950679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5" y="1556793"/>
          <a:ext cx="6401142" cy="4968549"/>
        </p:xfrm>
        <a:graphic>
          <a:graphicData uri="http://schemas.openxmlformats.org/drawingml/2006/table">
            <a:tbl>
              <a:tblPr/>
              <a:tblGrid>
                <a:gridCol w="248034"/>
                <a:gridCol w="334427"/>
                <a:gridCol w="237032"/>
                <a:gridCol w="345429"/>
                <a:gridCol w="226030"/>
                <a:gridCol w="355584"/>
                <a:gridCol w="406361"/>
                <a:gridCol w="756867"/>
                <a:gridCol w="581614"/>
                <a:gridCol w="581614"/>
                <a:gridCol w="581614"/>
                <a:gridCol w="581614"/>
                <a:gridCol w="582461"/>
                <a:gridCol w="582461"/>
              </a:tblGrid>
              <a:tr h="552061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1П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2061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2Щ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206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3Д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Calibri"/>
                          <a:ea typeface="Calibri"/>
                          <a:cs typeface="Times New Roman"/>
                        </a:rPr>
                        <a:t>І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2061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4Г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2061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5Д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2061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Calibri"/>
                          <a:ea typeface="Calibri"/>
                          <a:cs typeface="Times New Roman"/>
                        </a:rPr>
                        <a:t>6М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Calibri"/>
                          <a:ea typeface="Calibri"/>
                          <a:cs typeface="Times New Roman"/>
                        </a:rPr>
                        <a:t>7В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Calibri"/>
                          <a:ea typeface="Calibri"/>
                          <a:cs typeface="Times New Roman"/>
                        </a:rPr>
                        <a:t>І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206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8М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206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9Л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6" y="260648"/>
            <a:ext cx="806489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358775" algn="l"/>
              </a:tabLst>
            </a:pPr>
            <a:r>
              <a:rPr lang="uk-UA" sz="3000" dirty="0" smtClean="0"/>
              <a:t>Відповіді до кросворду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/>
              <a:t>Хто це?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uk-UA" dirty="0" smtClean="0"/>
              <a:t>Він витрачав свої кошти на київські лікарні, притулки, за його сприяння було відкрито першу в Києві жіночу гімназію, вимощено бруківкою Андріївський узвіз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uk-UA" dirty="0" smtClean="0"/>
              <a:t>З 1839 до 1852р. Цьому чоловіку вдалося завоювати своєю діяльністю надзвичайну любов киян і вони, коли він залишав Київ задля нового місця служби, влаштували йому пишні проводи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uk-UA" dirty="0" smtClean="0"/>
              <a:t>Він був київським  цивільним губернатором і на честь нього колись було названу сучасну вулицю Б. Хмельницького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err="1" smtClean="0"/>
              <a:t>Фундуклей</a:t>
            </a:r>
            <a:r>
              <a:rPr lang="uk-UA" dirty="0" smtClean="0"/>
              <a:t> </a:t>
            </a:r>
            <a:r>
              <a:rPr lang="uk-UA" dirty="0" err="1" smtClean="0"/>
              <a:t>іван</a:t>
            </a:r>
            <a:r>
              <a:rPr lang="uk-UA" dirty="0" smtClean="0"/>
              <a:t> </a:t>
            </a:r>
            <a:r>
              <a:rPr lang="uk-UA" dirty="0" err="1" smtClean="0"/>
              <a:t>іванович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uk-UA" dirty="0" smtClean="0"/>
              <a:t>Він витрачав свої кошти на київські лікарні, притулки, за його сприяння було відкрито першу в Києві жіночу гімназію, вимощено бруківкою Андріївський узвіз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uk-UA" dirty="0" smtClean="0"/>
              <a:t>З 1839 до 1852р. Цьому чоловіку вдалося завоювати своєю діяльністю надзвичайну любов киян і вони, коли він залишав Київ задля нового місця служби, влаштували йому пишні проводи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uk-UA" dirty="0" smtClean="0"/>
              <a:t>Він був київським  цивільним губернатором і на честь нього колись було названу сучасну вулицю Б. Хмельницького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1026" name="Picture 2" descr="F:\illustr\fundukle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500174"/>
            <a:ext cx="3071834" cy="4181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428868"/>
            <a:ext cx="8686800" cy="84124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9600" i="1" dirty="0" smtClean="0"/>
              <a:t>Вітання переможцям нашого змагання!!!</a:t>
            </a:r>
            <a:endParaRPr lang="en-GB" sz="9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/>
              <a:t>Конкурси та їх оцінювання</a:t>
            </a:r>
            <a:endParaRPr lang="en-GB" dirty="0"/>
          </a:p>
        </p:txBody>
      </p:sp>
      <p:sp>
        <p:nvSpPr>
          <p:cNvPr id="11267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3600" b="1" dirty="0" smtClean="0">
                <a:solidFill>
                  <a:srgbClr val="C00000"/>
                </a:solidFill>
              </a:rPr>
              <a:t>Презентація команди – 0-</a:t>
            </a:r>
            <a:r>
              <a:rPr lang="en-US" sz="3600" b="1" dirty="0" smtClean="0">
                <a:solidFill>
                  <a:srgbClr val="C00000"/>
                </a:solidFill>
              </a:rPr>
              <a:t>5</a:t>
            </a:r>
            <a:r>
              <a:rPr lang="uk-UA" sz="3600" b="1" dirty="0" smtClean="0">
                <a:solidFill>
                  <a:srgbClr val="C00000"/>
                </a:solidFill>
              </a:rPr>
              <a:t> балів</a:t>
            </a:r>
          </a:p>
          <a:p>
            <a:r>
              <a:rPr lang="uk-UA" sz="3600" b="1" dirty="0" err="1" smtClean="0">
                <a:solidFill>
                  <a:srgbClr val="C00000"/>
                </a:solidFill>
              </a:rPr>
              <a:t>“Логічний</a:t>
            </a:r>
            <a:r>
              <a:rPr lang="uk-UA" sz="3600" b="1" dirty="0" smtClean="0">
                <a:solidFill>
                  <a:srgbClr val="C00000"/>
                </a:solidFill>
              </a:rPr>
              <a:t> </a:t>
            </a:r>
            <a:r>
              <a:rPr lang="uk-UA" sz="3600" b="1" dirty="0" err="1" smtClean="0">
                <a:solidFill>
                  <a:srgbClr val="C00000"/>
                </a:solidFill>
              </a:rPr>
              <a:t>ряд”</a:t>
            </a:r>
            <a:r>
              <a:rPr lang="uk-UA" sz="3600" b="1" dirty="0" smtClean="0">
                <a:solidFill>
                  <a:srgbClr val="C00000"/>
                </a:solidFill>
              </a:rPr>
              <a:t> – 5 завдань по 0-2 бали</a:t>
            </a:r>
          </a:p>
          <a:p>
            <a:r>
              <a:rPr lang="uk-UA" sz="3600" b="1" dirty="0" err="1" smtClean="0">
                <a:solidFill>
                  <a:srgbClr val="C00000"/>
                </a:solidFill>
              </a:rPr>
              <a:t>“Літопис</a:t>
            </a:r>
            <a:r>
              <a:rPr lang="uk-UA" sz="3600" b="1" dirty="0" smtClean="0">
                <a:solidFill>
                  <a:srgbClr val="C00000"/>
                </a:solidFill>
              </a:rPr>
              <a:t> з </a:t>
            </a:r>
            <a:r>
              <a:rPr lang="uk-UA" sz="3600" b="1" dirty="0" err="1" smtClean="0">
                <a:solidFill>
                  <a:srgbClr val="C00000"/>
                </a:solidFill>
              </a:rPr>
              <a:t>помилками”</a:t>
            </a:r>
            <a:r>
              <a:rPr lang="uk-UA" sz="3600" b="1" dirty="0" smtClean="0">
                <a:solidFill>
                  <a:srgbClr val="C00000"/>
                </a:solidFill>
              </a:rPr>
              <a:t> – 0-12 бали </a:t>
            </a:r>
          </a:p>
          <a:p>
            <a:r>
              <a:rPr lang="uk-UA" sz="3600" b="1" dirty="0" err="1" smtClean="0">
                <a:solidFill>
                  <a:srgbClr val="C00000"/>
                </a:solidFill>
              </a:rPr>
              <a:t>“Історична</a:t>
            </a:r>
            <a:r>
              <a:rPr lang="uk-UA" sz="3600" b="1" dirty="0" smtClean="0">
                <a:solidFill>
                  <a:srgbClr val="C00000"/>
                </a:solidFill>
              </a:rPr>
              <a:t> </a:t>
            </a:r>
            <a:r>
              <a:rPr lang="uk-UA" sz="3600" b="1" dirty="0" err="1" smtClean="0">
                <a:solidFill>
                  <a:srgbClr val="C00000"/>
                </a:solidFill>
              </a:rPr>
              <a:t>головоломка”</a:t>
            </a:r>
            <a:r>
              <a:rPr lang="uk-UA" sz="3600" b="1" dirty="0" smtClean="0">
                <a:solidFill>
                  <a:srgbClr val="C00000"/>
                </a:solidFill>
              </a:rPr>
              <a:t> – 0-14 бали</a:t>
            </a:r>
          </a:p>
          <a:p>
            <a:r>
              <a:rPr lang="uk-UA" sz="3600" b="1" dirty="0" smtClean="0">
                <a:solidFill>
                  <a:srgbClr val="C00000"/>
                </a:solidFill>
              </a:rPr>
              <a:t>“ Княжі змагання ” – 0-6 балів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/>
              <a:t>1. ЗНАЙТИ ЗАЙВЕ СЛОВО І ПОЯСНИТИ ЧОМУ ВОНО ЗАЙВЕ</a:t>
            </a:r>
            <a:endParaRPr lang="en-GB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uk-UA" sz="4000" dirty="0" smtClean="0"/>
              <a:t>Софійський Собор</a:t>
            </a:r>
          </a:p>
          <a:p>
            <a:pPr>
              <a:lnSpc>
                <a:spcPct val="150000"/>
              </a:lnSpc>
            </a:pPr>
            <a:r>
              <a:rPr lang="uk-UA" sz="4000" dirty="0" smtClean="0"/>
              <a:t>Михайлівський Собор</a:t>
            </a:r>
          </a:p>
          <a:p>
            <a:pPr>
              <a:lnSpc>
                <a:spcPct val="150000"/>
              </a:lnSpc>
            </a:pPr>
            <a:r>
              <a:rPr lang="uk-UA" sz="4000" dirty="0" smtClean="0"/>
              <a:t>Печерська Лавра</a:t>
            </a:r>
          </a:p>
          <a:p>
            <a:pPr>
              <a:lnSpc>
                <a:spcPct val="150000"/>
              </a:lnSpc>
            </a:pPr>
            <a:r>
              <a:rPr lang="uk-UA" sz="4000" dirty="0" smtClean="0"/>
              <a:t>Почаївська Лавра</a:t>
            </a:r>
          </a:p>
        </p:txBody>
      </p:sp>
      <p:pic>
        <p:nvPicPr>
          <p:cNvPr id="3074" name="Picture 2" descr="F:\illustr\sofiysky_sobor_s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357562"/>
            <a:ext cx="2046024" cy="2714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/>
              <a:t>2. ЗНАЙТИ ЗАЙВЕ СЛОВО І ПОЯСНИТИ ЧОМУ ВОНО ЗАЙВЕ</a:t>
            </a:r>
            <a:endParaRPr lang="en-GB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4800" b="1" dirty="0" smtClean="0"/>
              <a:t>Оболонь</a:t>
            </a:r>
          </a:p>
          <a:p>
            <a:r>
              <a:rPr lang="uk-UA" sz="4800" b="1" dirty="0" smtClean="0"/>
              <a:t>Куренівка </a:t>
            </a:r>
          </a:p>
          <a:p>
            <a:r>
              <a:rPr lang="uk-UA" sz="4800" b="1" dirty="0" err="1" smtClean="0"/>
              <a:t>Вигурівщина</a:t>
            </a:r>
            <a:endParaRPr lang="uk-UA" sz="4800" b="1" dirty="0" smtClean="0"/>
          </a:p>
          <a:p>
            <a:r>
              <a:rPr lang="uk-UA" sz="4800" b="1" dirty="0" smtClean="0"/>
              <a:t>Виноградар </a:t>
            </a:r>
          </a:p>
          <a:p>
            <a:endParaRPr lang="en-GB" sz="4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illustr\vygurovshchin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6000" y="863600"/>
            <a:ext cx="7112000" cy="513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/>
              <a:t>3. ЗНАЙТИ ЗАЙВЕ СЛОВО І ПОЯСНИТИ ЧОМУ ВОНО ЗАЙВЕ</a:t>
            </a:r>
            <a:endParaRPr lang="en-GB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4800" b="1" dirty="0" smtClean="0"/>
              <a:t>Кий</a:t>
            </a:r>
          </a:p>
          <a:p>
            <a:r>
              <a:rPr lang="uk-UA" sz="4800" b="1" dirty="0" smtClean="0"/>
              <a:t>Данило Галицький</a:t>
            </a:r>
          </a:p>
          <a:p>
            <a:r>
              <a:rPr lang="uk-UA" sz="4800" b="1" dirty="0" smtClean="0"/>
              <a:t>Ольга</a:t>
            </a:r>
          </a:p>
          <a:p>
            <a:r>
              <a:rPr lang="uk-UA" sz="4800" b="1" dirty="0" smtClean="0"/>
              <a:t>Аскольд</a:t>
            </a:r>
          </a:p>
          <a:p>
            <a:r>
              <a:rPr lang="uk-UA" sz="4800" b="1" dirty="0" smtClean="0"/>
              <a:t>Володимир Великий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/>
              <a:t>4. ЗНАЙТИ ЗАЙВЕ СЛОВО І ПОЯСНИТИ ЧОМУ ВОНО ЗАЙВЕ</a:t>
            </a:r>
            <a:endParaRPr lang="en-GB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5400" b="1" dirty="0" smtClean="0"/>
              <a:t>Либідь</a:t>
            </a:r>
          </a:p>
          <a:p>
            <a:r>
              <a:rPr lang="uk-UA" sz="5400" b="1" dirty="0" smtClean="0"/>
              <a:t>Чорторий</a:t>
            </a:r>
          </a:p>
          <a:p>
            <a:r>
              <a:rPr lang="uk-UA" sz="5400" b="1" dirty="0" smtClean="0"/>
              <a:t>Почайна</a:t>
            </a:r>
          </a:p>
          <a:p>
            <a:r>
              <a:rPr lang="uk-UA" sz="5400" b="1" dirty="0" smtClean="0"/>
              <a:t>Дніпро </a:t>
            </a:r>
            <a:endParaRPr lang="en-GB" sz="5400" b="1" dirty="0" smtClean="0"/>
          </a:p>
        </p:txBody>
      </p:sp>
      <p:pic>
        <p:nvPicPr>
          <p:cNvPr id="6146" name="Picture 2" descr="F:\illustr\oz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214422"/>
            <a:ext cx="4064000" cy="5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/>
              <a:t>5. ЗНАЙТИ ЗАЙВЕ СЛОВО І ПОЯСНИТИ ЧОМУ ВОНО ЗАЙВЕ</a:t>
            </a:r>
            <a:endParaRPr lang="en-GB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5400" b="1" dirty="0" smtClean="0"/>
              <a:t>Патона</a:t>
            </a:r>
          </a:p>
          <a:p>
            <a:r>
              <a:rPr lang="uk-UA" sz="5400" b="1" dirty="0" err="1" smtClean="0"/>
              <a:t>Пішоходний</a:t>
            </a:r>
            <a:r>
              <a:rPr lang="uk-UA" sz="5400" b="1" dirty="0" smtClean="0"/>
              <a:t> </a:t>
            </a:r>
          </a:p>
          <a:p>
            <a:r>
              <a:rPr lang="uk-UA" sz="5400" b="1" dirty="0" smtClean="0"/>
              <a:t>Південний </a:t>
            </a:r>
          </a:p>
          <a:p>
            <a:r>
              <a:rPr lang="uk-UA" sz="5400" b="1" dirty="0" smtClean="0"/>
              <a:t>Залізничний </a:t>
            </a:r>
          </a:p>
          <a:p>
            <a:r>
              <a:rPr lang="uk-UA" sz="5400" b="1" dirty="0" smtClean="0"/>
              <a:t>Східний </a:t>
            </a:r>
          </a:p>
          <a:p>
            <a:endParaRPr lang="en-GB" sz="5400" b="1" dirty="0" smtClean="0"/>
          </a:p>
        </p:txBody>
      </p:sp>
      <p:pic>
        <p:nvPicPr>
          <p:cNvPr id="7170" name="Picture 2" descr="F:\illustr\most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8684" y="1142984"/>
            <a:ext cx="3935316" cy="2135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/>
              <a:t>Знайди помилку і заміни правильною інформацією</a:t>
            </a:r>
            <a:endParaRPr lang="en-GB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uk-UA" sz="2400" dirty="0" smtClean="0">
                <a:solidFill>
                  <a:srgbClr val="FF0000"/>
                </a:solidFill>
              </a:rPr>
              <a:t>С</a:t>
            </a:r>
            <a:r>
              <a:rPr lang="uk-UA" sz="2400" dirty="0" smtClean="0"/>
              <a:t>ьогодні 14 вересня 1124 року від Різдва Христового мій корабель по річці Дунай прибув до Києва. Я мав відвідати княжі палати, щоб передати князю Володимиру Великому грамоти від свого Володаря. </a:t>
            </a:r>
          </a:p>
          <a:p>
            <a:pPr>
              <a:buFont typeface="Wingdings 2" pitchFamily="18" charset="2"/>
              <a:buNone/>
            </a:pPr>
            <a:r>
              <a:rPr lang="uk-UA" sz="2400" dirty="0" smtClean="0">
                <a:solidFill>
                  <a:srgbClr val="FF0000"/>
                </a:solidFill>
              </a:rPr>
              <a:t>Я</a:t>
            </a:r>
            <a:r>
              <a:rPr lang="uk-UA" sz="2400" dirty="0" smtClean="0"/>
              <a:t> із задоволенням здійсню прогулянку містом по його великій центральній вулиці княжого граду – Хрещатику. Прямо в центрі міста біля княжого палацу розташовується великий храм – Києво-Печерська Лавра. </a:t>
            </a:r>
          </a:p>
          <a:p>
            <a:pPr>
              <a:buFont typeface="Wingdings 2" pitchFamily="18" charset="2"/>
              <a:buNone/>
            </a:pPr>
            <a:r>
              <a:rPr lang="uk-UA" sz="2400" dirty="0" smtClean="0">
                <a:solidFill>
                  <a:srgbClr val="C00000"/>
                </a:solidFill>
              </a:rPr>
              <a:t>Я</a:t>
            </a:r>
            <a:r>
              <a:rPr lang="uk-UA" sz="2400" dirty="0" smtClean="0"/>
              <a:t> також відвідаю район ремісників та торгівців - Печерськ, який розташований під Старокиївською горою понад берегом Дніпра. Із задоволенням витрачу тут місцеві гроші – рублі, щоб придбати чудові витвори ковалів та ювелірів </a:t>
            </a: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rgbClr val="FFFFFF"/>
      </a:lt1>
      <a:dk2>
        <a:srgbClr val="4E3B30"/>
      </a:dk2>
      <a:lt2>
        <a:srgbClr val="FFFFFF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ysClr val="windowText" lastClr="000000"/>
    </a:dk1>
    <a:lt1>
      <a:srgbClr val="FFFFFF"/>
    </a:lt1>
    <a:dk2>
      <a:srgbClr val="4E3B30"/>
    </a:dk2>
    <a:lt2>
      <a:srgbClr val="FFFFFF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408</TotalTime>
  <Words>531</Words>
  <Application>Microsoft Office PowerPoint</Application>
  <PresentationFormat>Экран (4:3)</PresentationFormat>
  <Paragraphs>104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Ми – кияни!</vt:lpstr>
      <vt:lpstr>Конкурси та їх оцінювання</vt:lpstr>
      <vt:lpstr>1. ЗНАЙТИ ЗАЙВЕ СЛОВО І ПОЯСНИТИ ЧОМУ ВОНО ЗАЙВЕ</vt:lpstr>
      <vt:lpstr>2. ЗНАЙТИ ЗАЙВЕ СЛОВО І ПОЯСНИТИ ЧОМУ ВОНО ЗАЙВЕ</vt:lpstr>
      <vt:lpstr>Слайд 5</vt:lpstr>
      <vt:lpstr>3. ЗНАЙТИ ЗАЙВЕ СЛОВО І ПОЯСНИТИ ЧОМУ ВОНО ЗАЙВЕ</vt:lpstr>
      <vt:lpstr>4. ЗНАЙТИ ЗАЙВЕ СЛОВО І ПОЯСНИТИ ЧОМУ ВОНО ЗАЙВЕ</vt:lpstr>
      <vt:lpstr>5. ЗНАЙТИ ЗАЙВЕ СЛОВО І ПОЯСНИТИ ЧОМУ ВОНО ЗАЙВЕ</vt:lpstr>
      <vt:lpstr>Знайди помилку і заміни правильною інформацією</vt:lpstr>
      <vt:lpstr>Помилки цього тексту</vt:lpstr>
      <vt:lpstr>Слайд 11</vt:lpstr>
      <vt:lpstr>Хто це?</vt:lpstr>
      <vt:lpstr>Фундуклей іван іванович</vt:lpstr>
      <vt:lpstr>Вітання переможцям нашого змагання!!!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кліо</dc:title>
  <dc:creator>ОЛЕНА</dc:creator>
  <cp:lastModifiedBy>Admin</cp:lastModifiedBy>
  <cp:revision>43</cp:revision>
  <dcterms:created xsi:type="dcterms:W3CDTF">2008-12-18T01:39:14Z</dcterms:created>
  <dcterms:modified xsi:type="dcterms:W3CDTF">2017-11-12T06:31:30Z</dcterms:modified>
</cp:coreProperties>
</file>