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727" autoAdjust="0"/>
  </p:normalViewPr>
  <p:slideViewPr>
    <p:cSldViewPr>
      <p:cViewPr varScale="1">
        <p:scale>
          <a:sx n="51" d="100"/>
          <a:sy n="51" d="100"/>
        </p:scale>
        <p:origin x="-108" y="-3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3978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90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138490-BC88-4792-8612-DB856F5D264F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465841-B04F-4199-9ACB-B421DB76340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02867-41D2-42F3-B101-D74D0105C781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A67B-A3C5-440B-B759-B44F89937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02867-41D2-42F3-B101-D74D0105C781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A67B-A3C5-440B-B759-B44F89937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02867-41D2-42F3-B101-D74D0105C781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A67B-A3C5-440B-B759-B44F89937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02867-41D2-42F3-B101-D74D0105C781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A67B-A3C5-440B-B759-B44F89937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02867-41D2-42F3-B101-D74D0105C781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A67B-A3C5-440B-B759-B44F89937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02867-41D2-42F3-B101-D74D0105C781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A67B-A3C5-440B-B759-B44F89937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02867-41D2-42F3-B101-D74D0105C781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A67B-A3C5-440B-B759-B44F89937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02867-41D2-42F3-B101-D74D0105C781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A67B-A3C5-440B-B759-B44F89937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02867-41D2-42F3-B101-D74D0105C781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A67B-A3C5-440B-B759-B44F89937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02867-41D2-42F3-B101-D74D0105C781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A67B-A3C5-440B-B759-B44F89937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F02867-41D2-42F3-B101-D74D0105C781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12A67B-A3C5-440B-B759-B44F89937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F02867-41D2-42F3-B101-D74D0105C781}" type="datetimeFigureOut">
              <a:rPr lang="ru-RU" smtClean="0"/>
              <a:pPr/>
              <a:t>12.11.2017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12A67B-A3C5-440B-B759-B44F899373C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freeppt.ru/Prew/OrhidejaSlaidPrew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476672"/>
            <a:ext cx="7772400" cy="1470025"/>
          </a:xfrm>
        </p:spPr>
        <p:txBody>
          <a:bodyPr>
            <a:noAutofit/>
          </a:bodyPr>
          <a:lstStyle/>
          <a:p>
            <a:r>
              <a:rPr lang="ru-RU" sz="9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9600" b="1" dirty="0" smtClean="0">
                <a:latin typeface="Arial" pitchFamily="34" charset="0"/>
                <a:cs typeface="Arial" pitchFamily="34" charset="0"/>
              </a:rPr>
            </a:br>
            <a:r>
              <a:rPr lang="ru-RU" sz="9600" b="1" dirty="0">
                <a:latin typeface="Arial" pitchFamily="34" charset="0"/>
                <a:cs typeface="Arial" pitchFamily="34" charset="0"/>
              </a:rPr>
              <a:t/>
            </a:r>
            <a:br>
              <a:rPr lang="ru-RU" sz="9600" b="1" dirty="0">
                <a:latin typeface="Arial" pitchFamily="34" charset="0"/>
                <a:cs typeface="Arial" pitchFamily="34" charset="0"/>
              </a:rPr>
            </a:br>
            <a:r>
              <a:rPr lang="ru-RU" sz="9600" b="1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9600" b="1" dirty="0" smtClean="0">
                <a:latin typeface="Arial" pitchFamily="34" charset="0"/>
                <a:cs typeface="Arial" pitchFamily="34" charset="0"/>
              </a:rPr>
            </a:br>
            <a:r>
              <a:rPr lang="ru-RU" sz="9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ЖИТТЯ </a:t>
            </a:r>
            <a:br>
              <a:rPr lang="ru-RU" sz="9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</a:br>
            <a:r>
              <a:rPr lang="ru-RU" sz="96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БЕЗ РИЗИКУ</a:t>
            </a:r>
            <a:endParaRPr lang="ru-RU" sz="9600" b="1" dirty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www.wallpapersxl.com/wallpapers/1600x1200/powerpoint-templates/49967/powerpoint-templates-4996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69034" y="-126776"/>
            <a:ext cx="9313034" cy="6984776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6048672"/>
          </a:xfrm>
        </p:spPr>
        <p:txBody>
          <a:bodyPr>
            <a:normAutofit lnSpcReduction="10000"/>
          </a:bodyPr>
          <a:lstStyle/>
          <a:p>
            <a:pPr indent="0">
              <a:spcBef>
                <a:spcPts val="0"/>
              </a:spcBef>
              <a:buNone/>
            </a:pPr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Людино</a:t>
            </a:r>
            <a:r>
              <a:rPr lang="uk-UA" sz="3600" dirty="0" smtClean="0">
                <a:latin typeface="Arial" pitchFamily="34" charset="0"/>
                <a:cs typeface="Arial" pitchFamily="34" charset="0"/>
              </a:rPr>
              <a:t>, </a:t>
            </a:r>
            <a:r>
              <a:rPr lang="uk-UA" sz="3600" b="1" dirty="0" smtClean="0">
                <a:ln>
                  <a:solidFill>
                    <a:schemeClr val="bg1">
                      <a:lumMod val="95000"/>
                      <a:alpha val="83000"/>
                    </a:schemeClr>
                  </a:solidFill>
                </a:ln>
                <a:solidFill>
                  <a:schemeClr val="tx1">
                    <a:alpha val="87000"/>
                  </a:schemeClr>
                </a:solidFill>
                <a:latin typeface="Arial" pitchFamily="34" charset="0"/>
                <a:cs typeface="Arial" pitchFamily="34" charset="0"/>
              </a:rPr>
              <a:t>ти </a:t>
            </a:r>
            <a:r>
              <a:rPr lang="uk-UA" sz="3600" b="1" dirty="0">
                <a:ln>
                  <a:solidFill>
                    <a:schemeClr val="bg1">
                      <a:lumMod val="95000"/>
                      <a:alpha val="83000"/>
                    </a:schemeClr>
                  </a:solidFill>
                </a:ln>
                <a:solidFill>
                  <a:schemeClr val="tx1">
                    <a:alpha val="87000"/>
                  </a:schemeClr>
                </a:solidFill>
                <a:latin typeface="Arial" pitchFamily="34" charset="0"/>
                <a:cs typeface="Arial" pitchFamily="34" charset="0"/>
              </a:rPr>
              <a:t>наша молодь</a:t>
            </a:r>
            <a:r>
              <a:rPr lang="uk-UA" sz="3600" b="1" dirty="0" smtClean="0">
                <a:ln>
                  <a:solidFill>
                    <a:schemeClr val="bg1">
                      <a:lumMod val="95000"/>
                      <a:alpha val="83000"/>
                    </a:schemeClr>
                  </a:solidFill>
                </a:ln>
                <a:solidFill>
                  <a:schemeClr val="tx1">
                    <a:alpha val="87000"/>
                  </a:schemeClr>
                </a:solidFill>
                <a:latin typeface="Arial" pitchFamily="34" charset="0"/>
                <a:cs typeface="Arial" pitchFamily="34" charset="0"/>
              </a:rPr>
              <a:t>, коли </a:t>
            </a:r>
            <a:r>
              <a:rPr lang="uk-UA" sz="3600" b="1" dirty="0">
                <a:ln>
                  <a:solidFill>
                    <a:schemeClr val="bg1">
                      <a:lumMod val="95000"/>
                      <a:alpha val="83000"/>
                    </a:schemeClr>
                  </a:solidFill>
                </a:ln>
                <a:solidFill>
                  <a:schemeClr val="tx1">
                    <a:alpha val="87000"/>
                  </a:schemeClr>
                </a:solidFill>
                <a:latin typeface="Arial" pitchFamily="34" charset="0"/>
                <a:cs typeface="Arial" pitchFamily="34" charset="0"/>
              </a:rPr>
              <a:t>не </a:t>
            </a:r>
            <a:r>
              <a:rPr lang="uk-UA" sz="3600" b="1" dirty="0" smtClean="0">
                <a:ln>
                  <a:solidFill>
                    <a:schemeClr val="bg1">
                      <a:lumMod val="95000"/>
                      <a:alpha val="83000"/>
                    </a:schemeClr>
                  </a:solidFill>
                </a:ln>
                <a:solidFill>
                  <a:schemeClr val="tx1">
                    <a:alpha val="87000"/>
                  </a:schemeClr>
                </a:solidFill>
                <a:latin typeface="Arial" pitchFamily="34" charset="0"/>
                <a:cs typeface="Arial" pitchFamily="34" charset="0"/>
              </a:rPr>
              <a:t>знаходиш </a:t>
            </a:r>
            <a:r>
              <a:rPr lang="uk-UA" sz="3600" b="1" dirty="0">
                <a:ln>
                  <a:solidFill>
                    <a:schemeClr val="bg1">
                      <a:lumMod val="95000"/>
                      <a:alpha val="83000"/>
                    </a:schemeClr>
                  </a:solidFill>
                </a:ln>
                <a:solidFill>
                  <a:schemeClr val="tx1">
                    <a:alpha val="87000"/>
                  </a:schemeClr>
                </a:solidFill>
                <a:latin typeface="Arial" pitchFamily="34" charset="0"/>
                <a:cs typeface="Arial" pitchFamily="34" charset="0"/>
              </a:rPr>
              <a:t>в собі сили вийти з кризи або не </a:t>
            </a:r>
            <a:r>
              <a:rPr lang="uk-UA" sz="3600" b="1" dirty="0" smtClean="0">
                <a:ln>
                  <a:solidFill>
                    <a:schemeClr val="bg1">
                      <a:lumMod val="95000"/>
                      <a:alpha val="83000"/>
                    </a:schemeClr>
                  </a:solidFill>
                </a:ln>
                <a:solidFill>
                  <a:schemeClr val="tx1">
                    <a:alpha val="87000"/>
                  </a:schemeClr>
                </a:solidFill>
                <a:latin typeface="Arial" pitchFamily="34" charset="0"/>
                <a:cs typeface="Arial" pitchFamily="34" charset="0"/>
              </a:rPr>
              <a:t>хочеш, ти шукаєш в соціальних мережах відповіді на свої питання, і от вони підказують </a:t>
            </a:r>
            <a:r>
              <a:rPr lang="uk-UA" sz="3600" b="1" dirty="0">
                <a:ln>
                  <a:solidFill>
                    <a:schemeClr val="bg1">
                      <a:lumMod val="95000"/>
                      <a:alpha val="83000"/>
                    </a:schemeClr>
                  </a:solidFill>
                </a:ln>
                <a:solidFill>
                  <a:schemeClr val="tx1">
                    <a:alpha val="87000"/>
                  </a:schemeClr>
                </a:solidFill>
                <a:latin typeface="Arial" pitchFamily="34" charset="0"/>
                <a:cs typeface="Arial" pitchFamily="34" charset="0"/>
              </a:rPr>
              <a:t>вам страшну </a:t>
            </a:r>
            <a:r>
              <a:rPr lang="uk-UA" sz="3600" b="1" dirty="0" smtClean="0">
                <a:ln>
                  <a:solidFill>
                    <a:schemeClr val="bg1">
                      <a:lumMod val="95000"/>
                      <a:alpha val="83000"/>
                    </a:schemeClr>
                  </a:solidFill>
                </a:ln>
                <a:solidFill>
                  <a:schemeClr val="tx1">
                    <a:alpha val="87000"/>
                  </a:schemeClr>
                </a:solidFill>
                <a:latin typeface="Arial" pitchFamily="34" charset="0"/>
                <a:cs typeface="Arial" pitchFamily="34" charset="0"/>
              </a:rPr>
              <a:t>розв’язку – </a:t>
            </a:r>
          </a:p>
          <a:p>
            <a:pPr indent="0">
              <a:spcBef>
                <a:spcPts val="0"/>
              </a:spcBef>
              <a:buNone/>
            </a:pPr>
            <a:r>
              <a:rPr lang="uk-UA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Припинити </a:t>
            </a:r>
            <a:r>
              <a:rPr lang="uk-UA" sz="3600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своє життя.</a:t>
            </a:r>
            <a:endParaRPr lang="ru-RU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  <a:p>
            <a:pPr lvl="0" indent="0">
              <a:spcBef>
                <a:spcPts val="0"/>
              </a:spcBef>
              <a:buNone/>
            </a:pPr>
            <a:r>
              <a:rPr lang="uk-UA" sz="3600" b="1" dirty="0">
                <a:ln>
                  <a:solidFill>
                    <a:schemeClr val="bg1">
                      <a:alpha val="92000"/>
                    </a:schemeClr>
                  </a:solidFill>
                </a:ln>
                <a:latin typeface="Arial" pitchFamily="34" charset="0"/>
                <a:cs typeface="Arial" pitchFamily="34" charset="0"/>
              </a:rPr>
              <a:t>Як ви вважаєте чи є самогубство гарним вчинком?</a:t>
            </a:r>
            <a:endParaRPr lang="ru-RU" sz="3600" b="1" dirty="0">
              <a:ln>
                <a:solidFill>
                  <a:schemeClr val="bg1">
                    <a:alpha val="92000"/>
                  </a:schemeClr>
                </a:solidFill>
              </a:ln>
              <a:latin typeface="Arial" pitchFamily="34" charset="0"/>
              <a:cs typeface="Arial" pitchFamily="34" charset="0"/>
            </a:endParaRPr>
          </a:p>
          <a:p>
            <a:pPr lvl="0" indent="0">
              <a:spcBef>
                <a:spcPts val="0"/>
              </a:spcBef>
              <a:buNone/>
            </a:pPr>
            <a:r>
              <a:rPr lang="uk-UA" sz="3600" b="1" dirty="0">
                <a:ln>
                  <a:solidFill>
                    <a:schemeClr val="bg1">
                      <a:alpha val="92000"/>
                    </a:schemeClr>
                  </a:solidFill>
                </a:ln>
                <a:latin typeface="Arial" pitchFamily="34" charset="0"/>
                <a:cs typeface="Arial" pitchFamily="34" charset="0"/>
              </a:rPr>
              <a:t>Це проява сили чи слабкості?</a:t>
            </a:r>
            <a:endParaRPr lang="ru-RU" sz="3600" b="1" dirty="0">
              <a:ln>
                <a:solidFill>
                  <a:schemeClr val="bg1">
                    <a:alpha val="92000"/>
                  </a:schemeClr>
                </a:solidFill>
              </a:ln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image.freepik.com/free-photo/no-translate-detected_2128675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20343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>
            <a:normAutofit lnSpcReduction="10000"/>
          </a:bodyPr>
          <a:lstStyle/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4000" b="1" dirty="0" smtClean="0">
                <a:ln>
                  <a:solidFill>
                    <a:schemeClr val="tx1">
                      <a:alpha val="99000"/>
                    </a:schemeClr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ПОЛЮБИ НАВКОЛИШНІЙ СВІТ І СВІТ ПОЛЮБИТЬ ТЕБЕ!!!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4000" b="1" dirty="0" smtClean="0">
                <a:ln>
                  <a:solidFill>
                    <a:schemeClr val="tx1">
                      <a:alpha val="99000"/>
                    </a:schemeClr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ТІЛЬКИ БЛИЗЬКА ТОБІ ЛЮДИНА ПІДКАЖЕ СПРАВДІ ВІРНИЙ ВИХІД З ЛЮБОЇ СИТУАЦІЇ!!!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uk-UA" sz="4000" b="1" dirty="0" smtClean="0">
                <a:ln>
                  <a:solidFill>
                    <a:schemeClr val="tx1">
                      <a:alpha val="99000"/>
                    </a:schemeClr>
                  </a:solidFill>
                </a:ln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ТИ ЗМОЖЕШ САМ ЗМІНИТИ СВОЄ ЖИТТЯ, ЛИШЕ ПОВІР У СЕБЕ!!!</a:t>
            </a:r>
            <a:endParaRPr lang="ru-RU" sz="4000" b="1" dirty="0">
              <a:ln>
                <a:solidFill>
                  <a:schemeClr val="tx1">
                    <a:alpha val="99000"/>
                  </a:schemeClr>
                </a:solidFill>
              </a:ln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://s3.amazonaws.com/pixblix_production/art_images/979/abstract-wave-twirl-backgroun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404664"/>
            <a:ext cx="8363272" cy="5721499"/>
          </a:xfrm>
        </p:spPr>
        <p:txBody>
          <a:bodyPr>
            <a:normAutofit fontScale="925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uk-UA" sz="3400" b="1" dirty="0" smtClean="0">
                <a:ln>
                  <a:solidFill>
                    <a:schemeClr val="tx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Спостерігаючи</a:t>
            </a:r>
            <a:r>
              <a:rPr lang="uk-UA" sz="3400" b="1" dirty="0">
                <a:ln>
                  <a:solidFill>
                    <a:schemeClr val="tx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, як трава прориває панцир асфальту і пробивається до сонця, ти і я дивуємось силі життя. Яка це таємниця </a:t>
            </a:r>
            <a:r>
              <a:rPr lang="uk-UA" sz="3400" b="1" dirty="0" smtClean="0">
                <a:ln>
                  <a:solidFill>
                    <a:schemeClr val="tx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3400" b="1" dirty="0" smtClean="0">
              <a:ln>
                <a:solidFill>
                  <a:schemeClr val="tx1"/>
                </a:solidFill>
              </a:ln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uk-UA" sz="3400" b="1" dirty="0" smtClean="0">
                <a:ln>
                  <a:solidFill>
                    <a:schemeClr val="tx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У всьому є таємниця.</a:t>
            </a:r>
            <a:endParaRPr lang="ru-RU" sz="3400" b="1" dirty="0" smtClean="0">
              <a:ln>
                <a:solidFill>
                  <a:schemeClr val="tx1"/>
                </a:solidFill>
              </a:ln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 algn="just">
              <a:buNone/>
            </a:pPr>
            <a:r>
              <a:rPr lang="uk-UA" sz="3400" b="1" dirty="0" smtClean="0">
                <a:ln>
                  <a:solidFill>
                    <a:schemeClr val="tx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Живим </a:t>
            </a:r>
            <a:r>
              <a:rPr lang="uk-UA" sz="3400" b="1" dirty="0">
                <a:ln>
                  <a:solidFill>
                    <a:schemeClr val="tx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істотам </a:t>
            </a:r>
            <a:r>
              <a:rPr lang="uk-UA" sz="3400" b="1" dirty="0" smtClean="0">
                <a:ln>
                  <a:solidFill>
                    <a:schemeClr val="tx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 властиво припиняти своє життя </a:t>
            </a:r>
            <a:r>
              <a:rPr lang="uk-UA" sz="3400" b="1" dirty="0">
                <a:ln>
                  <a:solidFill>
                    <a:schemeClr val="tx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мимоволі.</a:t>
            </a:r>
            <a:endParaRPr lang="ru-RU" sz="3400" b="1" dirty="0">
              <a:ln>
                <a:solidFill>
                  <a:schemeClr val="tx1"/>
                </a:solidFill>
              </a:ln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r>
              <a:rPr lang="uk-UA" sz="3400" b="1" dirty="0" smtClean="0">
                <a:ln>
                  <a:solidFill>
                    <a:schemeClr val="tx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	І </a:t>
            </a:r>
            <a:r>
              <a:rPr lang="uk-UA" sz="3400" b="1" dirty="0">
                <a:ln>
                  <a:solidFill>
                    <a:schemeClr val="tx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лише тільки вершина всіх земних творінь </a:t>
            </a:r>
            <a:r>
              <a:rPr lang="uk-UA" sz="3400" b="1" dirty="0" smtClean="0">
                <a:ln>
                  <a:solidFill>
                    <a:schemeClr val="tx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людина </a:t>
            </a:r>
            <a:r>
              <a:rPr lang="uk-UA" sz="3400" b="1" dirty="0">
                <a:ln>
                  <a:solidFill>
                    <a:schemeClr val="tx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– інколи здійснює вчинки, які </a:t>
            </a:r>
            <a:r>
              <a:rPr lang="uk-UA" sz="3400" b="1" dirty="0" smtClean="0">
                <a:ln>
                  <a:solidFill>
                    <a:schemeClr val="tx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ніколи б </a:t>
            </a:r>
            <a:r>
              <a:rPr lang="uk-UA" sz="3400" b="1" dirty="0">
                <a:ln>
                  <a:solidFill>
                    <a:schemeClr val="tx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не зробила</a:t>
            </a:r>
            <a:r>
              <a:rPr lang="uk-UA" sz="3400" b="1" dirty="0" smtClean="0">
                <a:ln>
                  <a:solidFill>
                    <a:schemeClr val="tx1"/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.</a:t>
            </a:r>
            <a:endParaRPr lang="ru-RU" sz="3400" b="1" dirty="0">
              <a:ln>
                <a:solidFill>
                  <a:schemeClr val="tx1"/>
                </a:solidFill>
              </a:ln>
              <a:solidFill>
                <a:schemeClr val="accent3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https://ds04.infourok.ru/uploads/ex/038d/0003e7a4-5aa5b566/hello_html_m6b9a9a6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 lnSpcReduction="10000"/>
          </a:bodyPr>
          <a:lstStyle/>
          <a:p>
            <a:pPr marL="0" lvl="0" indent="0">
              <a:spcBef>
                <a:spcPts val="0"/>
              </a:spcBef>
              <a:buNone/>
            </a:pPr>
            <a:r>
              <a:rPr lang="uk-UA" dirty="0" smtClean="0"/>
              <a:t>	</a:t>
            </a:r>
            <a:r>
              <a:rPr lang="uk-UA" sz="3600" b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Людина </a:t>
            </a:r>
            <a:r>
              <a:rPr lang="uk-UA" sz="3600" b="1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єдина зі всіх живих істот, яка</a:t>
            </a:r>
            <a:endParaRPr lang="ru-RU" sz="3600" b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uk-UA" sz="3600" b="1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для того щоб жити потребує не лише задоволення своїх потреб:</a:t>
            </a:r>
            <a:endParaRPr lang="ru-RU" sz="3600" b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uk-UA" sz="3600" b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їжа</a:t>
            </a:r>
            <a:r>
              <a:rPr lang="uk-UA" sz="3600" b="1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;</a:t>
            </a:r>
            <a:endParaRPr lang="ru-RU" sz="3600" b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uk-UA" sz="3600" b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uk-UA" sz="3600" b="1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тепло;</a:t>
            </a:r>
            <a:endParaRPr lang="ru-RU" sz="3600" b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</a:pPr>
            <a:r>
              <a:rPr lang="uk-UA" sz="3600" b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сон.</a:t>
            </a:r>
            <a:endParaRPr lang="ru-RU" sz="3600" b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uk-UA" sz="3600" b="1" dirty="0" smtClean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	Людині</a:t>
            </a:r>
            <a:r>
              <a:rPr lang="uk-UA" sz="3600" b="1" dirty="0">
                <a:ln>
                  <a:solidFill>
                    <a:schemeClr val="bg1">
                      <a:lumMod val="75000"/>
                    </a:schemeClr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 як істоті потрібно для життя не тільки фізіологічні потреби, але і духовні. Це потреба бути в колі друзів, отримувати перемоги у спорті та у навчанні.</a:t>
            </a:r>
            <a:endParaRPr lang="ru-RU" sz="3600" b="1" dirty="0">
              <a:ln>
                <a:solidFill>
                  <a:schemeClr val="bg1">
                    <a:lumMod val="75000"/>
                  </a:schemeClr>
                </a:solidFill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https://4.bp.blogspot.com/-puuApTV_J-g/V1W_0roy7wI/AAAAAAAABLE/nOBm0t5ygBIF9cA6iK0ZbVzALAvriQejwCLcB/s1600/veselyie-rebyata-shablon-prevyu-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uk-UA" sz="6600" b="1" dirty="0">
                <a:latin typeface="Arial" pitchFamily="34" charset="0"/>
                <a:cs typeface="Arial" pitchFamily="34" charset="0"/>
              </a:rPr>
              <a:t>- Хто герой </a:t>
            </a:r>
            <a:r>
              <a:rPr lang="uk-UA" sz="6600" b="1" dirty="0" smtClean="0">
                <a:latin typeface="Arial" pitchFamily="34" charset="0"/>
                <a:cs typeface="Arial" pitchFamily="34" charset="0"/>
              </a:rPr>
              <a:t>ролика?</a:t>
            </a:r>
            <a:endParaRPr lang="ru-RU" sz="6600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uk-UA" sz="6600" b="1" dirty="0">
                <a:latin typeface="Arial" pitchFamily="34" charset="0"/>
                <a:cs typeface="Arial" pitchFamily="34" charset="0"/>
              </a:rPr>
              <a:t>- </a:t>
            </a:r>
            <a:r>
              <a:rPr lang="uk-UA" sz="6600" b="1" dirty="0" smtClean="0">
                <a:latin typeface="Arial" pitchFamily="34" charset="0"/>
                <a:cs typeface="Arial" pitchFamily="34" charset="0"/>
              </a:rPr>
              <a:t>Який </a:t>
            </a:r>
            <a:r>
              <a:rPr lang="uk-UA" sz="6600" b="1" dirty="0">
                <a:latin typeface="Arial" pitchFamily="34" charset="0"/>
                <a:cs typeface="Arial" pitchFamily="34" charset="0"/>
              </a:rPr>
              <a:t>вибір зробив хлопець?</a:t>
            </a:r>
            <a:endParaRPr lang="ru-RU" sz="6600" b="1" dirty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uk-UA" sz="6600" b="1" dirty="0">
                <a:latin typeface="Arial" pitchFamily="34" charset="0"/>
                <a:cs typeface="Arial" pitchFamily="34" charset="0"/>
              </a:rPr>
              <a:t>- Чи дійсно він змінив своє життя?</a:t>
            </a:r>
            <a:endParaRPr lang="ru-RU" sz="6600" b="1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s-media-cache-ak0.pinimg.com/originals/cb/21/96/cb2196b5992e5985582a1c4d33b7034c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753600" cy="731520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67744" y="-243408"/>
            <a:ext cx="7560840" cy="7101408"/>
          </a:xfrm>
        </p:spPr>
        <p:txBody>
          <a:bodyPr lIns="0" tIns="0" rIns="0" bIns="0"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uk-UA" dirty="0">
                <a:latin typeface="Arial" pitchFamily="34" charset="0"/>
                <a:cs typeface="Arial" pitchFamily="34" charset="0"/>
              </a:rPr>
              <a:t> </a:t>
            </a:r>
            <a:r>
              <a:rPr lang="uk-UA" dirty="0" smtClean="0">
                <a:latin typeface="Arial" pitchFamily="34" charset="0"/>
                <a:cs typeface="Arial" pitchFamily="34" charset="0"/>
              </a:rPr>
              <a:t>       </a:t>
            </a:r>
            <a:r>
              <a:rPr lang="uk-UA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У</a:t>
            </a:r>
            <a:r>
              <a:rPr lang="uk-UA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багатьох випадках про небезпеку </a:t>
            </a:r>
            <a:r>
              <a:rPr lang="uk-UA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нам</a:t>
            </a:r>
            <a:r>
              <a:rPr lang="uk-UA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uk-UA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сигналізують емоції</a:t>
            </a:r>
            <a:r>
              <a:rPr lang="uk-UA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: </a:t>
            </a:r>
            <a:endParaRPr lang="uk-UA" b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uk-UA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 занепокоєння,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 тривога,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 страх,</a:t>
            </a:r>
          </a:p>
          <a:p>
            <a:pPr marL="0" indent="0">
              <a:spcBef>
                <a:spcPts val="0"/>
              </a:spcBef>
              <a:buNone/>
            </a:pPr>
            <a:r>
              <a:rPr lang="uk-UA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 паніка</a:t>
            </a:r>
            <a:r>
              <a:rPr lang="uk-UA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. </a:t>
            </a:r>
            <a:endParaRPr lang="uk-UA" b="1" dirty="0" smtClean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pPr marL="0" lvl="1" indent="0">
              <a:spcBef>
                <a:spcPts val="0"/>
              </a:spcBef>
              <a:buNone/>
            </a:pPr>
            <a:r>
              <a:rPr lang="uk-UA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</a:t>
            </a:r>
            <a:r>
              <a:rPr lang="uk-UA" sz="3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Однак</a:t>
            </a:r>
            <a:r>
              <a:rPr lang="uk-UA" sz="32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 щоб уникати небезпек,  </a:t>
            </a:r>
            <a:r>
              <a:rPr lang="uk-UA" sz="3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          запобігати їм, а також</a:t>
            </a:r>
            <a:r>
              <a:rPr lang="uk-UA" sz="32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правильно діяти у разі </a:t>
            </a:r>
            <a:r>
              <a:rPr lang="uk-UA" sz="3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їх                 виникнення</a:t>
            </a:r>
            <a:r>
              <a:rPr lang="uk-UA" sz="32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, </a:t>
            </a:r>
            <a:r>
              <a:rPr lang="uk-UA" sz="3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недостатньо покладатися лише</a:t>
            </a:r>
            <a:r>
              <a:rPr lang="uk-UA" sz="32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</a:t>
            </a:r>
            <a:r>
              <a:rPr lang="uk-UA" sz="3200" b="1" dirty="0" smtClean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на</a:t>
            </a:r>
            <a:r>
              <a:rPr lang="uk-UA" sz="3200" b="1" dirty="0">
                <a:ln>
                  <a:solidFill>
                    <a:schemeClr val="tx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 відчуття.</a:t>
            </a:r>
            <a:endParaRPr lang="ru-RU" sz="3200" b="1" dirty="0">
              <a:ln>
                <a:solidFill>
                  <a:schemeClr val="tx1"/>
                </a:solidFill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http://subject.com.ua/textbook/health/6klas/6klas.files/image004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download-hd-wallpapers.com/wp-content/uploads/2014/07/creative-backgrounds-for-powerpoint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0081120" cy="7560840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692696"/>
            <a:ext cx="8229600" cy="6165304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uk-UA" dirty="0" smtClean="0">
                <a:latin typeface="Arial" pitchFamily="34" charset="0"/>
                <a:cs typeface="Arial" pitchFamily="34" charset="0"/>
              </a:rPr>
              <a:t>	</a:t>
            </a:r>
            <a:r>
              <a:rPr lang="uk-UA" b="1" dirty="0" smtClean="0">
                <a:ln>
                  <a:solidFill>
                    <a:schemeClr val="bg1">
                      <a:lumMod val="50000"/>
                      <a:alpha val="18000"/>
                    </a:schemeClr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Більшість </a:t>
            </a:r>
            <a:r>
              <a:rPr lang="uk-UA" b="1" dirty="0">
                <a:ln>
                  <a:solidFill>
                    <a:schemeClr val="bg1">
                      <a:lumMod val="50000"/>
                      <a:alpha val="18000"/>
                    </a:schemeClr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небезпечних ситуацій містять </a:t>
            </a:r>
            <a:r>
              <a:rPr lang="uk-UA" b="1" dirty="0" smtClean="0">
                <a:ln>
                  <a:solidFill>
                    <a:schemeClr val="bg1">
                      <a:lumMod val="50000"/>
                      <a:alpha val="18000"/>
                    </a:schemeClr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декілька видів </a:t>
            </a:r>
            <a:r>
              <a:rPr lang="uk-UA" b="1" dirty="0">
                <a:ln>
                  <a:solidFill>
                    <a:schemeClr val="bg1">
                      <a:lumMod val="50000"/>
                      <a:alpha val="18000"/>
                    </a:schemeClr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ризику. </a:t>
            </a:r>
            <a:endParaRPr lang="uk-UA" b="1" dirty="0" smtClean="0">
              <a:ln>
                <a:solidFill>
                  <a:schemeClr val="bg1">
                    <a:lumMod val="50000"/>
                    <a:alpha val="18000"/>
                  </a:schemeClr>
                </a:solidFill>
              </a:ln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uk-UA" b="1" dirty="0" smtClean="0">
                <a:ln>
                  <a:solidFill>
                    <a:schemeClr val="bg1">
                      <a:lumMod val="50000"/>
                      <a:alpha val="18000"/>
                    </a:schemeClr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	Наприклад</a:t>
            </a:r>
            <a:r>
              <a:rPr lang="uk-UA" b="1" dirty="0">
                <a:ln>
                  <a:solidFill>
                    <a:schemeClr val="bg1">
                      <a:lumMod val="50000"/>
                      <a:alpha val="18000"/>
                    </a:schemeClr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якщо у компанії тобі пропонують сигарети, то існують ризики:</a:t>
            </a:r>
            <a:endParaRPr lang="ru-RU" b="1" dirty="0">
              <a:ln>
                <a:solidFill>
                  <a:schemeClr val="bg1">
                    <a:lumMod val="50000"/>
                    <a:alpha val="18000"/>
                  </a:schemeClr>
                </a:solidFill>
              </a:ln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uk-UA" b="1" dirty="0" smtClean="0">
                <a:ln>
                  <a:solidFill>
                    <a:schemeClr val="bg1">
                      <a:lumMod val="50000"/>
                      <a:alpha val="18000"/>
                    </a:schemeClr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фізичний</a:t>
            </a:r>
            <a:r>
              <a:rPr lang="uk-UA" b="1" dirty="0">
                <a:ln>
                  <a:solidFill>
                    <a:schemeClr val="bg1">
                      <a:lumMod val="50000"/>
                      <a:alpha val="18000"/>
                    </a:schemeClr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якщо погодишся — ти ризикуєш набути залежності й зашкодити своєму здоров'ю;</a:t>
            </a:r>
            <a:endParaRPr lang="ru-RU" b="1" dirty="0">
              <a:ln>
                <a:solidFill>
                  <a:schemeClr val="bg1">
                    <a:lumMod val="50000"/>
                    <a:alpha val="18000"/>
                  </a:schemeClr>
                </a:solidFill>
              </a:ln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uk-UA" b="1" dirty="0" smtClean="0">
                <a:ln>
                  <a:solidFill>
                    <a:schemeClr val="bg1">
                      <a:lumMod val="50000"/>
                      <a:alpha val="18000"/>
                    </a:schemeClr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психологічний</a:t>
            </a:r>
            <a:r>
              <a:rPr lang="uk-UA" b="1" dirty="0">
                <a:ln>
                  <a:solidFill>
                    <a:schemeClr val="bg1">
                      <a:lumMod val="50000"/>
                      <a:alpha val="18000"/>
                    </a:schemeClr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якщо погодишся — можеш відчути провину і страх викриття; якщо відмовишся — тривогу, що тебе відлучать від компанії;</a:t>
            </a:r>
            <a:endParaRPr lang="ru-RU" b="1" dirty="0">
              <a:ln>
                <a:solidFill>
                  <a:schemeClr val="bg1">
                    <a:lumMod val="50000"/>
                    <a:alpha val="18000"/>
                  </a:schemeClr>
                </a:solidFill>
              </a:ln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uk-UA" b="1" dirty="0" smtClean="0">
                <a:ln>
                  <a:solidFill>
                    <a:schemeClr val="bg1">
                      <a:lumMod val="50000"/>
                      <a:alpha val="18000"/>
                    </a:schemeClr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 соціальний</a:t>
            </a:r>
            <a:r>
              <a:rPr lang="uk-UA" b="1" dirty="0">
                <a:ln>
                  <a:solidFill>
                    <a:schemeClr val="bg1">
                      <a:lumMod val="50000"/>
                      <a:alpha val="18000"/>
                    </a:schemeClr>
                  </a:solidFill>
                </a:ln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: якщо погодишся — про це можуть дізнатися твої батьки і покарати тебе; якщо відмовишся — ризикуєш втратити приятелів.</a:t>
            </a:r>
            <a:endParaRPr lang="ru-RU" b="1" dirty="0">
              <a:ln>
                <a:solidFill>
                  <a:schemeClr val="bg1">
                    <a:lumMod val="50000"/>
                    <a:alpha val="18000"/>
                  </a:schemeClr>
                </a:solidFill>
              </a:ln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www.freeppt.net/background/south-park-border-wallpapers-backgrounds-for-powerpoin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533456"/>
          </a:xfrm>
          <a:prstGeom prst="rect">
            <a:avLst/>
          </a:prstGeom>
          <a:noFill/>
        </p:spPr>
      </p:pic>
      <p:sp>
        <p:nvSpPr>
          <p:cNvPr id="4" name="Заголовок 1"/>
          <p:cNvSpPr>
            <a:spLocks noGrp="1"/>
          </p:cNvSpPr>
          <p:nvPr>
            <p:ph idx="1"/>
          </p:nvPr>
        </p:nvSpPr>
        <p:spPr>
          <a:xfrm>
            <a:off x="539552" y="260648"/>
            <a:ext cx="8229600" cy="5792788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uk-UA" sz="3500" dirty="0" smtClean="0">
                <a:latin typeface="Arial" pitchFamily="34" charset="0"/>
                <a:cs typeface="Arial" pitchFamily="34" charset="0"/>
              </a:rPr>
              <a:t>	Страх </a:t>
            </a:r>
            <a:r>
              <a:rPr lang="uk-UA" sz="3500" dirty="0">
                <a:latin typeface="Arial" pitchFamily="34" charset="0"/>
                <a:cs typeface="Arial" pitchFamily="34" charset="0"/>
              </a:rPr>
              <a:t>— почуття, що першої ж миті охоплює людину в екстремальній ситуації. </a:t>
            </a:r>
            <a:r>
              <a:rPr lang="uk-UA" sz="3500" dirty="0" smtClean="0">
                <a:latin typeface="Arial" pitchFamily="34" charset="0"/>
                <a:cs typeface="Arial" pitchFamily="34" charset="0"/>
              </a:rPr>
              <a:t>	Головне </a:t>
            </a:r>
            <a:r>
              <a:rPr lang="uk-UA" sz="3500" dirty="0">
                <a:latin typeface="Arial" pitchFamily="34" charset="0"/>
                <a:cs typeface="Arial" pitchFamily="34" charset="0"/>
              </a:rPr>
              <a:t>— перебороти страх, не дати йому паралізувати волю і перерости в паніку. </a:t>
            </a:r>
            <a:endParaRPr lang="uk-UA" sz="3500" dirty="0" smtClean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uk-UA" sz="3500" dirty="0" smtClean="0">
                <a:latin typeface="Arial" pitchFamily="34" charset="0"/>
                <a:cs typeface="Arial" pitchFamily="34" charset="0"/>
              </a:rPr>
              <a:t>	Пригадайте </a:t>
            </a:r>
            <a:r>
              <a:rPr lang="uk-UA" sz="3500" dirty="0">
                <a:latin typeface="Arial" pitchFamily="34" charset="0"/>
                <a:cs typeface="Arial" pitchFamily="34" charset="0"/>
              </a:rPr>
              <a:t>прийоми, які допомагають подолати страх</a:t>
            </a:r>
            <a:r>
              <a:rPr lang="uk-UA" sz="3500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0" indent="0">
              <a:spcBef>
                <a:spcPts val="0"/>
              </a:spcBef>
              <a:buNone/>
            </a:pPr>
            <a:endParaRPr lang="ru-RU" sz="3500" dirty="0">
              <a:latin typeface="Arial" pitchFamily="34" charset="0"/>
              <a:cs typeface="Arial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uk-UA" sz="3500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uk-UA" sz="3500" b="1" i="1" dirty="0" smtClean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зроби </a:t>
            </a:r>
            <a:r>
              <a:rPr lang="uk-UA" sz="3500" b="1" i="1" dirty="0">
                <a:ln>
                  <a:solidFill>
                    <a:schemeClr val="bg1"/>
                  </a:solidFill>
                </a:ln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кілька глибоких вдихів і видихів так, наче п’єш повітря через соломинку. Уяви, як воно проходить через твої легені, зосередься на звуках; полічи до десяти, а якщо є час — до ста; пригадай і вимов уголос кілька номерів телефонів, вірш, заспівай пісню.</a:t>
            </a:r>
            <a:endParaRPr lang="ru-RU" sz="3500" b="1" i="1" dirty="0">
              <a:ln>
                <a:solidFill>
                  <a:schemeClr val="bg1"/>
                </a:solidFill>
              </a:ln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  <a:p>
            <a:endParaRPr lang="ru-RU" dirty="0">
              <a:ln>
                <a:solidFill>
                  <a:schemeClr val="tx1"/>
                </a:solidFill>
              </a:ln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827584" y="5661248"/>
            <a:ext cx="5976664" cy="923330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pPr algn="ctr"/>
            <a:r>
              <a:rPr lang="uk-UA" b="1" dirty="0" smtClean="0">
                <a:latin typeface="Arial" pitchFamily="34" charset="0"/>
                <a:cs typeface="Arial" pitchFamily="34" charset="0"/>
              </a:rPr>
              <a:t>НЕ ВТРАЧАЙ НАДІЇ. ДОПОМОГА МОЖЕ НАДІЙТИ НАСТУПНОЇ МИТІ АБО СИТУАЦІЯ ЗМІНИТЬСЯ НА КРАЩЕ!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Содержимое 4" descr="http://subject.com.ua/textbook/health/6klas/6klas.files/image005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lc="http://schemas.openxmlformats.org/drawingml/2006/lockedCanvas" xmlns:pic="http://schemas.openxmlformats.org/drawingml/2006/picture" xmlns:a14="http://schemas.microsoft.com/office/drawing/2010/main" xmlns:wps="http://schemas.microsoft.com/office/word/2010/wordprocessingShape" xmlns:wne="http://schemas.microsoft.com/office/word/2006/wordml" xmlns:wpi="http://schemas.microsoft.com/office/word/2010/wordprocessingInk" xmlns:wpg="http://schemas.microsoft.com/office/word/2010/wordprocessingGroup" xmlns:w14="http://schemas.microsoft.com/office/word/2010/wordml" xmlns:w="http://schemas.openxmlformats.org/wordprocessingml/2006/main" xmlns:w10="urn:schemas-microsoft-com:office:word" xmlns:wp="http://schemas.openxmlformats.org/drawingml/2006/wordprocessingDrawing" xmlns:wp14="http://schemas.microsoft.com/office/word/2010/wordprocessingDrawing" xmlns:v="urn:schemas-microsoft-com:vml" xmlns:m="http://schemas.openxmlformats.org/officeDocument/2006/math" xmlns:o="urn:schemas-microsoft-com:office:office" xmlns:mc="http://schemas.openxmlformats.org/markup-compatibility/2006" xmlns:wpc="http://schemas.microsoft.com/office/word/2010/wordprocessingCanvas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60648"/>
            <a:ext cx="7848872" cy="6192688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124</Words>
  <Application>Microsoft Office PowerPoint</Application>
  <PresentationFormat>Экран (4:3)</PresentationFormat>
  <Paragraphs>37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   ЖИТТЯ  БЕЗ РИЗИКУ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ЖИТТЯ  БЕЗ РИЗИКУ</dc:title>
  <dc:creator>САНЧЕЕЕЕ</dc:creator>
  <cp:lastModifiedBy>САНЧЕЕЕЕ</cp:lastModifiedBy>
  <cp:revision>7</cp:revision>
  <dcterms:created xsi:type="dcterms:W3CDTF">2017-05-11T17:50:40Z</dcterms:created>
  <dcterms:modified xsi:type="dcterms:W3CDTF">2017-11-12T12:09:10Z</dcterms:modified>
</cp:coreProperties>
</file>