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454" r:id="rId3"/>
    <p:sldId id="386" r:id="rId4"/>
    <p:sldId id="401" r:id="rId5"/>
    <p:sldId id="430" r:id="rId6"/>
    <p:sldId id="402" r:id="rId7"/>
    <p:sldId id="431" r:id="rId8"/>
    <p:sldId id="432" r:id="rId9"/>
    <p:sldId id="433" r:id="rId10"/>
    <p:sldId id="434" r:id="rId11"/>
    <p:sldId id="427" r:id="rId12"/>
    <p:sldId id="435" r:id="rId13"/>
    <p:sldId id="436" r:id="rId14"/>
    <p:sldId id="403" r:id="rId15"/>
    <p:sldId id="437" r:id="rId16"/>
    <p:sldId id="438" r:id="rId17"/>
    <p:sldId id="439" r:id="rId18"/>
    <p:sldId id="440" r:id="rId19"/>
    <p:sldId id="441" r:id="rId20"/>
    <p:sldId id="442" r:id="rId21"/>
    <p:sldId id="444" r:id="rId22"/>
    <p:sldId id="443" r:id="rId23"/>
    <p:sldId id="445" r:id="rId24"/>
    <p:sldId id="447" r:id="rId25"/>
    <p:sldId id="448" r:id="rId26"/>
    <p:sldId id="449" r:id="rId27"/>
    <p:sldId id="407" r:id="rId28"/>
    <p:sldId id="450" r:id="rId29"/>
    <p:sldId id="446" r:id="rId30"/>
    <p:sldId id="405" r:id="rId31"/>
    <p:sldId id="347" r:id="rId32"/>
    <p:sldId id="451" r:id="rId33"/>
    <p:sldId id="452" r:id="rId34"/>
    <p:sldId id="453" r:id="rId35"/>
    <p:sldId id="428" r:id="rId36"/>
    <p:sldId id="321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280117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4332"/>
    <a:srgbClr val="996633"/>
    <a:srgbClr val="765A43"/>
    <a:srgbClr val="D9B28B"/>
    <a:srgbClr val="E3C7A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233" autoAdjust="0"/>
    <p:restoredTop sz="94660"/>
  </p:normalViewPr>
  <p:slideViewPr>
    <p:cSldViewPr snapToGrid="0">
      <p:cViewPr varScale="1">
        <p:scale>
          <a:sx n="84" d="100"/>
          <a:sy n="84" d="100"/>
        </p:scale>
        <p:origin x="-158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1D86A0-1217-4E7B-9444-3CA2B7EAE60B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782C8-2FDC-4492-87C1-335491D2F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305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782C8-2FDC-4492-87C1-335491D2FD9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0471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4F3E-D563-4B65-ABC2-C4D50AAA6903}" type="datetime1">
              <a:rPr lang="uk-UA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Підготувала вчитель економіки ЗОШ І-ІІІ ступенів №10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2481-857D-442F-835B-10F8CC642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7012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67290-64EE-4260-87F7-E5F0D78D3EF2}" type="datetime1">
              <a:rPr lang="uk-UA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Підготувала вчитель економіки ЗОШ І-ІІІ ступенів №10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2481-857D-442F-835B-10F8CC642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4873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1D093-197A-42CD-B079-D38A0E934E85}" type="datetime1">
              <a:rPr lang="uk-UA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Підготувала вчитель економіки ЗОШ І-ІІІ ступенів №10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2481-857D-442F-835B-10F8CC642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3479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96AC-93A8-4754-97DF-C212EC123FFC}" type="datetime1">
              <a:rPr lang="uk-UA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Підготувала вчитель економіки ЗОШ І-ІІІ ступенів №10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2481-857D-442F-835B-10F8CC642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7697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99B9-EE97-4CED-B0CB-B5C0E405A8E0}" type="datetime1">
              <a:rPr lang="uk-UA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Підготувала вчитель економіки ЗОШ І-ІІІ ступенів №10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2481-857D-442F-835B-10F8CC642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9773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215E-5FAC-4291-A67C-6EDA3D1A82E5}" type="datetime1">
              <a:rPr lang="uk-UA" smtClean="0"/>
              <a:pPr/>
              <a:t>16.11.2017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Підготувала вчитель економіки ЗОШ І-ІІІ ступенів №10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2481-857D-442F-835B-10F8CC642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0131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18297-1D29-48E6-8962-A0FA2F388478}" type="datetime1">
              <a:rPr lang="uk-UA" smtClean="0"/>
              <a:pPr/>
              <a:t>16.11.2017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Підготувала вчитель економіки ЗОШ І-ІІІ ступенів №10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2481-857D-442F-835B-10F8CC642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6866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9482-B515-4631-93BC-6F5795DD46C0}" type="datetime1">
              <a:rPr lang="uk-UA" smtClean="0"/>
              <a:pPr/>
              <a:t>16.11.2017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Підготувала вчитель економіки ЗОШ І-ІІІ ступенів №10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2481-857D-442F-835B-10F8CC642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2995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91D45-26B3-433A-BF64-DDEFB6E6DEF2}" type="datetime1">
              <a:rPr lang="uk-UA" smtClean="0"/>
              <a:pPr/>
              <a:t>16.11.2017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Підготувала вчитель економіки ЗОШ І-ІІІ ступенів №10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2481-857D-442F-835B-10F8CC642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3868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E66B7-AAB6-43FF-A3B6-237FC1667AC9}" type="datetime1">
              <a:rPr lang="uk-UA" smtClean="0"/>
              <a:pPr/>
              <a:t>16.11.2017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Підготувала вчитель економіки ЗОШ І-ІІІ ступенів №10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2481-857D-442F-835B-10F8CC642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7906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A003-1823-4EDD-9093-82F7FD173892}" type="datetime1">
              <a:rPr lang="uk-UA" smtClean="0"/>
              <a:pPr/>
              <a:t>16.11.2017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Підготувала вчитель економіки ЗОШ І-ІІІ ступенів №10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02481-857D-442F-835B-10F8CC642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8758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028B6-3691-4D14-B905-FED74103E9EB}" type="datetime1">
              <a:rPr lang="uk-UA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Підготувала вчитель економіки ЗОШ І-ІІІ ступенів №10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02481-857D-442F-835B-10F8CC642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9567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30680" y="244334"/>
            <a:ext cx="75133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584332"/>
                </a:solidFill>
              </a:rPr>
              <a:t>Ринковий попит. Ринкове пропонування. Ціна ринкової рівноваги</a:t>
            </a:r>
          </a:p>
        </p:txBody>
      </p:sp>
      <p:sp>
        <p:nvSpPr>
          <p:cNvPr id="9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>
          <a:xfrm>
            <a:off x="5695269" y="5089148"/>
            <a:ext cx="3086100" cy="1490133"/>
          </a:xfrm>
        </p:spPr>
        <p:txBody>
          <a:bodyPr/>
          <a:lstStyle/>
          <a:p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Підготувала </a:t>
            </a:r>
          </a:p>
          <a:p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вчитель економіки </a:t>
            </a:r>
          </a:p>
          <a:p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ЗОШ І-ІІІ ступенів №10 Ніжинської міської ради</a:t>
            </a:r>
          </a:p>
          <a:p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Кривенко О.І.</a:t>
            </a:r>
            <a:endParaRPr lang="uk-UA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Картинки по запросу попит і пропозиція"/>
          <p:cNvPicPr>
            <a:picLocks noChangeAspect="1" noChangeArrowheads="1"/>
          </p:cNvPicPr>
          <p:nvPr/>
        </p:nvPicPr>
        <p:blipFill>
          <a:blip r:embed="rId3"/>
          <a:srcRect l="26056" t="44217" r="30846" b="4021"/>
          <a:stretch>
            <a:fillRect/>
          </a:stretch>
        </p:blipFill>
        <p:spPr bwMode="auto">
          <a:xfrm>
            <a:off x="5226755" y="1772356"/>
            <a:ext cx="3160889" cy="284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4" name="Picture 4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042" y="3397956"/>
            <a:ext cx="4563897" cy="30307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33672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879" y="1576552"/>
            <a:ext cx="2306562" cy="4672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81300" y="1451176"/>
            <a:ext cx="6096000" cy="4832092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4400" dirty="0" smtClean="0">
                <a:solidFill>
                  <a:schemeClr val="bg1"/>
                </a:solidFill>
              </a:rPr>
              <a:t>За інших рівних умов між ціною і величиною попиту існує зворотна залежність, тобто з підвищенням ціни об'єм попиту падає, а з її зниженням – росте.</a:t>
            </a:r>
            <a:endParaRPr lang="uk-UA" sz="44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9216" y="411974"/>
            <a:ext cx="735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Закон попиту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24795" y="1739467"/>
            <a:ext cx="4223455" cy="1446550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chemeClr val="bg1"/>
                </a:solidFill>
              </a:rPr>
              <a:t>Індивідуальний попит</a:t>
            </a:r>
            <a:endParaRPr lang="uk-UA" sz="4400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02180" y="241512"/>
            <a:ext cx="61036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584332"/>
                </a:solidFill>
              </a:rPr>
              <a:t>Попит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53050" y="1749344"/>
            <a:ext cx="3321050" cy="1446550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chemeClr val="bg1"/>
                </a:solidFill>
              </a:rPr>
              <a:t>Ринковий </a:t>
            </a:r>
          </a:p>
          <a:p>
            <a:pPr algn="ctr"/>
            <a:r>
              <a:rPr lang="uk-UA" sz="4400" b="1" dirty="0" smtClean="0">
                <a:solidFill>
                  <a:schemeClr val="bg1"/>
                </a:solidFill>
              </a:rPr>
              <a:t>попит</a:t>
            </a:r>
            <a:endParaRPr lang="uk-UA" sz="5400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5745" y="3873067"/>
            <a:ext cx="4223455" cy="2123658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попит на товар </a:t>
            </a:r>
            <a:r>
              <a:rPr lang="uk-UA" sz="4400" b="1" dirty="0" smtClean="0">
                <a:solidFill>
                  <a:schemeClr val="bg1"/>
                </a:solidFill>
              </a:rPr>
              <a:t>окремого споживача</a:t>
            </a:r>
            <a:endParaRPr lang="uk-UA" sz="4400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20595" y="3784580"/>
            <a:ext cx="3309055" cy="2554545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</a:rPr>
              <a:t>попит на товар усіх споживачів, сума індивідуальних попитів</a:t>
            </a:r>
            <a:endParaRPr lang="uk-UA" sz="3200" dirty="0" smtClean="0">
              <a:solidFill>
                <a:schemeClr val="bg1"/>
              </a:solidFill>
            </a:endParaRPr>
          </a:p>
        </p:txBody>
      </p:sp>
      <p:cxnSp>
        <p:nvCxnSpPr>
          <p:cNvPr id="17" name="Прямая со стрелкой 16"/>
          <p:cNvCxnSpPr>
            <a:stCxn id="11" idx="2"/>
            <a:endCxn id="10" idx="0"/>
          </p:cNvCxnSpPr>
          <p:nvPr/>
        </p:nvCxnSpPr>
        <p:spPr>
          <a:xfrm rot="5400000">
            <a:off x="2583473" y="3520017"/>
            <a:ext cx="687050" cy="19050"/>
          </a:xfrm>
          <a:prstGeom prst="straightConnector1">
            <a:avLst/>
          </a:prstGeom>
          <a:ln w="57150">
            <a:solidFill>
              <a:srgbClr val="5843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6709562" y="3446639"/>
            <a:ext cx="687050" cy="19050"/>
          </a:xfrm>
          <a:prstGeom prst="straightConnector1">
            <a:avLst/>
          </a:prstGeom>
          <a:ln w="57150">
            <a:solidFill>
              <a:srgbClr val="5843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0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14500" y="0"/>
            <a:ext cx="7162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584332"/>
                </a:solidFill>
              </a:rPr>
              <a:t>Скільки саме товару куплять люди при кожній даній ціні?</a:t>
            </a: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104264" y="1558290"/>
          <a:ext cx="7487285" cy="4754880"/>
        </p:xfrm>
        <a:graphic>
          <a:graphicData uri="http://schemas.openxmlformats.org/drawingml/2006/table">
            <a:tbl>
              <a:tblPr/>
              <a:tblGrid>
                <a:gridCol w="2760489"/>
                <a:gridCol w="4726796"/>
              </a:tblGrid>
              <a:tr h="882831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3600" dirty="0">
                          <a:latin typeface="Times New Roman"/>
                          <a:ea typeface="Calibri"/>
                          <a:cs typeface="Times New Roman"/>
                        </a:rPr>
                        <a:t>Ціна  (Р), </a:t>
                      </a:r>
                      <a:endParaRPr lang="uk-UA" sz="3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3600" dirty="0" smtClean="0">
                          <a:latin typeface="Times New Roman"/>
                          <a:ea typeface="Calibri"/>
                          <a:cs typeface="Times New Roman"/>
                        </a:rPr>
                        <a:t>в </a:t>
                      </a:r>
                      <a:r>
                        <a:rPr lang="uk-UA" sz="3600" dirty="0">
                          <a:latin typeface="Times New Roman"/>
                          <a:ea typeface="Calibri"/>
                          <a:cs typeface="Times New Roman"/>
                        </a:rPr>
                        <a:t>грн.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3600" dirty="0">
                          <a:latin typeface="Times New Roman"/>
                          <a:ea typeface="Times New Roman"/>
                          <a:cs typeface="Times New Roman"/>
                        </a:rPr>
                        <a:t>Кількість упаковок , </a:t>
                      </a:r>
                      <a:r>
                        <a:rPr lang="uk-UA" sz="3600" dirty="0" err="1">
                          <a:latin typeface="Times New Roman"/>
                          <a:ea typeface="Times New Roman"/>
                          <a:cs typeface="Times New Roman"/>
                        </a:rPr>
                        <a:t>Qd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416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416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416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416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416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5450" y="419100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584332"/>
                </a:solidFill>
              </a:rPr>
              <a:t>Крива попиту</a:t>
            </a:r>
          </a:p>
        </p:txBody>
      </p:sp>
      <p:pic>
        <p:nvPicPr>
          <p:cNvPr id="7" name="Рисунок 6"/>
          <p:cNvPicPr/>
          <p:nvPr/>
        </p:nvPicPr>
        <p:blipFill rotWithShape="1">
          <a:blip r:embed="rId2"/>
          <a:srcRect l="5733" t="50381" r="54730" b="18163"/>
          <a:stretch/>
        </p:blipFill>
        <p:spPr bwMode="auto">
          <a:xfrm>
            <a:off x="812006" y="1466850"/>
            <a:ext cx="7760494" cy="48958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457065" y="1424940"/>
          <a:ext cx="4458335" cy="2987040"/>
        </p:xfrm>
        <a:graphic>
          <a:graphicData uri="http://schemas.openxmlformats.org/drawingml/2006/table">
            <a:tbl>
              <a:tblPr/>
              <a:tblGrid>
                <a:gridCol w="1643744"/>
                <a:gridCol w="2814591"/>
              </a:tblGrid>
              <a:tr h="308610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Calibri"/>
                          <a:cs typeface="Times New Roman"/>
                        </a:rPr>
                        <a:t>Ціна  (Р), в грн.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Кількість упаковок , </a:t>
                      </a:r>
                      <a:r>
                        <a:rPr lang="uk-UA" sz="2800" dirty="0" err="1">
                          <a:latin typeface="Times New Roman"/>
                          <a:ea typeface="Times New Roman"/>
                          <a:cs typeface="Times New Roman"/>
                        </a:rPr>
                        <a:t>Qd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787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787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787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787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787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279" y="1633702"/>
            <a:ext cx="2306562" cy="4672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88336" y="1741498"/>
            <a:ext cx="6071281" cy="4708981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6000" b="1" dirty="0" smtClean="0">
                <a:solidFill>
                  <a:schemeClr val="bg1"/>
                </a:solidFill>
              </a:rPr>
              <a:t>Пропозиція – сукупність тих товарів, що підлягають реалізації</a:t>
            </a:r>
            <a:r>
              <a:rPr lang="ru-RU" sz="6000" b="1" dirty="0" smtClean="0">
                <a:solidFill>
                  <a:schemeClr val="bg1"/>
                </a:solidFill>
              </a:rPr>
              <a:t>. </a:t>
            </a:r>
            <a:endParaRPr lang="uk-UA" sz="6000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30680" y="320534"/>
            <a:ext cx="75133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584332"/>
                </a:solidFill>
              </a:rPr>
              <a:t>Пропозиція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279" y="1633702"/>
            <a:ext cx="2306562" cy="4672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06624" y="1595194"/>
            <a:ext cx="6071281" cy="4524315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chemeClr val="bg1"/>
                </a:solidFill>
              </a:rPr>
              <a:t>Величина пропозиції – це та кількість товару або послуги, яка може бути продана на ринку за даною ціною. </a:t>
            </a:r>
            <a:endParaRPr lang="uk-UA" sz="4800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30680" y="320534"/>
            <a:ext cx="75133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584332"/>
                </a:solidFill>
              </a:rPr>
              <a:t>Пропозиція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279" y="1633702"/>
            <a:ext cx="2306562" cy="4672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88356" y="2152216"/>
            <a:ext cx="5968975" cy="3046988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</a:rPr>
              <a:t>Пропозиція</a:t>
            </a:r>
            <a:r>
              <a:rPr lang="ru-RU" sz="4800" b="1" dirty="0" smtClean="0">
                <a:solidFill>
                  <a:schemeClr val="bg1"/>
                </a:solidFill>
              </a:rPr>
              <a:t> –</a:t>
            </a:r>
            <a:r>
              <a:rPr lang="en-US" sz="4800" b="1" dirty="0" smtClean="0">
                <a:solidFill>
                  <a:schemeClr val="bg1"/>
                </a:solidFill>
              </a:rPr>
              <a:t> S</a:t>
            </a:r>
          </a:p>
          <a:p>
            <a:pPr algn="ctr"/>
            <a:endParaRPr lang="en-US" sz="4800" b="1" dirty="0" smtClean="0">
              <a:solidFill>
                <a:schemeClr val="bg1"/>
              </a:solidFill>
            </a:endParaRPr>
          </a:p>
          <a:p>
            <a:pPr algn="ctr"/>
            <a:r>
              <a:rPr lang="uk-UA" sz="4800" b="1" dirty="0" smtClean="0">
                <a:solidFill>
                  <a:schemeClr val="bg1"/>
                </a:solidFill>
              </a:rPr>
              <a:t>Величина попиту</a:t>
            </a:r>
            <a:r>
              <a:rPr lang="en-US" sz="4800" b="1" dirty="0" smtClean="0">
                <a:solidFill>
                  <a:schemeClr val="bg1"/>
                </a:solidFill>
              </a:rPr>
              <a:t> – Q</a:t>
            </a:r>
            <a:r>
              <a:rPr lang="en-US" sz="4800" b="1" baseline="-25000" dirty="0" smtClean="0">
                <a:solidFill>
                  <a:schemeClr val="bg1"/>
                </a:solidFill>
              </a:rPr>
              <a:t>s</a:t>
            </a:r>
            <a:endParaRPr lang="uk-UA" sz="4800" b="1" baseline="-25000" dirty="0" smtClean="0">
              <a:solidFill>
                <a:schemeClr val="bg1"/>
              </a:solidFill>
            </a:endParaRPr>
          </a:p>
          <a:p>
            <a:pPr algn="ctr"/>
            <a:endParaRPr lang="uk-UA" sz="4800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9216" y="411974"/>
            <a:ext cx="735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Пропозиція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879" y="1576552"/>
            <a:ext cx="2306562" cy="4672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86050" y="1470226"/>
            <a:ext cx="6124621" cy="4708981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4800" dirty="0" smtClean="0">
                <a:solidFill>
                  <a:schemeClr val="bg1"/>
                </a:solidFill>
              </a:rPr>
              <a:t>Залежність обсягу пропонованого товару від його ціни називають </a:t>
            </a:r>
            <a:endParaRPr lang="en-US" sz="4800" dirty="0" smtClean="0">
              <a:solidFill>
                <a:schemeClr val="bg1"/>
              </a:solidFill>
            </a:endParaRPr>
          </a:p>
          <a:p>
            <a:pPr algn="ctr"/>
            <a:r>
              <a:rPr lang="uk-UA" sz="4800" b="1" dirty="0" smtClean="0">
                <a:solidFill>
                  <a:schemeClr val="bg1"/>
                </a:solidFill>
              </a:rPr>
              <a:t>функцією пропозиції:</a:t>
            </a:r>
          </a:p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Qs=f(P)</a:t>
            </a:r>
            <a:endParaRPr lang="uk-UA" sz="54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9216" y="411974"/>
            <a:ext cx="735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Пропозиція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879" y="1576552"/>
            <a:ext cx="2306562" cy="4672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86050" y="1470226"/>
            <a:ext cx="6124621" cy="4616648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Qs=f(P)</a:t>
            </a:r>
            <a:r>
              <a:rPr lang="uk-UA" sz="5400" b="1" dirty="0" smtClean="0">
                <a:solidFill>
                  <a:schemeClr val="bg1"/>
                </a:solidFill>
              </a:rPr>
              <a:t>, </a:t>
            </a:r>
          </a:p>
          <a:p>
            <a:pPr algn="ctr"/>
            <a:r>
              <a:rPr lang="uk-UA" sz="4800" dirty="0" smtClean="0">
                <a:solidFill>
                  <a:schemeClr val="bg1"/>
                </a:solidFill>
              </a:rPr>
              <a:t>де</a:t>
            </a:r>
          </a:p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Qs</a:t>
            </a:r>
            <a:r>
              <a:rPr lang="ru-RU" sz="4800" dirty="0" smtClean="0">
                <a:solidFill>
                  <a:schemeClr val="bg1"/>
                </a:solidFill>
              </a:rPr>
              <a:t>– </a:t>
            </a:r>
            <a:r>
              <a:rPr lang="uk-UA" sz="4800" dirty="0" smtClean="0">
                <a:solidFill>
                  <a:schemeClr val="bg1"/>
                </a:solidFill>
              </a:rPr>
              <a:t>кількість товару, запропонованого на ринку</a:t>
            </a:r>
            <a:r>
              <a:rPr lang="ru-RU" sz="4800" dirty="0" smtClean="0">
                <a:solidFill>
                  <a:schemeClr val="bg1"/>
                </a:solidFill>
              </a:rPr>
              <a:t>, </a:t>
            </a:r>
          </a:p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P – </a:t>
            </a:r>
            <a:r>
              <a:rPr lang="uk-UA" sz="4800" dirty="0" smtClean="0">
                <a:solidFill>
                  <a:schemeClr val="bg1"/>
                </a:solidFill>
              </a:rPr>
              <a:t>ціна цього </a:t>
            </a:r>
            <a:r>
              <a:rPr lang="ru-RU" sz="4800" dirty="0" smtClean="0">
                <a:solidFill>
                  <a:schemeClr val="bg1"/>
                </a:solidFill>
              </a:rPr>
              <a:t>товару</a:t>
            </a:r>
            <a:endParaRPr lang="uk-UA" sz="4800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9216" y="411974"/>
            <a:ext cx="735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Пропозиція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24795" y="1739467"/>
            <a:ext cx="4223455" cy="1446550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chemeClr val="bg1"/>
                </a:solidFill>
              </a:rPr>
              <a:t>Індивідуальна пропозиція</a:t>
            </a:r>
            <a:endParaRPr lang="uk-UA" sz="4400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02180" y="241512"/>
            <a:ext cx="61036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584332"/>
                </a:solidFill>
              </a:rPr>
              <a:t>Пропозиція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53050" y="1749344"/>
            <a:ext cx="3321050" cy="1446550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chemeClr val="bg1"/>
                </a:solidFill>
              </a:rPr>
              <a:t>Ринкова </a:t>
            </a:r>
          </a:p>
          <a:p>
            <a:pPr algn="ctr"/>
            <a:r>
              <a:rPr lang="uk-UA" sz="4400" b="1" dirty="0" smtClean="0">
                <a:solidFill>
                  <a:schemeClr val="bg1"/>
                </a:solidFill>
              </a:rPr>
              <a:t>пропозиція</a:t>
            </a:r>
            <a:endParaRPr lang="uk-UA" sz="5400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8897" y="3690187"/>
            <a:ext cx="4223455" cy="2862322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кількість товару, запропонована одним виробником за кожного рівня цін</a:t>
            </a:r>
            <a:endParaRPr lang="uk-UA" sz="3600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8883" y="3912596"/>
            <a:ext cx="3309055" cy="2308324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</a:rPr>
              <a:t>пропозиція всіх виробників на ринку даного товару</a:t>
            </a:r>
            <a:endParaRPr lang="uk-UA" sz="3600" dirty="0" smtClean="0">
              <a:solidFill>
                <a:schemeClr val="bg1"/>
              </a:solidFill>
            </a:endParaRPr>
          </a:p>
        </p:txBody>
      </p:sp>
      <p:cxnSp>
        <p:nvCxnSpPr>
          <p:cNvPr id="17" name="Прямая со стрелкой 16"/>
          <p:cNvCxnSpPr>
            <a:stCxn id="11" idx="2"/>
            <a:endCxn id="10" idx="0"/>
          </p:cNvCxnSpPr>
          <p:nvPr/>
        </p:nvCxnSpPr>
        <p:spPr>
          <a:xfrm rot="16200000" flipH="1">
            <a:off x="2711489" y="3411051"/>
            <a:ext cx="504170" cy="54102"/>
          </a:xfrm>
          <a:prstGeom prst="straightConnector1">
            <a:avLst/>
          </a:prstGeom>
          <a:ln w="57150">
            <a:solidFill>
              <a:srgbClr val="5843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3" idx="2"/>
            <a:endCxn id="14" idx="0"/>
          </p:cNvCxnSpPr>
          <p:nvPr/>
        </p:nvCxnSpPr>
        <p:spPr>
          <a:xfrm rot="5400000">
            <a:off x="6645142" y="3544163"/>
            <a:ext cx="716702" cy="20164"/>
          </a:xfrm>
          <a:prstGeom prst="straightConnector1">
            <a:avLst/>
          </a:prstGeom>
          <a:ln w="57150">
            <a:solidFill>
              <a:srgbClr val="5843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0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79" y="251773"/>
            <a:ext cx="6848132" cy="910984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584332"/>
                </a:solidFill>
                <a:latin typeface="+mn-lt"/>
              </a:rPr>
              <a:t>Перевірка домашнього завдання</a:t>
            </a:r>
            <a:endParaRPr lang="uk-UA" sz="3600" b="1" dirty="0">
              <a:solidFill>
                <a:srgbClr val="584332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C:\Users\User280117\Desktop\Що виробляти.jpg"/>
          <p:cNvPicPr>
            <a:picLocks noChangeAspect="1" noChangeArrowheads="1"/>
          </p:cNvPicPr>
          <p:nvPr/>
        </p:nvPicPr>
        <p:blipFill>
          <a:blip r:embed="rId2"/>
          <a:srcRect l="6279" t="4208" r="1548" b="9579"/>
          <a:stretch>
            <a:fillRect/>
          </a:stretch>
        </p:blipFill>
        <p:spPr bwMode="auto">
          <a:xfrm>
            <a:off x="993423" y="2111021"/>
            <a:ext cx="7690558" cy="4572001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098312" y="1454040"/>
            <a:ext cx="5216888" cy="611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8433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Термінологічний диктант</a:t>
            </a:r>
            <a:endParaRPr kumimoji="0" lang="uk-UA" sz="3600" b="1" i="0" u="none" strike="noStrike" kern="1200" cap="none" spc="0" normalizeH="0" baseline="0" noProof="0" dirty="0">
              <a:ln>
                <a:noFill/>
              </a:ln>
              <a:solidFill>
                <a:srgbClr val="58433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54858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879" y="1576552"/>
            <a:ext cx="2306562" cy="4672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81300" y="1579192"/>
            <a:ext cx="6096000" cy="4708981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6000" dirty="0" smtClean="0">
                <a:solidFill>
                  <a:schemeClr val="bg1"/>
                </a:solidFill>
              </a:rPr>
              <a:t>Із збільшенням ціни об'єм пропозиції росте, а з її зниженням – падає.</a:t>
            </a:r>
            <a:endParaRPr lang="uk-UA" sz="60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9216" y="411974"/>
            <a:ext cx="735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Закон пропозиції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1348" y="402336"/>
            <a:ext cx="716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Закон пропозиції</a:t>
            </a: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104264" y="1558290"/>
          <a:ext cx="7487285" cy="4754880"/>
        </p:xfrm>
        <a:graphic>
          <a:graphicData uri="http://schemas.openxmlformats.org/drawingml/2006/table">
            <a:tbl>
              <a:tblPr/>
              <a:tblGrid>
                <a:gridCol w="2760489"/>
                <a:gridCol w="4726796"/>
              </a:tblGrid>
              <a:tr h="882831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3600" dirty="0">
                          <a:latin typeface="Times New Roman"/>
                          <a:ea typeface="Calibri"/>
                          <a:cs typeface="Times New Roman"/>
                        </a:rPr>
                        <a:t>Ціна  (Р), </a:t>
                      </a:r>
                      <a:endParaRPr lang="uk-UA" sz="3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3600" dirty="0" smtClean="0">
                          <a:latin typeface="Times New Roman"/>
                          <a:ea typeface="Calibri"/>
                          <a:cs typeface="Times New Roman"/>
                        </a:rPr>
                        <a:t>в </a:t>
                      </a:r>
                      <a:r>
                        <a:rPr lang="uk-UA" sz="3600" dirty="0">
                          <a:latin typeface="Times New Roman"/>
                          <a:ea typeface="Calibri"/>
                          <a:cs typeface="Times New Roman"/>
                        </a:rPr>
                        <a:t>грн.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3600" dirty="0">
                          <a:latin typeface="Times New Roman"/>
                          <a:ea typeface="Times New Roman"/>
                          <a:cs typeface="Times New Roman"/>
                        </a:rPr>
                        <a:t>Кількість </a:t>
                      </a:r>
                      <a:r>
                        <a:rPr lang="uk-UA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упаковок,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r>
                        <a:rPr lang="en-US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416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416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416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416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416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48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5450" y="419100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584332"/>
                </a:solidFill>
              </a:rPr>
              <a:t>Крива пропозиції</a:t>
            </a:r>
          </a:p>
        </p:txBody>
      </p:sp>
      <p:pic>
        <p:nvPicPr>
          <p:cNvPr id="11" name="Рисунок 10"/>
          <p:cNvPicPr/>
          <p:nvPr/>
        </p:nvPicPr>
        <p:blipFill rotWithShape="1">
          <a:blip r:embed="rId2"/>
          <a:srcRect l="6663" t="25895" r="61553" b="39374"/>
          <a:stretch/>
        </p:blipFill>
        <p:spPr bwMode="auto">
          <a:xfrm>
            <a:off x="759142" y="1444752"/>
            <a:ext cx="7891082" cy="51755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sp>
        <p:nvSpPr>
          <p:cNvPr id="13" name="Прямоугольник 12"/>
          <p:cNvSpPr/>
          <p:nvPr/>
        </p:nvSpPr>
        <p:spPr>
          <a:xfrm rot="20379482">
            <a:off x="1587982" y="2992364"/>
            <a:ext cx="5579407" cy="7641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5450" y="419100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584332"/>
                </a:solidFill>
              </a:rPr>
              <a:t>Ціна ринкової рівноваги</a:t>
            </a:r>
          </a:p>
        </p:txBody>
      </p:sp>
      <p:sp>
        <p:nvSpPr>
          <p:cNvPr id="52261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52269" name="Picture 45"/>
          <p:cNvPicPr>
            <a:picLocks noChangeAspect="1" noChangeArrowheads="1"/>
          </p:cNvPicPr>
          <p:nvPr/>
        </p:nvPicPr>
        <p:blipFill>
          <a:blip r:embed="rId2"/>
          <a:srcRect l="31139" t="47539" r="36962" b="17432"/>
          <a:stretch>
            <a:fillRect/>
          </a:stretch>
        </p:blipFill>
        <p:spPr bwMode="auto">
          <a:xfrm>
            <a:off x="929976" y="1557866"/>
            <a:ext cx="7767223" cy="479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Прямоугольник 46"/>
          <p:cNvSpPr/>
          <p:nvPr/>
        </p:nvSpPr>
        <p:spPr>
          <a:xfrm>
            <a:off x="5271911" y="1501943"/>
            <a:ext cx="348707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584332"/>
                </a:solidFill>
              </a:rPr>
              <a:t>т. Е – </a:t>
            </a:r>
            <a:r>
              <a:rPr lang="uk-UA" sz="4000" b="1" dirty="0" smtClean="0">
                <a:solidFill>
                  <a:srgbClr val="584332"/>
                </a:solidFill>
              </a:rPr>
              <a:t>це ситуація ринкової рівноваги – той момент, </a:t>
            </a:r>
          </a:p>
          <a:p>
            <a:pPr algn="ctr"/>
            <a:r>
              <a:rPr lang="uk-UA" sz="4000" b="1" dirty="0" smtClean="0">
                <a:solidFill>
                  <a:srgbClr val="584332"/>
                </a:solidFill>
              </a:rPr>
              <a:t>в який 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1676399" y="5176475"/>
            <a:ext cx="73095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584332"/>
                </a:solidFill>
              </a:rPr>
              <a:t>ПОПИТ І ПРОПОЗИЦІЯ РІВНІ.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226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77613E-6 L -0.23889 -0.1898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2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" y="-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3723" y="2639610"/>
            <a:ext cx="3967246" cy="386145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5450" y="419100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584332"/>
                </a:solidFill>
              </a:rPr>
              <a:t>Ціна ринкової рівноваги</a:t>
            </a:r>
          </a:p>
        </p:txBody>
      </p:sp>
      <p:sp>
        <p:nvSpPr>
          <p:cNvPr id="52261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7" name="Прямоугольник 46"/>
          <p:cNvSpPr/>
          <p:nvPr/>
        </p:nvSpPr>
        <p:spPr>
          <a:xfrm>
            <a:off x="1203158" y="1501943"/>
            <a:ext cx="755583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584332"/>
                </a:solidFill>
              </a:rPr>
              <a:t>Рівноважна ціна – </a:t>
            </a:r>
            <a:r>
              <a:rPr lang="uk-UA" sz="4400" b="1" dirty="0" err="1" smtClean="0">
                <a:solidFill>
                  <a:srgbClr val="584332"/>
                </a:solidFill>
              </a:rPr>
              <a:t>ціна</a:t>
            </a:r>
            <a:r>
              <a:rPr lang="uk-UA" sz="4400" b="1" dirty="0" smtClean="0">
                <a:solidFill>
                  <a:srgbClr val="584332"/>
                </a:solidFill>
              </a:rPr>
              <a:t>, при якій ринковий попит рівний пропозиції.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5450" y="419100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584332"/>
                </a:solidFill>
              </a:rPr>
              <a:t>Ціна ринкової рівноваги</a:t>
            </a:r>
          </a:p>
        </p:txBody>
      </p:sp>
      <p:sp>
        <p:nvSpPr>
          <p:cNvPr id="52261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86063" y="1537059"/>
          <a:ext cx="8021053" cy="4389120"/>
        </p:xfrm>
        <a:graphic>
          <a:graphicData uri="http://schemas.openxmlformats.org/drawingml/2006/table">
            <a:tbl>
              <a:tblPr/>
              <a:tblGrid>
                <a:gridCol w="834190"/>
                <a:gridCol w="1556084"/>
                <a:gridCol w="1684421"/>
                <a:gridCol w="1863015"/>
                <a:gridCol w="2083343"/>
              </a:tblGrid>
              <a:tr h="862416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Ціна</a:t>
                      </a: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грн.</a:t>
                      </a:r>
                      <a:endParaRPr lang="ru-RU" sz="2400" kern="2400" cap="none" spc="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177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Величина </a:t>
                      </a:r>
                      <a:r>
                        <a:rPr lang="uk-UA" sz="2400" kern="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попиту </a:t>
                      </a:r>
                      <a:endParaRPr lang="uk-UA" sz="2400" kern="0" cap="none" spc="0" baseline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19177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0" cap="none" spc="0" baseline="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Qd</a:t>
                      </a:r>
                      <a:r>
                        <a:rPr lang="uk-UA" sz="2400" kern="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шт.</a:t>
                      </a:r>
                      <a:endParaRPr lang="ru-RU" sz="2400" kern="0" cap="none" spc="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93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Величина пропозиції </a:t>
                      </a:r>
                    </a:p>
                    <a:p>
                      <a:pPr marL="0" marR="793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Qs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шт.</a:t>
                      </a:r>
                      <a:endParaRPr lang="ru-RU" sz="2400" kern="2400" cap="none" spc="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Перевищення 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пропозиції над попитом, шт.</a:t>
                      </a:r>
                      <a:endParaRPr lang="ru-RU" sz="2400" kern="2400" cap="none" spc="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Тип 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ринкової ситуації </a:t>
                      </a:r>
                      <a:endParaRPr lang="uk-UA" sz="2400" kern="2400" cap="none" spc="0" baseline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 </a:t>
                      </a: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надлишок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uk-UA" sz="2400" kern="2400" cap="none" spc="0" baseline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 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дефіцит)</a:t>
                      </a:r>
                      <a:endParaRPr lang="ru-RU" sz="2400" kern="2400" cap="none" spc="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7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uk-UA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7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uk-UA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7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uk-UA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6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9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endParaRPr lang="uk-UA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9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uk-UA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uk-UA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uk-UA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5450" y="419100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584332"/>
                </a:solidFill>
              </a:rPr>
              <a:t>Ціна ринкової рівноваги</a:t>
            </a:r>
          </a:p>
        </p:txBody>
      </p:sp>
      <p:sp>
        <p:nvSpPr>
          <p:cNvPr id="52261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86063" y="1537059"/>
          <a:ext cx="8021053" cy="4389120"/>
        </p:xfrm>
        <a:graphic>
          <a:graphicData uri="http://schemas.openxmlformats.org/drawingml/2006/table">
            <a:tbl>
              <a:tblPr/>
              <a:tblGrid>
                <a:gridCol w="834190"/>
                <a:gridCol w="1556084"/>
                <a:gridCol w="1684421"/>
                <a:gridCol w="1863015"/>
                <a:gridCol w="2083343"/>
              </a:tblGrid>
              <a:tr h="862416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Ціна</a:t>
                      </a: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грн.</a:t>
                      </a:r>
                      <a:endParaRPr lang="ru-RU" sz="2400" kern="2400" cap="none" spc="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177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Величина </a:t>
                      </a:r>
                      <a:r>
                        <a:rPr lang="uk-UA" sz="2400" kern="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попиту </a:t>
                      </a:r>
                      <a:endParaRPr lang="uk-UA" sz="2400" kern="0" cap="none" spc="0" baseline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19177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0" cap="none" spc="0" baseline="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Qd</a:t>
                      </a:r>
                      <a:r>
                        <a:rPr lang="uk-UA" sz="2400" kern="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шт.</a:t>
                      </a:r>
                      <a:endParaRPr lang="ru-RU" sz="2400" kern="0" cap="none" spc="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93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Величина пропозиції </a:t>
                      </a:r>
                    </a:p>
                    <a:p>
                      <a:pPr marL="0" marR="793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Qs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шт.</a:t>
                      </a:r>
                      <a:endParaRPr lang="ru-RU" sz="2400" kern="2400" cap="none" spc="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Перевищення 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пропозиції над попитом, шт.</a:t>
                      </a:r>
                      <a:endParaRPr lang="ru-RU" sz="2400" kern="2400" cap="none" spc="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Тип 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ринкової ситуації </a:t>
                      </a:r>
                      <a:endParaRPr lang="uk-UA" sz="2400" kern="2400" cap="none" spc="0" baseline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 </a:t>
                      </a: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надлишок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uk-UA" sz="2400" kern="2400" cap="none" spc="0" baseline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 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дефіцит)</a:t>
                      </a:r>
                      <a:endParaRPr lang="ru-RU" sz="2400" kern="2400" cap="none" spc="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7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7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7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6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9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9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305778" y="3025422"/>
            <a:ext cx="1162755" cy="31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130</a:t>
            </a:r>
            <a:endParaRPr lang="ru-RU" dirty="0" smtClean="0">
              <a:ea typeface="Calibri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11423" y="5593644"/>
            <a:ext cx="1162755" cy="31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-78</a:t>
            </a:r>
            <a:endParaRPr lang="ru-RU" dirty="0" smtClean="0">
              <a:ea typeface="Calibri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28356" y="3759199"/>
            <a:ext cx="1162755" cy="31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81</a:t>
            </a:r>
            <a:endParaRPr lang="ru-RU" dirty="0" smtClean="0">
              <a:ea typeface="Calibri"/>
              <a:cs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288844" y="4126088"/>
            <a:ext cx="1162755" cy="31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59</a:t>
            </a:r>
            <a:endParaRPr lang="ru-RU" dirty="0" smtClean="0">
              <a:ea typeface="Calibri"/>
              <a:cs typeface="Times New Roman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28356" y="4492978"/>
            <a:ext cx="1162755" cy="31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35</a:t>
            </a:r>
            <a:endParaRPr lang="ru-RU" dirty="0" smtClean="0">
              <a:ea typeface="Calibri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88844" y="4871155"/>
            <a:ext cx="1162755" cy="31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</a:t>
            </a:r>
            <a:endParaRPr lang="ru-RU" dirty="0" smtClean="0">
              <a:ea typeface="Calibri"/>
              <a:cs typeface="Times New Roman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373511" y="5215466"/>
            <a:ext cx="1162755" cy="31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-32</a:t>
            </a:r>
            <a:endParaRPr lang="ru-RU" dirty="0" smtClean="0">
              <a:ea typeface="Calibri"/>
              <a:cs typeface="Times New Roman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390444" y="3392311"/>
            <a:ext cx="1162755" cy="31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110</a:t>
            </a:r>
            <a:endParaRPr lang="ru-RU" dirty="0" smtClean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8600" y="1496727"/>
            <a:ext cx="1345089" cy="27248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97768" y="619192"/>
            <a:ext cx="6738633" cy="3231654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3400" b="1" dirty="0" smtClean="0">
                <a:solidFill>
                  <a:schemeClr val="bg1"/>
                </a:solidFill>
              </a:rPr>
              <a:t>Надлишок (затоварювання) - </a:t>
            </a:r>
            <a:r>
              <a:rPr lang="uk-UA" sz="3400" dirty="0" smtClean="0">
                <a:solidFill>
                  <a:schemeClr val="bg1"/>
                </a:solidFill>
              </a:rPr>
              <a:t>ситуація, що виникає на ринку, коли при існуючому рівні ціни продавці пропонують до продажу більший об'єм товарів, чим покупці готові купити при такій ціні.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864" y="4054075"/>
            <a:ext cx="7184516" cy="2554545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</a:rPr>
              <a:t>Дефіцит – </a:t>
            </a:r>
            <a:r>
              <a:rPr lang="uk-UA" sz="3200" dirty="0" smtClean="0">
                <a:solidFill>
                  <a:schemeClr val="bg1"/>
                </a:solidFill>
              </a:rPr>
              <a:t>ситуація на ринку, коли покупці при існуючому рівні ціни готові купити більший об'єм товарів, чим продавці при такій ціні згодні запропонувати до продажу.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5450" y="419100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584332"/>
                </a:solidFill>
              </a:rPr>
              <a:t>Ціна ринкової рівноваги</a:t>
            </a:r>
          </a:p>
        </p:txBody>
      </p:sp>
      <p:sp>
        <p:nvSpPr>
          <p:cNvPr id="52261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86063" y="1537059"/>
          <a:ext cx="8021053" cy="4389120"/>
        </p:xfrm>
        <a:graphic>
          <a:graphicData uri="http://schemas.openxmlformats.org/drawingml/2006/table">
            <a:tbl>
              <a:tblPr/>
              <a:tblGrid>
                <a:gridCol w="834190"/>
                <a:gridCol w="1556084"/>
                <a:gridCol w="1684421"/>
                <a:gridCol w="1863015"/>
                <a:gridCol w="2083343"/>
              </a:tblGrid>
              <a:tr h="862416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Ціна</a:t>
                      </a: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грн.</a:t>
                      </a:r>
                      <a:endParaRPr lang="ru-RU" sz="2400" kern="2400" cap="none" spc="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177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Величина </a:t>
                      </a:r>
                      <a:r>
                        <a:rPr lang="uk-UA" sz="2400" kern="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попиту </a:t>
                      </a:r>
                      <a:endParaRPr lang="uk-UA" sz="2400" kern="0" cap="none" spc="0" baseline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19177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0" cap="none" spc="0" baseline="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Qd</a:t>
                      </a:r>
                      <a:r>
                        <a:rPr lang="uk-UA" sz="2400" kern="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шт.</a:t>
                      </a:r>
                      <a:endParaRPr lang="ru-RU" sz="2400" kern="0" cap="none" spc="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93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Величина пропозиції </a:t>
                      </a:r>
                    </a:p>
                    <a:p>
                      <a:pPr marL="0" marR="793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Qs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шт.</a:t>
                      </a:r>
                      <a:endParaRPr lang="ru-RU" sz="2400" kern="2400" cap="none" spc="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Перевищення 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пропозиції над попитом, шт.</a:t>
                      </a:r>
                      <a:endParaRPr lang="ru-RU" sz="2400" kern="2400" cap="none" spc="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Тип 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ринкової ситуації </a:t>
                      </a:r>
                      <a:endParaRPr lang="uk-UA" sz="2400" kern="2400" cap="none" spc="0" baseline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 </a:t>
                      </a: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надлишок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uk-UA" sz="2400" kern="2400" cap="none" spc="0" baseline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2400" cap="none" spc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 </a:t>
                      </a:r>
                      <a:r>
                        <a:rPr lang="uk-UA" sz="2400" kern="2400" cap="none" spc="0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дефіцит)</a:t>
                      </a:r>
                      <a:endParaRPr lang="ru-RU" sz="2400" kern="2400" cap="none" spc="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7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130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uk-UA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7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110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uk-UA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7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81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uk-UA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6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59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9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35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endParaRPr lang="uk-UA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9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uk-UA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spc="-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-32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uk-UA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745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-78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uk-UA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330" marR="223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7529689" y="3047999"/>
            <a:ext cx="440267" cy="31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</a:t>
            </a:r>
            <a:endParaRPr lang="ru-RU" dirty="0" smtClean="0">
              <a:ea typeface="Calibri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603067" y="3403599"/>
            <a:ext cx="440267" cy="31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</a:t>
            </a:r>
            <a:endParaRPr lang="ru-RU" dirty="0" smtClean="0">
              <a:ea typeface="Calibri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97422" y="3770488"/>
            <a:ext cx="440267" cy="31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</a:t>
            </a:r>
            <a:endParaRPr lang="ru-RU" dirty="0" smtClean="0">
              <a:ea typeface="Calibri"/>
              <a:cs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648223" y="4148665"/>
            <a:ext cx="440267" cy="31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</a:t>
            </a:r>
            <a:endParaRPr lang="ru-RU" dirty="0" smtClean="0">
              <a:ea typeface="Calibri"/>
              <a:cs typeface="Times New Roman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676444" y="4492977"/>
            <a:ext cx="440267" cy="31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</a:t>
            </a:r>
            <a:endParaRPr lang="ru-RU" dirty="0" smtClean="0">
              <a:ea typeface="Calibri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670800" y="4859866"/>
            <a:ext cx="440267" cy="31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</a:t>
            </a:r>
            <a:endParaRPr lang="ru-RU" dirty="0" smtClean="0">
              <a:ea typeface="Calibri"/>
              <a:cs typeface="Times New Roman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732889" y="5599288"/>
            <a:ext cx="440267" cy="31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</a:t>
            </a:r>
            <a:endParaRPr lang="ru-RU" dirty="0" smtClean="0">
              <a:ea typeface="Calibri"/>
              <a:cs typeface="Times New Roman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693378" y="5243688"/>
            <a:ext cx="440267" cy="3160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</a:t>
            </a:r>
            <a:endParaRPr lang="ru-RU" dirty="0" smtClean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5450" y="419100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584332"/>
                </a:solidFill>
              </a:rPr>
              <a:t>Ціна ринкової рівноваги</a:t>
            </a:r>
          </a:p>
        </p:txBody>
      </p:sp>
      <p:sp>
        <p:nvSpPr>
          <p:cNvPr id="52261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10" name="Рисунок 9"/>
          <p:cNvPicPr/>
          <p:nvPr/>
        </p:nvPicPr>
        <p:blipFill rotWithShape="1">
          <a:blip r:embed="rId2"/>
          <a:srcRect l="52841" t="34160" r="3878" b="38407"/>
          <a:stretch/>
        </p:blipFill>
        <p:spPr bwMode="auto">
          <a:xfrm>
            <a:off x="626143" y="1618005"/>
            <a:ext cx="8261183" cy="24246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708860" y="4180974"/>
            <a:ext cx="28043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584332"/>
                </a:solidFill>
              </a:rPr>
              <a:t>Ринок</a:t>
            </a:r>
            <a:r>
              <a:rPr lang="ru-RU" sz="2400" b="1" dirty="0" smtClean="0">
                <a:solidFill>
                  <a:srgbClr val="584332"/>
                </a:solidFill>
              </a:rPr>
              <a:t> </a:t>
            </a:r>
            <a:r>
              <a:rPr lang="ru-RU" sz="2400" b="1" dirty="0" err="1" smtClean="0">
                <a:solidFill>
                  <a:srgbClr val="584332"/>
                </a:solidFill>
              </a:rPr>
              <a:t>велосипедів</a:t>
            </a:r>
            <a:r>
              <a:rPr lang="ru-RU" sz="2400" b="1" dirty="0" smtClean="0">
                <a:solidFill>
                  <a:srgbClr val="584332"/>
                </a:solidFill>
              </a:rPr>
              <a:t> в </a:t>
            </a:r>
            <a:r>
              <a:rPr lang="ru-RU" sz="2400" b="1" dirty="0" err="1" smtClean="0">
                <a:solidFill>
                  <a:srgbClr val="584332"/>
                </a:solidFill>
              </a:rPr>
              <a:t>настання</a:t>
            </a:r>
            <a:r>
              <a:rPr lang="ru-RU" sz="2400" b="1" dirty="0" smtClean="0">
                <a:solidFill>
                  <a:srgbClr val="584332"/>
                </a:solidFill>
              </a:rPr>
              <a:t> </a:t>
            </a:r>
            <a:r>
              <a:rPr lang="ru-RU" sz="2400" b="1" dirty="0" err="1" smtClean="0">
                <a:solidFill>
                  <a:srgbClr val="584332"/>
                </a:solidFill>
              </a:rPr>
              <a:t>весняно-літнього</a:t>
            </a:r>
            <a:r>
              <a:rPr lang="ru-RU" sz="2400" b="1" dirty="0" smtClean="0">
                <a:solidFill>
                  <a:srgbClr val="584332"/>
                </a:solidFill>
              </a:rPr>
              <a:t> сезону при </a:t>
            </a:r>
            <a:r>
              <a:rPr lang="ru-RU" sz="2400" b="1" dirty="0" err="1" smtClean="0">
                <a:solidFill>
                  <a:srgbClr val="584332"/>
                </a:solidFill>
              </a:rPr>
              <a:t>зростанні</a:t>
            </a:r>
            <a:r>
              <a:rPr lang="ru-RU" sz="2400" b="1" dirty="0" smtClean="0">
                <a:solidFill>
                  <a:srgbClr val="584332"/>
                </a:solidFill>
              </a:rPr>
              <a:t> D (</a:t>
            </a:r>
            <a:r>
              <a:rPr lang="ru-RU" sz="2400" b="1" dirty="0" err="1" smtClean="0">
                <a:solidFill>
                  <a:srgbClr val="584332"/>
                </a:solidFill>
              </a:rPr>
              <a:t>попиту</a:t>
            </a:r>
            <a:r>
              <a:rPr lang="ru-RU" sz="2400" b="1" dirty="0" smtClean="0">
                <a:solidFill>
                  <a:srgbClr val="584332"/>
                </a:solidFill>
              </a:rPr>
              <a:t>)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328612" y="4012531"/>
            <a:ext cx="25907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584332"/>
                </a:solidFill>
              </a:rPr>
              <a:t>Ринок</a:t>
            </a:r>
            <a:r>
              <a:rPr lang="ru-RU" sz="2400" b="1" dirty="0" smtClean="0">
                <a:solidFill>
                  <a:srgbClr val="584332"/>
                </a:solidFill>
              </a:rPr>
              <a:t> </a:t>
            </a:r>
            <a:r>
              <a:rPr lang="ru-RU" sz="2400" b="1" dirty="0" err="1" smtClean="0">
                <a:solidFill>
                  <a:srgbClr val="584332"/>
                </a:solidFill>
              </a:rPr>
              <a:t>велосипедів</a:t>
            </a:r>
            <a:r>
              <a:rPr lang="ru-RU" sz="2400" b="1" dirty="0" smtClean="0">
                <a:solidFill>
                  <a:srgbClr val="584332"/>
                </a:solidFill>
              </a:rPr>
              <a:t> в </a:t>
            </a:r>
            <a:r>
              <a:rPr lang="ru-RU" sz="2400" b="1" dirty="0" err="1" smtClean="0">
                <a:solidFill>
                  <a:srgbClr val="584332"/>
                </a:solidFill>
              </a:rPr>
              <a:t>настання</a:t>
            </a:r>
            <a:r>
              <a:rPr lang="ru-RU" sz="2400" b="1" dirty="0" smtClean="0">
                <a:solidFill>
                  <a:srgbClr val="584332"/>
                </a:solidFill>
              </a:rPr>
              <a:t> </a:t>
            </a:r>
            <a:r>
              <a:rPr lang="ru-RU" sz="2400" b="1" dirty="0" err="1" smtClean="0">
                <a:solidFill>
                  <a:srgbClr val="584332"/>
                </a:solidFill>
              </a:rPr>
              <a:t>весняно-літнього</a:t>
            </a:r>
            <a:r>
              <a:rPr lang="ru-RU" sz="2400" b="1" dirty="0" smtClean="0">
                <a:solidFill>
                  <a:srgbClr val="584332"/>
                </a:solidFill>
              </a:rPr>
              <a:t> сезону при </a:t>
            </a:r>
            <a:r>
              <a:rPr lang="ru-RU" sz="2400" b="1" dirty="0" err="1" smtClean="0">
                <a:solidFill>
                  <a:srgbClr val="584332"/>
                </a:solidFill>
              </a:rPr>
              <a:t>зростанні</a:t>
            </a:r>
            <a:r>
              <a:rPr lang="ru-RU" sz="2400" b="1" dirty="0" smtClean="0">
                <a:solidFill>
                  <a:srgbClr val="584332"/>
                </a:solidFill>
              </a:rPr>
              <a:t> S (</a:t>
            </a:r>
            <a:r>
              <a:rPr lang="ru-RU" sz="2400" b="1" dirty="0" err="1" smtClean="0">
                <a:solidFill>
                  <a:srgbClr val="584332"/>
                </a:solidFill>
              </a:rPr>
              <a:t>пропозиції</a:t>
            </a:r>
            <a:r>
              <a:rPr lang="ru-RU" sz="2400" b="1" dirty="0" smtClean="0">
                <a:solidFill>
                  <a:srgbClr val="584332"/>
                </a:solidFill>
              </a:rPr>
              <a:t>).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625517" y="4261183"/>
            <a:ext cx="25186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584332"/>
                </a:solidFill>
              </a:rPr>
              <a:t>Ринок</a:t>
            </a:r>
            <a:r>
              <a:rPr lang="ru-RU" sz="2400" b="1" dirty="0" smtClean="0">
                <a:solidFill>
                  <a:srgbClr val="584332"/>
                </a:solidFill>
              </a:rPr>
              <a:t> </a:t>
            </a:r>
            <a:r>
              <a:rPr lang="ru-RU" sz="2400" b="1" dirty="0" err="1" smtClean="0">
                <a:solidFill>
                  <a:srgbClr val="584332"/>
                </a:solidFill>
              </a:rPr>
              <a:t>курортних</a:t>
            </a:r>
            <a:r>
              <a:rPr lang="ru-RU" sz="2400" b="1" dirty="0" smtClean="0">
                <a:solidFill>
                  <a:srgbClr val="584332"/>
                </a:solidFill>
              </a:rPr>
              <a:t> </a:t>
            </a:r>
            <a:r>
              <a:rPr lang="ru-RU" sz="2400" b="1" dirty="0" err="1" smtClean="0">
                <a:solidFill>
                  <a:srgbClr val="584332"/>
                </a:solidFill>
              </a:rPr>
              <a:t>послуг</a:t>
            </a:r>
            <a:r>
              <a:rPr lang="ru-RU" sz="2400" b="1" dirty="0" smtClean="0">
                <a:solidFill>
                  <a:srgbClr val="584332"/>
                </a:solidFill>
              </a:rPr>
              <a:t>, при </a:t>
            </a:r>
          </a:p>
          <a:p>
            <a:pPr algn="ctr"/>
            <a:r>
              <a:rPr lang="ru-RU" sz="2400" b="1" dirty="0" smtClean="0">
                <a:solidFill>
                  <a:srgbClr val="584332"/>
                </a:solidFill>
              </a:rPr>
              <a:t>S = </a:t>
            </a:r>
            <a:r>
              <a:rPr lang="ru-RU" sz="2400" b="1" dirty="0" err="1" smtClean="0">
                <a:solidFill>
                  <a:srgbClr val="584332"/>
                </a:solidFill>
              </a:rPr>
              <a:t>const</a:t>
            </a:r>
            <a:r>
              <a:rPr lang="ru-RU" sz="2400" b="1" dirty="0" smtClean="0">
                <a:solidFill>
                  <a:srgbClr val="584332"/>
                </a:solidFill>
              </a:rPr>
              <a:t> (</a:t>
            </a:r>
            <a:r>
              <a:rPr lang="ru-RU" sz="2400" b="1" dirty="0" err="1" smtClean="0">
                <a:solidFill>
                  <a:srgbClr val="584332"/>
                </a:solidFill>
              </a:rPr>
              <a:t>пропозиція</a:t>
            </a:r>
            <a:r>
              <a:rPr lang="ru-RU" sz="2400" b="1" dirty="0" smtClean="0">
                <a:solidFill>
                  <a:srgbClr val="584332"/>
                </a:solidFill>
              </a:rPr>
              <a:t> </a:t>
            </a:r>
            <a:r>
              <a:rPr lang="ru-RU" sz="2400" b="1" dirty="0" err="1" smtClean="0">
                <a:solidFill>
                  <a:srgbClr val="584332"/>
                </a:solidFill>
              </a:rPr>
              <a:t>постійна</a:t>
            </a:r>
            <a:r>
              <a:rPr lang="ru-RU" sz="2400" b="1" dirty="0" smtClean="0">
                <a:solidFill>
                  <a:srgbClr val="584332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279" y="1633702"/>
            <a:ext cx="2306562" cy="4672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933700" y="2152216"/>
            <a:ext cx="5823631" cy="3785652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Попит – </a:t>
            </a:r>
          </a:p>
          <a:p>
            <a:pPr algn="ctr"/>
            <a:r>
              <a:rPr lang="ru-RU" sz="4800" b="1" dirty="0" err="1" smtClean="0">
                <a:solidFill>
                  <a:schemeClr val="bg1"/>
                </a:solidFill>
              </a:rPr>
              <a:t>суспільна</a:t>
            </a:r>
            <a:r>
              <a:rPr lang="ru-RU" sz="4800" b="1" dirty="0" smtClean="0">
                <a:solidFill>
                  <a:schemeClr val="bg1"/>
                </a:solidFill>
              </a:rPr>
              <a:t> потреба, </a:t>
            </a:r>
            <a:r>
              <a:rPr lang="ru-RU" sz="4800" b="1" dirty="0" err="1" smtClean="0">
                <a:solidFill>
                  <a:schemeClr val="bg1"/>
                </a:solidFill>
              </a:rPr>
              <a:t>забезпечена</a:t>
            </a:r>
            <a:r>
              <a:rPr lang="ru-RU" sz="4800" b="1" dirty="0" smtClean="0">
                <a:solidFill>
                  <a:schemeClr val="bg1"/>
                </a:solidFill>
              </a:rPr>
              <a:t> </a:t>
            </a:r>
            <a:r>
              <a:rPr lang="ru-RU" sz="4800" b="1" dirty="0" err="1" smtClean="0">
                <a:solidFill>
                  <a:schemeClr val="bg1"/>
                </a:solidFill>
              </a:rPr>
              <a:t>грошовими</a:t>
            </a:r>
            <a:r>
              <a:rPr lang="ru-RU" sz="4800" b="1" dirty="0" smtClean="0">
                <a:solidFill>
                  <a:schemeClr val="bg1"/>
                </a:solidFill>
              </a:rPr>
              <a:t> коштами.</a:t>
            </a:r>
            <a:endParaRPr lang="uk-UA" sz="4800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9216" y="411974"/>
            <a:ext cx="735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Попит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11200" y="1484338"/>
            <a:ext cx="8173156" cy="5016758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>
                <a:solidFill>
                  <a:schemeClr val="bg1"/>
                </a:solidFill>
              </a:rPr>
              <a:t>Інколи ціни визначаються «згори» державою. Наприклад ціни «стелі» та ціни «підлоги».</a:t>
            </a:r>
          </a:p>
          <a:p>
            <a:pPr algn="ctr"/>
            <a:endParaRPr lang="uk-UA" sz="3200" b="1" dirty="0" smtClean="0">
              <a:solidFill>
                <a:schemeClr val="bg1"/>
              </a:solidFill>
            </a:endParaRPr>
          </a:p>
          <a:p>
            <a:pPr algn="ctr"/>
            <a:r>
              <a:rPr lang="uk-UA" sz="3200" b="1" dirty="0" smtClean="0">
                <a:solidFill>
                  <a:schemeClr val="bg1"/>
                </a:solidFill>
              </a:rPr>
              <a:t>Ціни «стелі»</a:t>
            </a:r>
            <a:r>
              <a:rPr lang="uk-UA" sz="3200" dirty="0" smtClean="0">
                <a:solidFill>
                  <a:schemeClr val="bg1"/>
                </a:solidFill>
              </a:rPr>
              <a:t> - ціни, свідомо нижчі від рівноважної (встановлюються для захисту споживачів).</a:t>
            </a:r>
          </a:p>
          <a:p>
            <a:pPr algn="ctr"/>
            <a:endParaRPr lang="uk-UA" sz="3200" b="1" dirty="0" smtClean="0">
              <a:solidFill>
                <a:schemeClr val="bg1"/>
              </a:solidFill>
            </a:endParaRPr>
          </a:p>
          <a:p>
            <a:pPr algn="ctr"/>
            <a:r>
              <a:rPr lang="uk-UA" sz="3200" b="1" dirty="0" smtClean="0">
                <a:solidFill>
                  <a:schemeClr val="bg1"/>
                </a:solidFill>
              </a:rPr>
              <a:t>Ціни «підлоги»</a:t>
            </a:r>
            <a:r>
              <a:rPr lang="uk-UA" sz="3200" dirty="0" smtClean="0">
                <a:solidFill>
                  <a:schemeClr val="bg1"/>
                </a:solidFill>
              </a:rPr>
              <a:t> - ціни, явно вищі від рівноважної (встановлюються для захисту інтересів виробників або власників ресурсів).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30680" y="320534"/>
            <a:ext cx="75133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584332"/>
                </a:solidFill>
              </a:rPr>
              <a:t>Ціни </a:t>
            </a:r>
            <a:r>
              <a:rPr lang="uk-UA" sz="4400" b="1" dirty="0" err="1" smtClean="0">
                <a:solidFill>
                  <a:srgbClr val="584332"/>
                </a:solidFill>
              </a:rPr>
              <a:t>“стелі”</a:t>
            </a:r>
            <a:r>
              <a:rPr lang="uk-UA" sz="4400" b="1" dirty="0" smtClean="0">
                <a:solidFill>
                  <a:srgbClr val="584332"/>
                </a:solidFill>
              </a:rPr>
              <a:t> та </a:t>
            </a:r>
            <a:r>
              <a:rPr lang="uk-UA" sz="4400" b="1" dirty="0" err="1" smtClean="0">
                <a:solidFill>
                  <a:srgbClr val="584332"/>
                </a:solidFill>
              </a:rPr>
              <a:t>“підлоги”</a:t>
            </a:r>
            <a:endParaRPr lang="uk-UA" sz="4400" b="1" dirty="0" smtClean="0">
              <a:solidFill>
                <a:srgbClr val="5843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7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88289" y="285241"/>
            <a:ext cx="735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Задача 1.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9971" y="1473466"/>
            <a:ext cx="8158557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3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Функція попиту на товар задана формулою Qd=44-4P, а пропозиції Qs=20+2P.</a:t>
            </a:r>
          </a:p>
          <a:p>
            <a:pPr algn="ctr"/>
            <a:endParaRPr lang="uk-UA" sz="2000" b="1" dirty="0" smtClean="0">
              <a:solidFill>
                <a:srgbClr val="5843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sz="36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Визначите параметри рівноваги: ціну і кількість.</a:t>
            </a:r>
          </a:p>
          <a:p>
            <a:pPr marL="342900" lvl="0" indent="-342900">
              <a:buFont typeface="+mj-lt"/>
              <a:buAutoNum type="arabicPeriod"/>
            </a:pPr>
            <a:r>
              <a:rPr lang="uk-UA" sz="36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Побудуйте графік попиту і пропозиції.</a:t>
            </a:r>
          </a:p>
          <a:p>
            <a:pPr marL="342900" lvl="0" indent="-342900">
              <a:buFont typeface="+mj-lt"/>
              <a:buAutoNum type="arabicPeriod"/>
            </a:pPr>
            <a:r>
              <a:rPr lang="uk-UA" sz="36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зміняться параметри рівноваги, якщо держава дасть виробникові дотацію у розмірі 5грн. на одиницю товару.</a:t>
            </a:r>
            <a:endParaRPr lang="uk-UA" sz="3600" b="1" dirty="0">
              <a:solidFill>
                <a:srgbClr val="5843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7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88289" y="285241"/>
            <a:ext cx="735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Задача 2.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9971" y="1473466"/>
            <a:ext cx="815855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3050" algn="just"/>
            <a:r>
              <a:rPr lang="uk-UA" sz="33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таблиці приведені дані індивідуального попиту трьох школярів на пиріжки. Побудувати криві індивідуального попиту і криву сукупного ринкового попиту.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99517" y="3650381"/>
          <a:ext cx="7707598" cy="2987040"/>
        </p:xfrm>
        <a:graphic>
          <a:graphicData uri="http://schemas.openxmlformats.org/drawingml/2006/table">
            <a:tbl>
              <a:tblPr/>
              <a:tblGrid>
                <a:gridCol w="1926281"/>
                <a:gridCol w="1926281"/>
                <a:gridCol w="1927518"/>
                <a:gridCol w="1927518"/>
              </a:tblGrid>
              <a:tr h="357839">
                <a:tc row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latin typeface="Times New Roman"/>
                          <a:ea typeface="Calibri"/>
                          <a:cs typeface="Times New Roman"/>
                        </a:rPr>
                        <a:t>Ціна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Calibri"/>
                          <a:cs typeface="Times New Roman"/>
                        </a:rPr>
                        <a:t>Об'єм попиту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967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Calibri"/>
                          <a:cs typeface="Times New Roman"/>
                        </a:rPr>
                        <a:t>1 школяр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Calibri"/>
                          <a:cs typeface="Times New Roman"/>
                        </a:rPr>
                        <a:t>2 школяр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Calibri"/>
                          <a:cs typeface="Times New Roman"/>
                        </a:rPr>
                        <a:t>3 школяр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839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839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839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839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839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7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88289" y="285241"/>
            <a:ext cx="735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Задача 3.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9760" y="1297003"/>
            <a:ext cx="8158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Нехай попит на молоко на ринку такий: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6685" y="4288856"/>
            <a:ext cx="81585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Підрахуйте виручку від реалізації молока виробника, якщо повністю задовольняється попит споживача, при кожній  з можливої цін. На підставі підрахунків зробити висновок.</a:t>
            </a:r>
          </a:p>
          <a:p>
            <a:r>
              <a:rPr lang="uk-UA" sz="20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У місцевій пресі з'явилася стаття, що молоко на ринку не проходить санітарно-епідеміологічне дослідження і тому може викликати ряд захворювань. В результаті попит на молоко по кожній з можливих цін впав на 20 літрів. Змалювати дану ситуацію графічно.</a:t>
            </a:r>
            <a:endParaRPr lang="uk-UA" sz="2000" b="1" dirty="0">
              <a:solidFill>
                <a:srgbClr val="5843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7904" y="1880134"/>
          <a:ext cx="4423695" cy="2194560"/>
        </p:xfrm>
        <a:graphic>
          <a:graphicData uri="http://schemas.openxmlformats.org/drawingml/2006/table">
            <a:tbl>
              <a:tblPr/>
              <a:tblGrid>
                <a:gridCol w="1536117"/>
                <a:gridCol w="1556084"/>
                <a:gridCol w="1331494"/>
              </a:tblGrid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Ціна, грн.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uk-UA" sz="2400" dirty="0" err="1">
                          <a:latin typeface="Times New Roman"/>
                          <a:ea typeface="Calibri"/>
                          <a:cs typeface="Times New Roman"/>
                        </a:rPr>
                        <a:t>К-ть</a:t>
                      </a: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 літрів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Виручка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0,8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180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endParaRPr lang="uk-UA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Calibri"/>
                          <a:cs typeface="Times New Roman"/>
                        </a:rPr>
                        <a:t>0,9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160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endParaRPr lang="uk-UA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140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endParaRPr lang="uk-UA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Calibri"/>
                          <a:cs typeface="Times New Roman"/>
                        </a:rPr>
                        <a:t>1,1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120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endParaRPr lang="uk-UA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1,2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endParaRPr lang="uk-UA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181599" y="1890561"/>
            <a:ext cx="37538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Намалювати криву попиту споживачів на молоко.</a:t>
            </a:r>
          </a:p>
          <a:p>
            <a:r>
              <a:rPr lang="uk-UA" sz="20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Покажіть на графіку:</a:t>
            </a:r>
          </a:p>
          <a:p>
            <a:r>
              <a:rPr lang="uk-UA" sz="20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а) зміна, </a:t>
            </a:r>
            <a:r>
              <a:rPr lang="uk-UA" sz="2000" b="1" dirty="0" err="1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Qd</a:t>
            </a:r>
            <a:r>
              <a:rPr lang="en-US" sz="20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0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якщо ціна виросте від 0,9 грн. до 1,1 грн.</a:t>
            </a:r>
          </a:p>
          <a:p>
            <a:r>
              <a:rPr lang="uk-UA" sz="20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б) виручку від продажу </a:t>
            </a:r>
            <a:r>
              <a:rPr lang="uk-UA" sz="2000" b="1" dirty="0" err="1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</a:t>
            </a:r>
            <a:r>
              <a:rPr lang="en-US" sz="20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uk-UA" sz="2000" b="1" dirty="0" err="1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</a:t>
            </a:r>
            <a:r>
              <a:rPr lang="uk-UA" sz="20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якщо</a:t>
            </a:r>
            <a:r>
              <a:rPr lang="en-US" sz="20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0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його ціна </a:t>
            </a:r>
            <a:r>
              <a:rPr lang="en-US" sz="20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uk-UA" sz="20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0,9 грн.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/>
          <p:nvPr/>
        </p:nvPicPr>
        <p:blipFill rotWithShape="1"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52874" t="35871" r="31486" b="44025"/>
          <a:stretch/>
        </p:blipFill>
        <p:spPr bwMode="auto">
          <a:xfrm>
            <a:off x="772778" y="1814762"/>
            <a:ext cx="4376738" cy="32224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7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88289" y="285241"/>
            <a:ext cx="735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Задача 4.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9760" y="1297003"/>
            <a:ext cx="8339651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9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графіку показана ситуація на ринку шкарпеток: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37221" y="1874519"/>
            <a:ext cx="410677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uk-UA" sz="28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назвіть параметри ринкової рівноваги</a:t>
            </a:r>
          </a:p>
          <a:p>
            <a:pPr marL="514350" indent="-514350"/>
            <a:endParaRPr lang="uk-UA" sz="2800" b="1" dirty="0" smtClean="0">
              <a:solidFill>
                <a:srgbClr val="5843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sz="28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до якої ситуації приведе встановлення ціни на шкарпетки на рівні 2грн. і 5грн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29342" y="5056011"/>
            <a:ext cx="818949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визначите об'єм незадоволеного попиту і надлишку товару за даних умов</a:t>
            </a:r>
          </a:p>
          <a:p>
            <a:endParaRPr lang="uk-UA" b="1" dirty="0" smtClean="0">
              <a:solidFill>
                <a:srgbClr val="5843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sz="2800" b="1" dirty="0" smtClean="0">
                <a:solidFill>
                  <a:srgbClr val="5843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визначите зміни виручки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1" grpId="0"/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79" y="251772"/>
            <a:ext cx="7886700" cy="1325563"/>
          </a:xfrm>
        </p:spPr>
        <p:txBody>
          <a:bodyPr/>
          <a:lstStyle/>
          <a:p>
            <a:r>
              <a:rPr lang="uk-UA" b="1" dirty="0" smtClean="0">
                <a:solidFill>
                  <a:srgbClr val="584332"/>
                </a:solidFill>
                <a:latin typeface="+mn-lt"/>
              </a:rPr>
              <a:t>Домашнє    завдання</a:t>
            </a:r>
            <a:endParaRPr lang="uk-UA" b="1" dirty="0">
              <a:solidFill>
                <a:srgbClr val="584332"/>
              </a:solidFill>
              <a:latin typeface="+mn-lt"/>
            </a:endParaRPr>
          </a:p>
        </p:txBody>
      </p:sp>
      <p:sp>
        <p:nvSpPr>
          <p:cNvPr id="4" name="Прямоугольник с двумя усеченными соседними углами 3"/>
          <p:cNvSpPr/>
          <p:nvPr/>
        </p:nvSpPr>
        <p:spPr>
          <a:xfrm>
            <a:off x="1028700" y="1692321"/>
            <a:ext cx="6625167" cy="1536301"/>
          </a:xfrm>
          <a:prstGeom prst="snip2SameRect">
            <a:avLst/>
          </a:prstGeom>
          <a:solidFill>
            <a:srgbClr val="58433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200" algn="ctr"/>
            <a:r>
              <a:rPr lang="uk-UA" sz="3200" b="1" dirty="0" smtClean="0">
                <a:solidFill>
                  <a:schemeClr val="bg1"/>
                </a:solidFill>
              </a:rPr>
              <a:t>Опрацювати</a:t>
            </a:r>
            <a:r>
              <a:rPr lang="ru-RU" sz="3200" b="1" dirty="0" smtClean="0">
                <a:solidFill>
                  <a:schemeClr val="bg1"/>
                </a:solidFill>
              </a:rPr>
              <a:t> §8-9, </a:t>
            </a:r>
          </a:p>
          <a:p>
            <a:pPr marR="200" algn="ctr"/>
            <a:r>
              <a:rPr lang="uk-UA" sz="3200" b="1" dirty="0" smtClean="0">
                <a:solidFill>
                  <a:schemeClr val="bg1"/>
                </a:solidFill>
              </a:rPr>
              <a:t>завдання 3 (ст. 53) - письмово</a:t>
            </a:r>
            <a:endParaRPr lang="uk-UA" sz="32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img3.wikia.nocookie.net/__cb20140428050001/rrc-kor/ru/images/8/83/%D0%9E%D0%BA_%D1%81%D0%BC%D0%B0%D0%B9%D0%B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0756" y="2581380"/>
            <a:ext cx="4711799" cy="356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5485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1063" y="423081"/>
            <a:ext cx="5813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584332"/>
                </a:solidFill>
              </a:rPr>
              <a:t>До нових зустрічей!</a:t>
            </a:r>
            <a:endParaRPr lang="ru-RU" sz="4800" b="1" dirty="0">
              <a:solidFill>
                <a:srgbClr val="584332"/>
              </a:solidFill>
            </a:endParaRPr>
          </a:p>
        </p:txBody>
      </p:sp>
      <p:pic>
        <p:nvPicPr>
          <p:cNvPr id="13314" name="Picture 2" descr="http://www.tvoyakniga.ru/images/forum_uploads/20100928123711-smayl_20141126210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34" y="1120520"/>
            <a:ext cx="5465301" cy="546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26" name="AutoShape 2" descr="http://poradumo.com.ua/wp-content/uploads/2015/12/b94a07e8048cc3dab2b0952fa7bbaa4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28" name="AutoShape 4" descr="http://poradumo.com.ua/wp-content/uploads/2015/12/4908a36d543c5fa6f8bd5750222cf7d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3771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279" y="1633702"/>
            <a:ext cx="2306562" cy="4672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94870" y="1855036"/>
            <a:ext cx="5881511" cy="3046988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Величина </a:t>
            </a:r>
            <a:r>
              <a:rPr lang="ru-RU" sz="4800" b="1" dirty="0" err="1" smtClean="0">
                <a:solidFill>
                  <a:schemeClr val="bg1"/>
                </a:solidFill>
              </a:rPr>
              <a:t>попиту</a:t>
            </a:r>
            <a:r>
              <a:rPr lang="ru-RU" sz="4800" b="1" dirty="0" smtClean="0">
                <a:solidFill>
                  <a:schemeClr val="bg1"/>
                </a:solidFill>
              </a:rPr>
              <a:t> – </a:t>
            </a:r>
            <a:r>
              <a:rPr lang="ru-RU" sz="4800" dirty="0" err="1" smtClean="0">
                <a:solidFill>
                  <a:schemeClr val="bg1"/>
                </a:solidFill>
              </a:rPr>
              <a:t>це</a:t>
            </a:r>
            <a:r>
              <a:rPr lang="ru-RU" sz="4800" dirty="0" smtClean="0">
                <a:solidFill>
                  <a:schemeClr val="bg1"/>
                </a:solidFill>
              </a:rPr>
              <a:t> та </a:t>
            </a:r>
            <a:r>
              <a:rPr lang="ru-RU" sz="4800" dirty="0" err="1" smtClean="0">
                <a:solidFill>
                  <a:schemeClr val="bg1"/>
                </a:solidFill>
              </a:rPr>
              <a:t>кількість</a:t>
            </a:r>
            <a:r>
              <a:rPr lang="ru-RU" sz="4800" dirty="0" smtClean="0">
                <a:solidFill>
                  <a:schemeClr val="bg1"/>
                </a:solidFill>
              </a:rPr>
              <a:t> товару, яка буде куплена за </a:t>
            </a:r>
            <a:r>
              <a:rPr lang="ru-RU" sz="4800" dirty="0" err="1" smtClean="0">
                <a:solidFill>
                  <a:schemeClr val="bg1"/>
                </a:solidFill>
              </a:rPr>
              <a:t>даною</a:t>
            </a:r>
            <a:r>
              <a:rPr lang="ru-RU" sz="4800" dirty="0" smtClean="0">
                <a:solidFill>
                  <a:schemeClr val="bg1"/>
                </a:solidFill>
              </a:rPr>
              <a:t> </a:t>
            </a:r>
            <a:r>
              <a:rPr lang="ru-RU" sz="4800" dirty="0" err="1" smtClean="0">
                <a:solidFill>
                  <a:schemeClr val="bg1"/>
                </a:solidFill>
              </a:rPr>
              <a:t>ціною</a:t>
            </a:r>
            <a:r>
              <a:rPr lang="ru-RU" sz="4800" dirty="0" smtClean="0">
                <a:solidFill>
                  <a:schemeClr val="bg1"/>
                </a:solidFill>
              </a:rPr>
              <a:t>.</a:t>
            </a:r>
            <a:endParaRPr lang="uk-UA" sz="4800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89216" y="411974"/>
            <a:ext cx="735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Попит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279" y="1633702"/>
            <a:ext cx="2306562" cy="4672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88356" y="2152216"/>
            <a:ext cx="5968975" cy="3046988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Попит –</a:t>
            </a:r>
            <a:r>
              <a:rPr lang="en-US" sz="4800" b="1" dirty="0" smtClean="0">
                <a:solidFill>
                  <a:schemeClr val="bg1"/>
                </a:solidFill>
              </a:rPr>
              <a:t> D</a:t>
            </a:r>
          </a:p>
          <a:p>
            <a:pPr algn="ctr"/>
            <a:endParaRPr lang="en-US" sz="4800" b="1" dirty="0" smtClean="0">
              <a:solidFill>
                <a:schemeClr val="bg1"/>
              </a:solidFill>
            </a:endParaRPr>
          </a:p>
          <a:p>
            <a:pPr algn="ctr"/>
            <a:r>
              <a:rPr lang="uk-UA" sz="4800" b="1" dirty="0" smtClean="0">
                <a:solidFill>
                  <a:schemeClr val="bg1"/>
                </a:solidFill>
              </a:rPr>
              <a:t>Величина попиту</a:t>
            </a:r>
            <a:r>
              <a:rPr lang="en-US" sz="4800" b="1" dirty="0" smtClean="0">
                <a:solidFill>
                  <a:schemeClr val="bg1"/>
                </a:solidFill>
              </a:rPr>
              <a:t> – </a:t>
            </a:r>
            <a:r>
              <a:rPr lang="en-US" sz="4800" b="1" dirty="0" err="1" smtClean="0">
                <a:solidFill>
                  <a:schemeClr val="bg1"/>
                </a:solidFill>
              </a:rPr>
              <a:t>Q</a:t>
            </a:r>
            <a:r>
              <a:rPr lang="en-US" sz="4800" b="1" baseline="-25000" dirty="0" err="1" smtClean="0">
                <a:solidFill>
                  <a:schemeClr val="bg1"/>
                </a:solidFill>
              </a:rPr>
              <a:t>d</a:t>
            </a:r>
            <a:endParaRPr lang="uk-UA" sz="4800" b="1" baseline="-25000" dirty="0" smtClean="0">
              <a:solidFill>
                <a:schemeClr val="bg1"/>
              </a:solidFill>
            </a:endParaRPr>
          </a:p>
          <a:p>
            <a:pPr algn="ctr"/>
            <a:endParaRPr lang="uk-UA" sz="4800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9216" y="411974"/>
            <a:ext cx="735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Попит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879" y="1576552"/>
            <a:ext cx="2306562" cy="4672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38660" y="2213176"/>
            <a:ext cx="5881511" cy="3416320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 smtClean="0">
                <a:solidFill>
                  <a:schemeClr val="bg1"/>
                </a:solidFill>
              </a:rPr>
              <a:t>Головна причина наявності або відсутності попиту  - ціна товару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9216" y="411974"/>
            <a:ext cx="735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Попит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879" y="1576552"/>
            <a:ext cx="2306562" cy="4672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86050" y="1470226"/>
            <a:ext cx="6124621" cy="5170646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 smtClean="0">
                <a:solidFill>
                  <a:schemeClr val="bg1"/>
                </a:solidFill>
              </a:rPr>
              <a:t>Залежність між обсягом попиту на товар та його ціною називають функцією попиту:</a:t>
            </a:r>
          </a:p>
          <a:p>
            <a:pPr algn="ctr"/>
            <a:r>
              <a:rPr lang="en-US" sz="6000" b="1" dirty="0" err="1" smtClean="0">
                <a:solidFill>
                  <a:schemeClr val="bg1"/>
                </a:solidFill>
              </a:rPr>
              <a:t>Qd</a:t>
            </a:r>
            <a:r>
              <a:rPr lang="en-US" sz="6000" b="1" dirty="0" smtClean="0">
                <a:solidFill>
                  <a:schemeClr val="bg1"/>
                </a:solidFill>
              </a:rPr>
              <a:t>=f(P)</a:t>
            </a:r>
            <a:endParaRPr lang="uk-UA" sz="60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9216" y="411974"/>
            <a:ext cx="735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Попит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879" y="1576552"/>
            <a:ext cx="2306562" cy="4672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67000" y="1908376"/>
            <a:ext cx="6124621" cy="3970318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err="1" smtClean="0">
                <a:solidFill>
                  <a:schemeClr val="bg1"/>
                </a:solidFill>
              </a:rPr>
              <a:t>Qd</a:t>
            </a:r>
            <a:r>
              <a:rPr lang="en-US" sz="6000" b="1" dirty="0" smtClean="0">
                <a:solidFill>
                  <a:schemeClr val="bg1"/>
                </a:solidFill>
              </a:rPr>
              <a:t>=f(P)</a:t>
            </a:r>
            <a:r>
              <a:rPr lang="uk-UA" sz="6000" b="1" dirty="0" smtClean="0">
                <a:solidFill>
                  <a:schemeClr val="bg1"/>
                </a:solidFill>
              </a:rPr>
              <a:t>, </a:t>
            </a:r>
          </a:p>
          <a:p>
            <a:pPr algn="ctr"/>
            <a:r>
              <a:rPr lang="uk-UA" sz="4800" dirty="0" smtClean="0">
                <a:solidFill>
                  <a:schemeClr val="bg1"/>
                </a:solidFill>
              </a:rPr>
              <a:t>де</a:t>
            </a:r>
          </a:p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Qd</a:t>
            </a:r>
            <a:r>
              <a:rPr lang="ru-RU" sz="4800" dirty="0" smtClean="0">
                <a:solidFill>
                  <a:schemeClr val="bg1"/>
                </a:solidFill>
              </a:rPr>
              <a:t> – </a:t>
            </a:r>
            <a:r>
              <a:rPr lang="uk-UA" sz="4800" dirty="0" smtClean="0">
                <a:solidFill>
                  <a:schemeClr val="bg1"/>
                </a:solidFill>
              </a:rPr>
              <a:t>кількість товару, </a:t>
            </a:r>
          </a:p>
          <a:p>
            <a:pPr algn="ctr"/>
            <a:r>
              <a:rPr lang="uk-UA" sz="4800" dirty="0" smtClean="0">
                <a:solidFill>
                  <a:schemeClr val="bg1"/>
                </a:solidFill>
              </a:rPr>
              <a:t>            на який є </a:t>
            </a:r>
            <a:r>
              <a:rPr lang="ru-RU" sz="4800" dirty="0" smtClean="0">
                <a:solidFill>
                  <a:schemeClr val="bg1"/>
                </a:solidFill>
              </a:rPr>
              <a:t>попит, </a:t>
            </a:r>
          </a:p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Р – </a:t>
            </a:r>
            <a:r>
              <a:rPr lang="uk-UA" sz="4800" dirty="0" smtClean="0">
                <a:solidFill>
                  <a:schemeClr val="bg1"/>
                </a:solidFill>
              </a:rPr>
              <a:t>ціна цього </a:t>
            </a:r>
            <a:r>
              <a:rPr lang="ru-RU" sz="4800" dirty="0" smtClean="0">
                <a:solidFill>
                  <a:schemeClr val="bg1"/>
                </a:solidFill>
              </a:rPr>
              <a:t>товару</a:t>
            </a:r>
            <a:endParaRPr lang="uk-UA" sz="4800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9216" y="411974"/>
            <a:ext cx="735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Попит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879" y="1576552"/>
            <a:ext cx="2306562" cy="4672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67000" y="1908376"/>
            <a:ext cx="6124621" cy="3416320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5400" dirty="0" smtClean="0">
                <a:solidFill>
                  <a:schemeClr val="bg1"/>
                </a:solidFill>
              </a:rPr>
              <a:t>Зв'язок між цінами і розміром попиту описується </a:t>
            </a:r>
          </a:p>
          <a:p>
            <a:pPr algn="ctr"/>
            <a:r>
              <a:rPr lang="uk-UA" sz="5400" b="1" dirty="0" smtClean="0">
                <a:solidFill>
                  <a:schemeClr val="bg1"/>
                </a:solidFill>
              </a:rPr>
              <a:t>ЗАКОНОМ ПОПИТУ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81845" y="6673334"/>
            <a:ext cx="10621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977358"/>
                </a:solidFill>
              </a:rPr>
              <a:t>http://vsimppt.com.ua/</a:t>
            </a:r>
            <a:endParaRPr lang="ru-RU" sz="600" dirty="0">
              <a:solidFill>
                <a:srgbClr val="97735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47" y="381112"/>
            <a:ext cx="111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Сьогодн</a:t>
            </a:r>
            <a:r>
              <a:rPr lang="uk-UA" b="1" dirty="0" smtClean="0">
                <a:solidFill>
                  <a:schemeClr val="bg1"/>
                </a:solidFill>
              </a:rPr>
              <a:t>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Дата 1"/>
          <p:cNvSpPr txBox="1">
            <a:spLocks/>
          </p:cNvSpPr>
          <p:nvPr/>
        </p:nvSpPr>
        <p:spPr>
          <a:xfrm>
            <a:off x="634147" y="676859"/>
            <a:ext cx="1178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1D6A7-C66A-42D9-9709-5B8221788E90}" type="datetime1">
              <a:rPr kumimoji="0" lang="uk-UA" sz="1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16.11.2017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9216" y="411974"/>
            <a:ext cx="7354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584332"/>
                </a:solidFill>
              </a:rPr>
              <a:t>Попит</a:t>
            </a:r>
          </a:p>
        </p:txBody>
      </p:sp>
    </p:spTree>
    <p:extLst>
      <p:ext uri="{BB962C8B-B14F-4D97-AF65-F5344CB8AC3E}">
        <p14:creationId xmlns:p14="http://schemas.microsoft.com/office/powerpoint/2010/main" xmlns="" val="334145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2057</TotalTime>
  <Words>1344</Words>
  <Application>Microsoft Office PowerPoint</Application>
  <PresentationFormat>Экран (4:3)</PresentationFormat>
  <Paragraphs>429</Paragraphs>
  <Slides>36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Слайд 1</vt:lpstr>
      <vt:lpstr>Перевірка домашнього завдання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Домашнє    завдання</vt:lpstr>
      <vt:lpstr>Слайд 36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http://vsimppt.com.ua/</dc:title>
  <dc:creator>Василь Цупа</dc:creator>
  <cp:lastModifiedBy>User280117</cp:lastModifiedBy>
  <cp:revision>185</cp:revision>
  <dcterms:created xsi:type="dcterms:W3CDTF">2015-10-20T21:14:13Z</dcterms:created>
  <dcterms:modified xsi:type="dcterms:W3CDTF">2017-11-16T14:01:07Z</dcterms:modified>
</cp:coreProperties>
</file>