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327" r:id="rId3"/>
    <p:sldId id="332" r:id="rId4"/>
    <p:sldId id="256" r:id="rId5"/>
    <p:sldId id="333" r:id="rId6"/>
    <p:sldId id="335" r:id="rId7"/>
    <p:sldId id="313" r:id="rId8"/>
    <p:sldId id="312" r:id="rId9"/>
    <p:sldId id="263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5" r:id="rId18"/>
    <p:sldId id="336" r:id="rId19"/>
    <p:sldId id="337" r:id="rId20"/>
    <p:sldId id="318" r:id="rId21"/>
    <p:sldId id="260" r:id="rId22"/>
    <p:sldId id="296" r:id="rId23"/>
    <p:sldId id="268" r:id="rId24"/>
    <p:sldId id="289" r:id="rId25"/>
    <p:sldId id="290" r:id="rId26"/>
    <p:sldId id="291" r:id="rId27"/>
    <p:sldId id="292" r:id="rId28"/>
    <p:sldId id="322" r:id="rId29"/>
    <p:sldId id="321" r:id="rId30"/>
    <p:sldId id="314" r:id="rId31"/>
    <p:sldId id="319" r:id="rId32"/>
    <p:sldId id="324" r:id="rId33"/>
    <p:sldId id="279" r:id="rId34"/>
    <p:sldId id="286" r:id="rId35"/>
    <p:sldId id="288" r:id="rId36"/>
    <p:sldId id="266" r:id="rId37"/>
    <p:sldId id="298" r:id="rId38"/>
    <p:sldId id="300" r:id="rId39"/>
    <p:sldId id="299" r:id="rId40"/>
    <p:sldId id="334" r:id="rId41"/>
    <p:sldId id="340" r:id="rId42"/>
    <p:sldId id="282" r:id="rId43"/>
    <p:sldId id="283" r:id="rId44"/>
    <p:sldId id="264" r:id="rId45"/>
    <p:sldId id="328" r:id="rId46"/>
    <p:sldId id="329" r:id="rId47"/>
    <p:sldId id="330" r:id="rId48"/>
    <p:sldId id="302" r:id="rId49"/>
    <p:sldId id="325" r:id="rId50"/>
    <p:sldId id="338" r:id="rId51"/>
    <p:sldId id="331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3FEED-BCBB-4BC5-A02E-56EA837AD645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75AD4-DB29-4D19-A5C9-47515E1CB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DC3A1-33A2-40EF-B444-DC0DB8904824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0EBC9-5F56-4779-91C1-F1A87E624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B28A-D0C9-4BEF-8D12-63AB2178E031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BB2A-7FC8-4AC6-B028-FA84B151A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42D06-C924-4202-BF93-A04E3D753A5D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605C-7998-4057-8D94-CE6B06263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35036-02CD-4D85-A30E-24D93F0666A4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B3E54-8A7E-480B-8185-448C8AD35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27EA-30F5-4B96-B293-1F828CF6D8FB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BFE89-AC38-49D9-B905-661ACB140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224D8-A261-4834-A798-D4A15D2BB2F1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0AFD-C8FC-4BED-909A-437D3A891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610FF-8429-4AEC-A015-5B03142381F1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9BB08-1CA1-4B14-A199-FA84220A9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88ABE-387E-41D9-B0CD-5F191FC24A2B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9A9CF-6D6D-4E86-AE48-7159CBDD7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B22E-BD60-4CF5-A028-D61AFE7C7A7B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3728E-2DB9-45F7-9757-894D65F0E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9AAD-C420-4A4C-B4BB-2A7883093AA5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33E0-A925-4B60-973F-EF7EDC73C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18FF55-DEE7-42BE-B853-935BEDE3C71E}" type="datetimeFigureOut">
              <a:rPr lang="ru-RU"/>
              <a:pPr>
                <a:defRPr/>
              </a:pPr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493BC9-1CE4-4533-8D0E-C49443917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14282" y="285728"/>
            <a:ext cx="864399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Всі почули ви дзвінок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 улюблений урок.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Кожен з вас приготувався,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 перерві постарався.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Зараз сядуть всі дівчатка,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 за ними і хлоп’ятка.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Ласкавинки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посилаймо.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Працювати  починаймо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3490" name="Picture 2" descr="D:\мама\картинки\детки\shutterstock_3106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876"/>
            <a:ext cx="5241022" cy="2790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Термоскоп Галілея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4757742" cy="4525963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До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скляної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кулі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розміром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куряче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яйце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вчений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припаяв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тонку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скляну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трубочку.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Зігріваючи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руками куля (а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отже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знаходиться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в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ньому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повітря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)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перевертаючи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його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він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занурював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вільний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кінець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трубки в посудину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підфарбованою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водою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або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вином. Як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тільки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куля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остигала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об’єм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повітря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що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в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ній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міститься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зменшувалоя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вода,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займаючи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його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місце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піднімалася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по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трубці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. На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відміну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сучасного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термометра в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приладі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Галілея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розширювався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Georgia" pitchFamily="18" charset="0"/>
              </a:rPr>
              <a:t>повітря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, а не ртуть.</a:t>
            </a:r>
          </a:p>
          <a:p>
            <a:endParaRPr lang="ru-RU" dirty="0"/>
          </a:p>
        </p:txBody>
      </p:sp>
      <p:pic>
        <p:nvPicPr>
          <p:cNvPr id="5" name="Содержимое 4" descr="Як винайшли і удосконалили термометр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64333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928670"/>
            <a:ext cx="4038600" cy="4525963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XVII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столітті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термоскоп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Галілео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Галілея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взявся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удосконалити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флорентійський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вчений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Торрічеллі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перевернув термоскоп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кулькою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вниз, а температуру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вимірювали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спирту, налитого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трубку.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прототип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рідинного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термометра,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свідчення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залежали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ступеня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нагрівання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розширення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спирту. 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приладів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у той час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винайшли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градуювання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C:\Users\Дима\Desktop\Libr03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214842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Дима\Desktop\1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49549" y="3965435"/>
            <a:ext cx="1348320" cy="3561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515" name="Picture 3" descr="C:\Users\Дима\Desktop\3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376948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4429124" y="1214422"/>
            <a:ext cx="435771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1714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вважається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роком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винаходу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ртутного термометра.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зробив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Д.Г. Фаренгейт.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термометрі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позначалися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температура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замерзання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сольового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розчину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(32 ° F),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температура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тіла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(96 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температура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кипіння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 (212 ° F).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Шкала Фаренгейта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дуже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популярна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англомовних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країнах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70-х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років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минулого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століття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Сполучених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Штатах Америки нею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користуються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донині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Шкала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Реомюра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створена в 1730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Вчений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запропонував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використовувати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шкалу,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побудовану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тепловому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розширенні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спирту (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 ° до 80 °).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Дослідним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шляхом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встановив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змішаний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водою спирт 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пропорції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5:1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розширюється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відносно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1000:1080. Таким чином, 80 ° –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температура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кипіння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води.</a:t>
            </a:r>
          </a:p>
          <a:p>
            <a:pPr algn="ct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C:\Users\Дима\Desktop\Reaumur_1683-17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628" y="928670"/>
            <a:ext cx="369540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57166"/>
            <a:ext cx="8182004" cy="2643206"/>
          </a:xfrm>
        </p:spPr>
        <p:txBody>
          <a:bodyPr/>
          <a:lstStyle/>
          <a:p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Найпопулярніша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сьогоднішній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день шкала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винайдена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далекому 1742. Швед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Андрес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Цельсій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пропонує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шкалу ртутного термометра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 ° до 100 °. Маленький нюанс –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спочатку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температура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кипіння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води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позначалася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 °, а температура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танення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льоду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100 °.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незручно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крайні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точки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поміняли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місцями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7586" name="Picture 2" descr="C:\Users\Дима\Desktop\Celsiu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209181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/>
          <a:lstStyle/>
          <a:p>
            <a:pPr algn="ctr"/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Відомий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російський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учений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Михайло Ломоносов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вносить свою лепту в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термодинаміки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запропонував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варіант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рідинного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термометра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поділом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150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пунктів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точки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плавлення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льоду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точки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кипіння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води).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0" name="Picture 2" descr="C:\Users\Дима\Desktop\lomonosov-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20" y="214290"/>
            <a:ext cx="428628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285860"/>
            <a:ext cx="4038600" cy="4525963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XVIII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столітті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температурних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налічувалося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20-ти,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своєрідними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винаходами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даниною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століття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відкриттів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Лише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XIX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столітті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лордом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Кельвіном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запропонована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еталонна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температурна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шкала.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ввів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науку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термін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«абсолютного нуля» –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температуру, при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припиняється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тепловий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молекул.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шкалу широко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застосовують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наш час у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досліджень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9634" name="Picture 2" descr="C:\Users\Дима\Desktop\kak-izobreli-i-usovershenstvovali-termometr-2_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042742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ма\Desktop\CelsiusKelvinThermome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66"/>
            <a:ext cx="442915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85720" y="1214422"/>
            <a:ext cx="79640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 одиницю вимірювання температури </a:t>
            </a:r>
          </a:p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Міжнародній системі одиниць (СІ) </a:t>
            </a:r>
          </a:p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взятий кельвін (К)</a:t>
            </a:r>
          </a:p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Позначається абсолютна температура </a:t>
            </a:r>
          </a:p>
          <a:p>
            <a:pPr marL="0" marR="0" lvl="0" indent="114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буквою 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142984"/>
            <a:ext cx="85725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14300" algn="ctr" eaLnBrk="0" hangingPunct="0"/>
            <a:r>
              <a:rPr lang="uk-UA" sz="3600" dirty="0" smtClean="0">
                <a:solidFill>
                  <a:schemeClr val="bg1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Виразити в кельвінах 50°С</a:t>
            </a:r>
          </a:p>
          <a:p>
            <a:pPr lvl="0" indent="114300" algn="ctr" eaLnBrk="0" hangingPunct="0"/>
            <a:r>
              <a:rPr lang="uk-UA" sz="3200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 =</a:t>
            </a:r>
            <a:r>
              <a:rPr lang="en-US" sz="3200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t</a:t>
            </a:r>
            <a:r>
              <a:rPr lang="uk-UA" sz="3200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+273</a:t>
            </a:r>
            <a:endParaRPr lang="ru-RU" sz="3200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lvl="0" indent="114300" algn="ctr" eaLnBrk="0" hangingPunct="0"/>
            <a:r>
              <a:rPr lang="uk-UA" sz="3200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Т = 50+273=323(К)</a:t>
            </a:r>
          </a:p>
          <a:p>
            <a:pPr lvl="0" indent="114300" algn="just" eaLnBrk="0" hangingPunct="0"/>
            <a:endParaRPr lang="ru-RU" sz="3200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  <a:p>
            <a:pPr lvl="0" indent="114300" algn="ctr" eaLnBrk="0" hangingPunct="0"/>
            <a:r>
              <a:rPr lang="uk-UA" sz="3600" dirty="0" smtClean="0">
                <a:solidFill>
                  <a:schemeClr val="bg1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Виразити в градусах за Цельсієм 300К</a:t>
            </a:r>
          </a:p>
          <a:p>
            <a:pPr lvl="0" indent="114300" algn="ctr" eaLnBrk="0" hangingPunct="0"/>
            <a:endParaRPr lang="ru-RU" sz="3600" dirty="0" smtClean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  <a:p>
            <a:pPr lvl="0" indent="114300" algn="ctr" eaLnBrk="0" hangingPunct="0"/>
            <a:r>
              <a:rPr lang="en-US" sz="3200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uk-UA" sz="3200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=</a:t>
            </a:r>
            <a:r>
              <a:rPr lang="uk-UA" sz="3200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 -273   </a:t>
            </a:r>
          </a:p>
          <a:p>
            <a:pPr lvl="0" indent="114300" algn="ctr" eaLnBrk="0" hangingPunct="0"/>
            <a:r>
              <a:rPr lang="en-US" sz="3200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uk-UA" sz="3200" i="1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=</a:t>
            </a:r>
            <a:r>
              <a:rPr lang="uk-UA" sz="3200" dirty="0" smtClean="0">
                <a:solidFill>
                  <a:srgbClr val="FFFF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300-273= 27(°С)</a:t>
            </a:r>
          </a:p>
          <a:p>
            <a:pPr lvl="0" indent="114300" algn="ctr" eaLnBrk="0" hangingPunct="0"/>
            <a:endParaRPr lang="uk-UA" sz="3200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5537" name="Picture 1" descr="D:\мама\картинки\детки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857628"/>
            <a:ext cx="2057400" cy="2405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643050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FFFF00"/>
                </a:solidFill>
                <a:latin typeface="Georgia" pitchFamily="18" charset="0"/>
              </a:rPr>
              <a:t>Наука починається … </a:t>
            </a:r>
          </a:p>
          <a:p>
            <a:pPr algn="ctr"/>
            <a:r>
              <a:rPr lang="uk-UA" sz="3600" b="1" i="1" dirty="0" smtClean="0">
                <a:solidFill>
                  <a:srgbClr val="FFFF00"/>
                </a:solidFill>
                <a:latin typeface="Georgia" pitchFamily="18" charset="0"/>
              </a:rPr>
              <a:t>з того часу, </a:t>
            </a:r>
            <a:endParaRPr lang="ru-RU" sz="36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uk-UA" sz="3600" b="1" i="1" dirty="0" smtClean="0">
                <a:solidFill>
                  <a:srgbClr val="FFFF00"/>
                </a:solidFill>
                <a:latin typeface="Georgia" pitchFamily="18" charset="0"/>
              </a:rPr>
              <a:t>коли починають вимірювати</a:t>
            </a:r>
          </a:p>
          <a:p>
            <a:pPr algn="ctr"/>
            <a:endParaRPr lang="ru-RU" sz="36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r"/>
            <a:r>
              <a:rPr lang="uk-UA" sz="3600" b="1" i="1" dirty="0" smtClean="0">
                <a:solidFill>
                  <a:srgbClr val="FFFF00"/>
                </a:solidFill>
                <a:latin typeface="Georgia" pitchFamily="18" charset="0"/>
              </a:rPr>
              <a:t>Д. І. Менделєєв</a:t>
            </a:r>
            <a:endParaRPr lang="ru-RU" sz="3600" dirty="0" smtClean="0">
              <a:solidFill>
                <a:srgbClr val="FFFF00"/>
              </a:solidFill>
              <a:latin typeface="Georgia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Дима\Desktop\15013057-celsius-kelvin-fahrenheit-temperature-scales-conversion-absolute-zero-is-0-on-the-kelvin-scale--273-.jpg"/>
          <p:cNvPicPr>
            <a:picLocks noChangeAspect="1" noChangeArrowheads="1"/>
          </p:cNvPicPr>
          <p:nvPr/>
        </p:nvPicPr>
        <p:blipFill>
          <a:blip r:embed="rId2"/>
          <a:srcRect t="3750" b="11249"/>
          <a:stretch>
            <a:fillRect/>
          </a:stretch>
        </p:blipFill>
        <p:spPr bwMode="auto">
          <a:xfrm>
            <a:off x="928662" y="285728"/>
            <a:ext cx="6929486" cy="6072230"/>
          </a:xfrm>
          <a:prstGeom prst="rect">
            <a:avLst/>
          </a:prstGeom>
          <a:noFill/>
        </p:spPr>
      </p:pic>
      <p:pic>
        <p:nvPicPr>
          <p:cNvPr id="4" name="Picture 2" descr="C:\Users\Дима\Desktop\depositphotos_29594731-stock-photo-3d-white-people-winter-co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85728"/>
            <a:ext cx="9144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Line 9"/>
          <p:cNvSpPr>
            <a:spLocks noChangeShapeType="1"/>
          </p:cNvSpPr>
          <p:nvPr/>
        </p:nvSpPr>
        <p:spPr bwMode="auto">
          <a:xfrm>
            <a:off x="2285984" y="3571876"/>
            <a:ext cx="720725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5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777875"/>
          </a:xfrm>
        </p:spPr>
        <p:txBody>
          <a:bodyPr/>
          <a:lstStyle/>
          <a:p>
            <a:pPr eaLnBrk="1" hangingPunct="1"/>
            <a:r>
              <a:rPr lang="uk-UA" altLang="uk-UA" b="1" dirty="0" smtClean="0">
                <a:solidFill>
                  <a:schemeClr val="bg1"/>
                </a:solidFill>
                <a:latin typeface="Century" pitchFamily="18" charset="0"/>
              </a:rPr>
              <a:t>Будова термометра</a:t>
            </a:r>
            <a:endParaRPr lang="ru-RU" altLang="uk-UA" b="1" dirty="0" smtClean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9706" name="WordArt 21"/>
          <p:cNvSpPr>
            <a:spLocks noChangeArrowheads="1" noChangeShapeType="1" noTextEdit="1"/>
          </p:cNvSpPr>
          <p:nvPr/>
        </p:nvSpPr>
        <p:spPr bwMode="auto">
          <a:xfrm>
            <a:off x="428596" y="3000372"/>
            <a:ext cx="1722439" cy="7445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шкала</a:t>
            </a:r>
          </a:p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з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поділками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 pitchFamily="34" charset="0"/>
              <a:cs typeface="Times New Roman"/>
            </a:endParaRPr>
          </a:p>
        </p:txBody>
      </p:sp>
      <p:sp>
        <p:nvSpPr>
          <p:cNvPr id="29708" name="WordArt 23"/>
          <p:cNvSpPr>
            <a:spLocks noChangeArrowheads="1" noChangeShapeType="1" noTextEdit="1"/>
          </p:cNvSpPr>
          <p:nvPr/>
        </p:nvSpPr>
        <p:spPr bwMode="auto">
          <a:xfrm>
            <a:off x="5000628" y="2500306"/>
            <a:ext cx="2500330" cy="6508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скляна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трубка</a:t>
            </a:r>
          </a:p>
        </p:txBody>
      </p:sp>
      <p:sp>
        <p:nvSpPr>
          <p:cNvPr id="29709" name="WordArt 24"/>
          <p:cNvSpPr>
            <a:spLocks noChangeArrowheads="1" noChangeShapeType="1" noTextEdit="1"/>
          </p:cNvSpPr>
          <p:nvPr/>
        </p:nvSpPr>
        <p:spPr bwMode="auto">
          <a:xfrm>
            <a:off x="5357818" y="5357826"/>
            <a:ext cx="2071702" cy="5556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колба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з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 pitchFamily="34" charset="0"/>
              <a:cs typeface="Times New Roman"/>
            </a:endParaRPr>
          </a:p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ртуттю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 pitchFamily="34" charset="0"/>
              <a:cs typeface="Times New Roman"/>
            </a:endParaRPr>
          </a:p>
        </p:txBody>
      </p:sp>
      <p:sp>
        <p:nvSpPr>
          <p:cNvPr id="29710" name="WordArt 25"/>
          <p:cNvSpPr>
            <a:spLocks noChangeArrowheads="1" noChangeShapeType="1" noTextEdit="1"/>
          </p:cNvSpPr>
          <p:nvPr/>
        </p:nvSpPr>
        <p:spPr bwMode="auto">
          <a:xfrm>
            <a:off x="4857752" y="3929066"/>
            <a:ext cx="2571768" cy="5667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поділки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 pitchFamily="34" charset="0"/>
              <a:cs typeface="Times New Roman"/>
            </a:endParaRPr>
          </a:p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 pitchFamily="34" charset="0"/>
                <a:cs typeface="Times New Roman"/>
              </a:rPr>
              <a:t>градуси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 pitchFamily="34" charset="0"/>
              <a:cs typeface="Times New Roman"/>
            </a:endParaRPr>
          </a:p>
        </p:txBody>
      </p:sp>
      <p:pic>
        <p:nvPicPr>
          <p:cNvPr id="29707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00108"/>
            <a:ext cx="1643073" cy="5191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9" name="Line 8"/>
          <p:cNvSpPr>
            <a:spLocks noChangeShapeType="1"/>
          </p:cNvSpPr>
          <p:nvPr/>
        </p:nvSpPr>
        <p:spPr bwMode="auto">
          <a:xfrm flipH="1" flipV="1">
            <a:off x="3929058" y="2214554"/>
            <a:ext cx="922349" cy="42862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 flipV="1">
            <a:off x="4000496" y="3546156"/>
            <a:ext cx="714380" cy="59722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3929058" y="4214818"/>
            <a:ext cx="785818" cy="54578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11"/>
          <p:cNvSpPr>
            <a:spLocks noChangeShapeType="1"/>
          </p:cNvSpPr>
          <p:nvPr/>
        </p:nvSpPr>
        <p:spPr bwMode="auto">
          <a:xfrm flipH="1">
            <a:off x="3929058" y="5500702"/>
            <a:ext cx="1214446" cy="28575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5" grpId="0"/>
      <p:bldP spid="29706" grpId="1"/>
      <p:bldP spid="29708" grpId="2"/>
      <p:bldP spid="29709" grpId="0"/>
      <p:bldP spid="29710" grpId="0"/>
      <p:bldP spid="29699" grpId="0" animBg="1"/>
      <p:bldP spid="16" grpId="0" animBg="1"/>
      <p:bldP spid="17" grpId="0" animBg="1"/>
      <p:bldP spid="2970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термометрів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2000240"/>
            <a:ext cx="821537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У наш час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термометрів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існує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безліч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: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електронні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цифрові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інфрачервоні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дистанційні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рідинні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т.п</a:t>
            </a:r>
            <a:r>
              <a:rPr lang="ru-RU" sz="3600" dirty="0" smtClean="0">
                <a:solidFill>
                  <a:srgbClr val="FFFF00"/>
                </a:solidFill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229600" cy="1143000"/>
          </a:xfrm>
        </p:spPr>
        <p:txBody>
          <a:bodyPr/>
          <a:lstStyle/>
          <a:p>
            <a:pPr eaLnBrk="1" hangingPunct="1"/>
            <a:r>
              <a:rPr lang="uk-UA" altLang="uk-UA" sz="4000" b="1" i="1" dirty="0" smtClean="0">
                <a:solidFill>
                  <a:schemeClr val="bg1"/>
                </a:solidFill>
              </a:rPr>
              <a:t>Термометри потрібні всюди!</a:t>
            </a:r>
            <a:endParaRPr lang="ru-RU" altLang="uk-UA" sz="4000" b="1" i="1" dirty="0" smtClean="0">
              <a:solidFill>
                <a:schemeClr val="bg1"/>
              </a:solidFill>
            </a:endParaRPr>
          </a:p>
        </p:txBody>
      </p:sp>
      <p:sp>
        <p:nvSpPr>
          <p:cNvPr id="8216" name="AutoShape 5"/>
          <p:cNvSpPr>
            <a:spLocks noChangeArrowheads="1"/>
          </p:cNvSpPr>
          <p:nvPr/>
        </p:nvSpPr>
        <p:spPr bwMode="auto">
          <a:xfrm>
            <a:off x="428596" y="5143512"/>
            <a:ext cx="1943100" cy="1295400"/>
          </a:xfrm>
          <a:prstGeom prst="wedgeEllipseCallout">
            <a:avLst>
              <a:gd name="adj1" fmla="val 99593"/>
              <a:gd name="adj2" fmla="val -3065"/>
            </a:avLst>
          </a:prstGeom>
          <a:gradFill rotWithShape="1">
            <a:gsLst>
              <a:gs pos="0">
                <a:srgbClr val="FF0000"/>
              </a:gs>
              <a:gs pos="50000">
                <a:srgbClr val="F3F335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Термометр у печі повідомляє, коли ввімкнути та вимкнути піч.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14" name="AutoShape 8"/>
          <p:cNvSpPr>
            <a:spLocks noChangeArrowheads="1"/>
          </p:cNvSpPr>
          <p:nvPr/>
        </p:nvSpPr>
        <p:spPr bwMode="auto">
          <a:xfrm>
            <a:off x="6804025" y="2852738"/>
            <a:ext cx="2339975" cy="1655763"/>
          </a:xfrm>
          <a:prstGeom prst="wedgeEllipseCallout">
            <a:avLst>
              <a:gd name="adj1" fmla="val -59903"/>
              <a:gd name="adj2" fmla="val 8292"/>
            </a:avLst>
          </a:prstGeom>
          <a:gradFill rotWithShape="1">
            <a:gsLst>
              <a:gs pos="0">
                <a:srgbClr val="74F371"/>
              </a:gs>
              <a:gs pos="50000">
                <a:srgbClr val="F3F335"/>
              </a:gs>
              <a:gs pos="100000">
                <a:srgbClr val="74F371"/>
              </a:gs>
            </a:gsLst>
            <a:lin ang="5400000" scaled="1"/>
          </a:gra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Термометр у рефрижераторі дозволяє підтримувати потрібну температуру при доставці продуктів.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11" name="AutoShape 10"/>
          <p:cNvSpPr>
            <a:spLocks noChangeArrowheads="1"/>
          </p:cNvSpPr>
          <p:nvPr/>
        </p:nvSpPr>
        <p:spPr bwMode="auto">
          <a:xfrm>
            <a:off x="6659563" y="4868863"/>
            <a:ext cx="2305050" cy="1584325"/>
          </a:xfrm>
          <a:prstGeom prst="wedgeEllipseCallout">
            <a:avLst>
              <a:gd name="adj1" fmla="val -59296"/>
              <a:gd name="adj2" fmla="val -1301"/>
            </a:avLst>
          </a:prstGeom>
          <a:gradFill rotWithShape="1">
            <a:gsLst>
              <a:gs pos="0">
                <a:srgbClr val="66CCFF"/>
              </a:gs>
              <a:gs pos="50000">
                <a:srgbClr val="F3F335"/>
              </a:gs>
              <a:gs pos="100000">
                <a:srgbClr val="66CCFF"/>
              </a:gs>
            </a:gsLst>
            <a:lin ang="5400000" scaled="1"/>
          </a:gra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Термометр у холодильнику вимірює температуру у відсіках з різними продуктами.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6010276" y="1000108"/>
            <a:ext cx="2376487" cy="1152525"/>
          </a:xfrm>
          <a:prstGeom prst="wedgeEllipseCallout">
            <a:avLst>
              <a:gd name="adj1" fmla="val -54676"/>
              <a:gd name="adj2" fmla="val 60606"/>
            </a:avLst>
          </a:prstGeom>
          <a:gradFill rotWithShape="1">
            <a:gsLst>
              <a:gs pos="0">
                <a:srgbClr val="FF99CC"/>
              </a:gs>
              <a:gs pos="50000">
                <a:srgbClr val="F3F335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Градусник лікаря дозволяє виміряти температуру тіла і поставити діагноз.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06" name="AutoShape 19"/>
          <p:cNvSpPr>
            <a:spLocks noChangeArrowheads="1"/>
          </p:cNvSpPr>
          <p:nvPr/>
        </p:nvSpPr>
        <p:spPr bwMode="auto">
          <a:xfrm>
            <a:off x="0" y="2852738"/>
            <a:ext cx="2339975" cy="1439863"/>
          </a:xfrm>
          <a:prstGeom prst="wedgeEllipseCallout">
            <a:avLst>
              <a:gd name="adj1" fmla="val 54815"/>
              <a:gd name="adj2" fmla="val 67199"/>
            </a:avLst>
          </a:prstGeom>
          <a:gradFill rotWithShape="1">
            <a:gsLst>
              <a:gs pos="0">
                <a:srgbClr val="FF9966"/>
              </a:gs>
              <a:gs pos="50000">
                <a:srgbClr val="F3F335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Термометр у духовці дозволяє підтримувати потрібну температуру при випіканні.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04" name="AutoShape 22"/>
          <p:cNvSpPr>
            <a:spLocks noChangeArrowheads="1"/>
          </p:cNvSpPr>
          <p:nvPr/>
        </p:nvSpPr>
        <p:spPr bwMode="auto">
          <a:xfrm>
            <a:off x="1258888" y="1052513"/>
            <a:ext cx="2232025" cy="1366838"/>
          </a:xfrm>
          <a:prstGeom prst="wedgeEllipseCallout">
            <a:avLst>
              <a:gd name="adj1" fmla="val 51282"/>
              <a:gd name="adj2" fmla="val 38968"/>
            </a:avLst>
          </a:prstGeom>
          <a:gradFill rotWithShape="1">
            <a:gsLst>
              <a:gs pos="0">
                <a:srgbClr val="1370EB"/>
              </a:gs>
              <a:gs pos="50000">
                <a:srgbClr val="F3F335"/>
              </a:gs>
              <a:gs pos="100000">
                <a:srgbClr val="1370EB"/>
              </a:gs>
            </a:gsLst>
            <a:lin ang="5400000" scaled="1"/>
          </a:gra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altLang="uk-UA" sz="1100" b="1" dirty="0">
                <a:latin typeface="Georgia" pitchFamily="18" charset="0"/>
              </a:rPr>
              <a:t>Термометр за вікном повідомляє про температуру на вулиці.</a:t>
            </a:r>
            <a:endParaRPr lang="ru-RU" altLang="uk-UA" sz="1100" b="1" dirty="0">
              <a:latin typeface="Georgia" pitchFamily="18" charset="0"/>
            </a:endParaRPr>
          </a:p>
        </p:txBody>
      </p:sp>
      <p:sp>
        <p:nvSpPr>
          <p:cNvPr id="8202" name="Rectangle 24"/>
          <p:cNvSpPr>
            <a:spLocks noChangeArrowheads="1"/>
          </p:cNvSpPr>
          <p:nvPr/>
        </p:nvSpPr>
        <p:spPr bwMode="auto">
          <a:xfrm>
            <a:off x="3779838" y="3573463"/>
            <a:ext cx="1584325" cy="1511300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pic>
        <p:nvPicPr>
          <p:cNvPr id="25" name="Picture 2" descr="C:\Users\Дима\Desktop\a066729278c652c7f9a43f5ae28a1b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285993"/>
            <a:ext cx="1096939" cy="938980"/>
          </a:xfrm>
          <a:prstGeom prst="rect">
            <a:avLst/>
          </a:prstGeom>
          <a:noFill/>
        </p:spPr>
      </p:pic>
      <p:pic>
        <p:nvPicPr>
          <p:cNvPr id="1026" name="Picture 2" descr="C:\Users\Дима\Desktop\termometr-na-plastikovoe-ok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285992"/>
            <a:ext cx="1575838" cy="1071570"/>
          </a:xfrm>
          <a:prstGeom prst="rect">
            <a:avLst/>
          </a:prstGeom>
          <a:noFill/>
        </p:spPr>
      </p:pic>
      <p:pic>
        <p:nvPicPr>
          <p:cNvPr id="1027" name="Picture 3" descr="C:\Users\Дима\Desktop\termometr-duhovki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214818"/>
            <a:ext cx="1238994" cy="986239"/>
          </a:xfrm>
          <a:prstGeom prst="rect">
            <a:avLst/>
          </a:prstGeom>
          <a:noFill/>
        </p:spPr>
      </p:pic>
      <p:pic>
        <p:nvPicPr>
          <p:cNvPr id="1028" name="Picture 4" descr="C:\Users\Дима\Desktop\polnoekrannaya_zapis_08.06.2010_104448_winbeos.bmp_1f83a_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5429264"/>
            <a:ext cx="1368458" cy="928694"/>
          </a:xfrm>
          <a:prstGeom prst="rect">
            <a:avLst/>
          </a:prstGeom>
          <a:noFill/>
        </p:spPr>
      </p:pic>
      <p:pic>
        <p:nvPicPr>
          <p:cNvPr id="1029" name="Picture 5" descr="C:\Users\Дима\Desktop\medium02.jpg"/>
          <p:cNvPicPr>
            <a:picLocks noChangeAspect="1" noChangeArrowheads="1"/>
          </p:cNvPicPr>
          <p:nvPr/>
        </p:nvPicPr>
        <p:blipFill>
          <a:blip r:embed="rId6"/>
          <a:srcRect l="36666" t="7432" r="31667" b="7432"/>
          <a:stretch>
            <a:fillRect/>
          </a:stretch>
        </p:blipFill>
        <p:spPr bwMode="auto">
          <a:xfrm>
            <a:off x="5357818" y="4786322"/>
            <a:ext cx="857256" cy="1628034"/>
          </a:xfrm>
          <a:prstGeom prst="rect">
            <a:avLst/>
          </a:prstGeom>
          <a:noFill/>
        </p:spPr>
      </p:pic>
      <p:pic>
        <p:nvPicPr>
          <p:cNvPr id="1030" name="Picture 6" descr="C:\Users\Дима\Desktop\mult_ref_us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571876"/>
            <a:ext cx="2027597" cy="1228724"/>
          </a:xfrm>
          <a:prstGeom prst="rect">
            <a:avLst/>
          </a:prstGeom>
          <a:noFill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/>
          <a:srcRect t="1222" r="59152"/>
          <a:stretch>
            <a:fillRect/>
          </a:stretch>
        </p:blipFill>
        <p:spPr bwMode="auto">
          <a:xfrm>
            <a:off x="4286248" y="3429000"/>
            <a:ext cx="714380" cy="172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16" grpId="0" animBg="1"/>
      <p:bldP spid="8214" grpId="0" animBg="1"/>
      <p:bldP spid="8211" grpId="0" animBg="1"/>
      <p:bldP spid="8208" grpId="0" animBg="1"/>
      <p:bldP spid="8206" grpId="0" animBg="1"/>
      <p:bldP spid="820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Ртутні</a:t>
            </a:r>
            <a:r>
              <a:rPr lang="ru-RU" b="1" dirty="0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Gungsuh" pitchFamily="18" charset="-127"/>
                <a:ea typeface="Gungsuh" pitchFamily="18" charset="-127"/>
              </a:rPr>
              <a:t>термометри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Дима\Desktop\temperatura-37-pri-prostu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427827" cy="4081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 smtClean="0">
                <a:solidFill>
                  <a:schemeClr val="bg1"/>
                </a:solidFill>
                <a:latin typeface="Century" pitchFamily="18" charset="0"/>
              </a:rPr>
              <a:t>Переваги</a:t>
            </a: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Century" pitchFamily="18" charset="0"/>
              </a:rPr>
              <a:t>ртутний</a:t>
            </a:r>
            <a:r>
              <a:rPr lang="ru-RU" sz="4000" dirty="0" smtClean="0">
                <a:solidFill>
                  <a:schemeClr val="bg1"/>
                </a:solidFill>
                <a:latin typeface="Century" pitchFamily="18" charset="0"/>
              </a:rPr>
              <a:t> термометра</a:t>
            </a:r>
            <a:endParaRPr lang="ru-RU" sz="4000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42873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Один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з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найбільш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точних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приладів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для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вимірювання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температури</a:t>
            </a:r>
            <a:endParaRPr lang="ru-RU" sz="2400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35743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Добре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вимірює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температуру в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будь-яких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умовах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сторонні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фактори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ніяк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не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впливають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на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результати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. </a:t>
            </a:r>
            <a:endParaRPr lang="ru-RU" sz="2400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357562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Найдешевший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з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усіх</a:t>
            </a:r>
            <a:r>
              <a:rPr lang="ru-RU" sz="24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</a:p>
          <a:p>
            <a:r>
              <a:rPr lang="ru-RU" sz="2400" dirty="0" err="1" smtClean="0">
                <a:solidFill>
                  <a:srgbClr val="FFFF00"/>
                </a:solidFill>
                <a:latin typeface="Century" pitchFamily="18" charset="0"/>
              </a:rPr>
              <a:t>аналогів</a:t>
            </a:r>
            <a:endParaRPr lang="ru-RU" sz="24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6" name="Рисунок 5" descr="Які бувають градусни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429000"/>
            <a:ext cx="4552311" cy="2839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>
                <a:solidFill>
                  <a:schemeClr val="bg1"/>
                </a:solidFill>
                <a:latin typeface="Century" pitchFamily="18" charset="0"/>
              </a:rPr>
              <a:t>Недоліки</a:t>
            </a:r>
            <a:r>
              <a:rPr lang="ru-RU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Century" pitchFamily="18" charset="0"/>
              </a:rPr>
              <a:t>ртутних</a:t>
            </a:r>
            <a:r>
              <a:rPr lang="ru-RU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Century" pitchFamily="18" charset="0"/>
              </a:rPr>
              <a:t>термометрів</a:t>
            </a:r>
            <a:r>
              <a:rPr lang="ru-RU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214554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Небезпека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ртуті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.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Скляний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прилад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легко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розбивається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,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і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два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грами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міститься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в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ньому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рідкого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металу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, а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точніше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його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випаровування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,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надають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несприятливу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дію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на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організм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Century" pitchFamily="18" charset="0"/>
              </a:rPr>
              <a:t>людини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.</a:t>
            </a:r>
            <a:endParaRPr lang="ru-RU" sz="28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" name="Picture 3" descr="C:\Users\Дима\Desktop\kto-izobrel-termometr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28604"/>
            <a:ext cx="1639888" cy="122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Електронні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термометри</a:t>
            </a:r>
            <a:endParaRPr lang="ru-RU" dirty="0">
              <a:solidFill>
                <a:srgbClr val="FFFF00"/>
              </a:solidFill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Вони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нешкідливі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для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здоров`я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і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дозволяють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швидко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Century" pitchFamily="18" charset="0"/>
              </a:rPr>
              <a:t>вимірювати</a:t>
            </a:r>
            <a:r>
              <a:rPr lang="ru-RU" sz="2800" dirty="0" smtClean="0">
                <a:solidFill>
                  <a:schemeClr val="bg1"/>
                </a:solidFill>
                <a:latin typeface="Century" pitchFamily="18" charset="0"/>
              </a:rPr>
              <a:t> температуру</a:t>
            </a:r>
            <a:r>
              <a:rPr lang="ru-RU" sz="2800" dirty="0" smtClean="0">
                <a:solidFill>
                  <a:srgbClr val="FFFF00"/>
                </a:solidFill>
                <a:latin typeface="Century" pitchFamily="18" charset="0"/>
              </a:rPr>
              <a:t>. </a:t>
            </a:r>
            <a:endParaRPr lang="ru-RU" sz="2800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4" name="Picture 12" descr="http://img3.imgbb.ru/e/d/5/ed5ce49d7d7a3f8cddec15a475cb93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96587">
            <a:off x="3095069" y="3023638"/>
            <a:ext cx="2910487" cy="291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Цифрова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соска-термометр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1026" name="Picture 2" descr="C:\Users\Дима\Desktop\soski-termometri-oglyad-vdguki_2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500066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Дима\Desktop\soski-termometri-oglyad-vdguki_51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214554"/>
            <a:ext cx="2815164" cy="2714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6900882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Безконтактний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  <a:latin typeface="Century" pitchFamily="18" charset="0"/>
              </a:rPr>
              <a:t>інфрачервоний</a:t>
            </a:r>
            <a:r>
              <a:rPr lang="ru-RU" b="1" dirty="0" smtClean="0">
                <a:solidFill>
                  <a:srgbClr val="FFFF00"/>
                </a:solidFill>
                <a:latin typeface="Century" pitchFamily="18" charset="0"/>
              </a:rPr>
              <a:t> термометр </a:t>
            </a:r>
            <a:endParaRPr lang="ru-RU" b="1" dirty="0">
              <a:solidFill>
                <a:srgbClr val="FFFF00"/>
              </a:solidFill>
              <a:latin typeface="Century" pitchFamily="18" charset="0"/>
            </a:endParaRPr>
          </a:p>
        </p:txBody>
      </p:sp>
      <p:pic>
        <p:nvPicPr>
          <p:cNvPr id="3" name="Picture 4" descr="C:\Users\Дима\Desktop\infrakrasnyj-termometr-dlya-detej-kakoj-luchshe-vybrat-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4394850" cy="320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Дима\Desktop\6768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14340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Дима\Desktop\hello_html_f7903b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66"/>
            <a:ext cx="123204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857224" y="1285860"/>
            <a:ext cx="730841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Червоненька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рідина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скляній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сорочці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вона,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Як тепло, то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вгору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стрибає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 в холод —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швидко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вниз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спадає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4643446"/>
            <a:ext cx="38379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Термометр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Дима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" y="3925238"/>
            <a:ext cx="3000367" cy="230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има\Desktop\stri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142984"/>
            <a:ext cx="442605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392909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Одноразові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градусники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називаються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Термотест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це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смужки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які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прикладають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на лоб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кладуть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в рот.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Вже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через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п`ятнадцять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секунд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дізнатися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результат. Вони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дешеві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зручні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але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дуже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неточні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деякі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взагалі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показують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числове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лише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виводять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екран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буквені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позначення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: температура в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нормі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знижена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підвищена</a:t>
            </a:r>
            <a:r>
              <a:rPr lang="ru-RU" sz="2400" dirty="0" smtClean="0">
                <a:solidFill>
                  <a:srgbClr val="707070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Century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571480"/>
            <a:ext cx="63193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>
                <a:solidFill>
                  <a:schemeClr val="bg1"/>
                </a:solidFill>
                <a:latin typeface="Century" pitchFamily="18" charset="0"/>
              </a:rPr>
              <a:t>Чоло</a:t>
            </a:r>
            <a:r>
              <a:rPr lang="ru-RU" sz="4400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  <a:latin typeface="Century" pitchFamily="18" charset="0"/>
              </a:rPr>
              <a:t>стікер</a:t>
            </a:r>
            <a:r>
              <a:rPr lang="ru-RU" sz="4400" dirty="0" smtClean="0">
                <a:solidFill>
                  <a:schemeClr val="bg1"/>
                </a:solidFill>
                <a:latin typeface="Century" pitchFamily="18" charset="0"/>
              </a:rPr>
              <a:t> термометр</a:t>
            </a:r>
            <a:endParaRPr lang="ru-RU" sz="4400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1026" name="Picture 2" descr="C:\Users\Дима\Desktop\4Pcs-Lot-Body-Fever-Medical-Baby-font-b-Thermometer-b-font-font-b-Forehead-b-f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85860"/>
            <a:ext cx="507209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Century" pitchFamily="18" charset="0"/>
              </a:rPr>
              <a:t>Термометр браслет</a:t>
            </a:r>
            <a:endParaRPr lang="ru-RU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1026" name="Picture 2" descr="C:\Users\Дима\Desktop\itherm_termometr_braslet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7488275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Century" pitchFamily="18" charset="0"/>
              </a:rPr>
              <a:t>Великий термометр в Ашхабаді</a:t>
            </a:r>
          </a:p>
        </p:txBody>
      </p:sp>
      <p:pic>
        <p:nvPicPr>
          <p:cNvPr id="4" name="Picture 6" descr="http://znaimo.com.ua/images/rubase_2_1821745982_72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1500174"/>
            <a:ext cx="7500990" cy="4857784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ма\Desktop\6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8604"/>
            <a:ext cx="4833955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ма\Desktop\d732594e711f4afc75886178b0fe8b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4893485" cy="600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48150" y="188913"/>
            <a:ext cx="4895850" cy="922337"/>
          </a:xfrm>
        </p:spPr>
        <p:txBody>
          <a:bodyPr/>
          <a:lstStyle/>
          <a:p>
            <a:pPr eaLnBrk="1" hangingPunct="1"/>
            <a:r>
              <a:rPr lang="uk-UA" altLang="uk-UA" sz="4800" b="1" smtClean="0">
                <a:solidFill>
                  <a:srgbClr val="FF0000"/>
                </a:solidFill>
              </a:rPr>
              <a:t>ОБЕРЕЖНО!!!!!</a:t>
            </a:r>
            <a:endParaRPr lang="ru-RU" altLang="uk-UA" sz="4800" b="1" smtClean="0">
              <a:solidFill>
                <a:srgbClr val="FF0000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2" y="2997200"/>
            <a:ext cx="4392613" cy="37449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altLang="uk-UA" sz="2000" b="1" dirty="0" smtClean="0">
                <a:solidFill>
                  <a:schemeClr val="bg1"/>
                </a:solidFill>
                <a:latin typeface="Century" pitchFamily="18" charset="0"/>
              </a:rPr>
              <a:t>У термометрі для вимірювання температури тіла людини міститься ртуть. Вона дуже отруйна. Навіть її випаровування є отрутою і призводять до важкого захворювання.</a:t>
            </a:r>
          </a:p>
          <a:p>
            <a:pPr eaLnBrk="1" hangingPunct="1">
              <a:lnSpc>
                <a:spcPct val="80000"/>
              </a:lnSpc>
            </a:pPr>
            <a:r>
              <a:rPr lang="uk-UA" altLang="uk-UA" sz="2000" b="1" dirty="0" smtClean="0">
                <a:solidFill>
                  <a:schemeClr val="bg1"/>
                </a:solidFill>
                <a:latin typeface="Century" pitchFamily="18" charset="0"/>
              </a:rPr>
              <a:t>Якщо ти розбив термометр негайно скажи про це батькам.</a:t>
            </a:r>
          </a:p>
          <a:p>
            <a:pPr eaLnBrk="1" hangingPunct="1">
              <a:lnSpc>
                <a:spcPct val="80000"/>
              </a:lnSpc>
            </a:pPr>
            <a:r>
              <a:rPr lang="uk-UA" altLang="uk-UA" sz="2000" b="1" dirty="0" smtClean="0">
                <a:solidFill>
                  <a:schemeClr val="bg1"/>
                </a:solidFill>
                <a:latin typeface="Century" pitchFamily="18" charset="0"/>
              </a:rPr>
              <a:t>Ні в якому разі не збирай ртуть самостійно!!!! До неї не можна торкатися руками!</a:t>
            </a:r>
            <a:endParaRPr lang="ru-RU" altLang="uk-UA" sz="2000" b="1" dirty="0" smtClean="0">
              <a:solidFill>
                <a:schemeClr val="bg1"/>
              </a:solidFill>
              <a:latin typeface="Century" pitchFamily="18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23850" y="333375"/>
            <a:ext cx="3816350" cy="5616575"/>
            <a:chOff x="204" y="210"/>
            <a:chExt cx="2404" cy="3538"/>
          </a:xfrm>
        </p:grpSpPr>
        <p:pic>
          <p:nvPicPr>
            <p:cNvPr id="615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4" y="210"/>
              <a:ext cx="2404" cy="1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6" name="Picture 5" descr="1222253685_qui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4" y="1752"/>
              <a:ext cx="2404" cy="1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716463" y="1268413"/>
            <a:ext cx="4230687" cy="1563687"/>
            <a:chOff x="2971" y="890"/>
            <a:chExt cx="2665" cy="985"/>
          </a:xfrm>
        </p:grpSpPr>
        <p:pic>
          <p:nvPicPr>
            <p:cNvPr id="6153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" y="935"/>
              <a:ext cx="1451" cy="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77" y="890"/>
              <a:ext cx="1259" cy="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071802" y="5286388"/>
            <a:ext cx="1295400" cy="1181100"/>
            <a:chOff x="2109" y="3475"/>
            <a:chExt cx="816" cy="744"/>
          </a:xfrm>
        </p:grpSpPr>
        <p:pic>
          <p:nvPicPr>
            <p:cNvPr id="6151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09" y="3475"/>
              <a:ext cx="810" cy="74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6152" name="Line 9"/>
            <p:cNvSpPr>
              <a:spLocks noChangeShapeType="1"/>
            </p:cNvSpPr>
            <p:nvPr/>
          </p:nvSpPr>
          <p:spPr bwMode="auto">
            <a:xfrm>
              <a:off x="2109" y="3475"/>
              <a:ext cx="816" cy="72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r>
              <a:rPr lang="ru-RU" sz="4000" b="1" dirty="0" err="1" smtClean="0">
                <a:solidFill>
                  <a:srgbClr val="FFFF00"/>
                </a:solidFill>
                <a:latin typeface="Georgia" pitchFamily="18" charset="0"/>
              </a:rPr>
              <a:t>Якщо</a:t>
            </a:r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 у </a:t>
            </a:r>
            <a:r>
              <a:rPr lang="ru-RU" sz="4000" b="1" dirty="0" err="1" smtClean="0">
                <a:solidFill>
                  <a:srgbClr val="FFFF00"/>
                </a:solidFill>
                <a:latin typeface="Georgia" pitchFamily="18" charset="0"/>
              </a:rPr>
              <a:t>приміщенні</a:t>
            </a:r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  <a:latin typeface="Georgia" pitchFamily="18" charset="0"/>
              </a:rPr>
              <a:t>розбито</a:t>
            </a:r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  <a:latin typeface="Georgia" pitchFamily="18" charset="0"/>
              </a:rPr>
              <a:t>ртутний</a:t>
            </a:r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 термометр: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57158" y="4000504"/>
            <a:ext cx="85725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виведіть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приміщення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людей, у першу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чергу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інвалідів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людей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похилого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відчиніть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навстіж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вікна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приміщенні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ізолюйте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людей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забруднене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приміщення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щільно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зачиніть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двері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C:\Users\Дима\Desktop\znak-toksicheskoy-opas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2473674" cy="2071702"/>
          </a:xfrm>
          <a:prstGeom prst="rect">
            <a:avLst/>
          </a:prstGeom>
          <a:noFill/>
        </p:spPr>
      </p:pic>
      <p:pic>
        <p:nvPicPr>
          <p:cNvPr id="5" name="Picture 2" descr="C:\Users\Дима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57166"/>
            <a:ext cx="2000264" cy="2260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Дима\Desktop\esli-razbilsya-rtutnyj-gradus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57166"/>
            <a:ext cx="4714908" cy="5872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371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Захистіть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дихання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вологою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марлевою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пов’язкою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негайно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починайте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збирати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ртуть.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кульки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збирайте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спринцівкою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відразу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скидайте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скляну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розчином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 перманганату </a:t>
            </a:r>
            <a:r>
              <a:rPr lang="ru-RU" sz="2400" i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калію</a:t>
            </a: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1 л води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більш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дрібні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кульки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збирайте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щіточкою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папір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теж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скидайте в банку. Банку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щільно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закрийте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кришкою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Ні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в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якому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разі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не </a:t>
            </a:r>
            <a:r>
              <a:rPr lang="ru-RU" sz="3600" b="1" dirty="0" err="1" smtClean="0">
                <a:solidFill>
                  <a:srgbClr val="FF0000"/>
                </a:solidFill>
                <a:latin typeface="Georgia" pitchFamily="18" charset="0"/>
              </a:rPr>
              <a:t>збирайте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ртуть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пилососом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і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не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викидайте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в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сміттєпровід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або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Georgia" pitchFamily="18" charset="0"/>
              </a:rPr>
              <a:t>каналізацію</a:t>
            </a:r>
            <a:r>
              <a:rPr lang="ru-RU" sz="36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  <a:endParaRPr lang="ru-RU" sz="36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8371" name="Picture 3" descr="C:\Users\Дима\Desktop\razbityy-gradusnik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6072202" cy="4083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28625" y="3571875"/>
            <a:ext cx="7772400" cy="64294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Температура </a:t>
            </a:r>
            <a:r>
              <a:rPr lang="ru-RU" dirty="0" err="1" smtClean="0">
                <a:solidFill>
                  <a:srgbClr val="FFFF00"/>
                </a:solidFill>
              </a:rPr>
              <a:t>тіла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err="1" smtClean="0">
                <a:solidFill>
                  <a:srgbClr val="FFFF00"/>
                </a:solidFill>
              </a:rPr>
              <a:t>Вимірювання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температури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uk-UA" b="1" i="1" dirty="0" smtClean="0">
                <a:solidFill>
                  <a:schemeClr val="bg1"/>
                </a:solidFill>
              </a:rPr>
              <a:t>Лабораторна робота №1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uk-UA" sz="3600" i="1" dirty="0" smtClean="0">
                <a:solidFill>
                  <a:srgbClr val="FFFF00"/>
                </a:solidFill>
              </a:rPr>
              <a:t>Ознайомлення з термометрами і вимірювання температури тіл</a:t>
            </a:r>
            <a:endParaRPr lang="ru-RU" altLang="ru-RU" sz="3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Дима\Desktop\термометра-со-нце-и-снежинка-576788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00042"/>
            <a:ext cx="2114552" cy="2114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282" y="642918"/>
            <a:ext cx="817403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Фізхвилинка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«Цифри»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Зараз ми будемо писати цифри у незвичний спосіб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1- «пишемо» носом,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2 – підборіддям,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3 – правим плечем,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4 – лівим плечем,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5 – правим ліктем,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6 – лівим ліктем,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7 – правим коліном,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8 – лівим коліном,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Цифру 9 – правою ногою,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 десяточку – «хвостиком».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1143000"/>
          </a:xfrm>
        </p:spPr>
        <p:txBody>
          <a:bodyPr/>
          <a:lstStyle/>
          <a:p>
            <a:pPr algn="l"/>
            <a:r>
              <a:rPr lang="uk-UA" b="1" i="1" dirty="0" smtClean="0">
                <a:solidFill>
                  <a:srgbClr val="FFFF00"/>
                </a:solidFill>
                <a:latin typeface="Constantia" pitchFamily="18" charset="0"/>
              </a:rPr>
              <a:t>Вправа «Продовж речення»</a:t>
            </a:r>
            <a:br>
              <a:rPr lang="uk-UA" b="1" i="1" dirty="0" smtClean="0">
                <a:solidFill>
                  <a:srgbClr val="FFFF00"/>
                </a:solidFill>
                <a:latin typeface="Constant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>
                <a:solidFill>
                  <a:schemeClr val="bg1"/>
                </a:solidFill>
                <a:latin typeface="Constantia" pitchFamily="18" charset="0"/>
              </a:rPr>
              <a:t>Температура – це…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uk-UA" dirty="0" smtClean="0">
                <a:solidFill>
                  <a:schemeClr val="bg1"/>
                </a:solidFill>
                <a:latin typeface="Constantia" pitchFamily="18" charset="0"/>
              </a:rPr>
              <a:t>Термометр – це…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uk-UA" dirty="0" smtClean="0">
                <a:solidFill>
                  <a:schemeClr val="bg1"/>
                </a:solidFill>
                <a:latin typeface="Constantia" pitchFamily="18" charset="0"/>
              </a:rPr>
              <a:t>Термометр складається з …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uk-UA" dirty="0" smtClean="0">
                <a:solidFill>
                  <a:schemeClr val="bg1"/>
                </a:solidFill>
                <a:latin typeface="Constantia" pitchFamily="18" charset="0"/>
              </a:rPr>
              <a:t>Щоб правильно виміряти температуру тіла потрібно </a:t>
            </a:r>
            <a:endParaRPr lang="ru-RU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9144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Century" pitchFamily="18" charset="0"/>
              </a:rPr>
              <a:t>Закріплення знань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4429126" cy="4422775"/>
          </a:xfrm>
        </p:spPr>
        <p:txBody>
          <a:bodyPr/>
          <a:lstStyle/>
          <a:p>
            <a:pPr algn="ctr">
              <a:defRPr/>
            </a:pPr>
            <a:r>
              <a:rPr lang="ru-RU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Ціна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поділки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шкали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термометра - ... </a:t>
            </a:r>
          </a:p>
          <a:p>
            <a:pPr algn="ctr">
              <a:defRPr/>
            </a:pPr>
            <a:endParaRPr lang="ru-RU" dirty="0" smtClean="0">
              <a:solidFill>
                <a:schemeClr val="bg1">
                  <a:lumMod val="75000"/>
                  <a:lumOff val="25000"/>
                </a:schemeClr>
              </a:solidFill>
              <a:latin typeface="Century" pitchFamily="18" charset="0"/>
            </a:endParaRPr>
          </a:p>
          <a:p>
            <a:pPr algn="ctr">
              <a:defRPr/>
            </a:pPr>
            <a:r>
              <a:rPr lang="ru-RU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Показання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термометра - ...</a:t>
            </a:r>
          </a:p>
          <a:p>
            <a:pPr>
              <a:defRPr/>
            </a:pPr>
            <a:endParaRPr lang="uk-UA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533" name="Picture 2" descr="http://static3.depositphotos.com/1000387/106/i/950/depositphotos_1066489-Temperature-thermome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56034">
            <a:off x="4563456" y="1993675"/>
            <a:ext cx="4309951" cy="3232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"/>
            <a:ext cx="10382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permmedtechnika.ru/upload/iblock/d01/230684_0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500042"/>
            <a:ext cx="3857622" cy="5786477"/>
          </a:xfrm>
        </p:spPr>
      </p:pic>
      <p:sp>
        <p:nvSpPr>
          <p:cNvPr id="5" name="Прямоугольник 4"/>
          <p:cNvSpPr/>
          <p:nvPr/>
        </p:nvSpPr>
        <p:spPr>
          <a:xfrm>
            <a:off x="4214810" y="1785926"/>
            <a:ext cx="4572000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Ціна</a:t>
            </a:r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</a:t>
            </a:r>
            <a:r>
              <a:rPr lang="ru-RU" sz="32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поділки</a:t>
            </a:r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</a:t>
            </a:r>
            <a:r>
              <a:rPr lang="ru-RU" sz="32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шкали</a:t>
            </a:r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термометра - ... </a:t>
            </a:r>
          </a:p>
          <a:p>
            <a:pPr algn="ctr">
              <a:defRPr/>
            </a:pPr>
            <a:endParaRPr lang="ru-RU" sz="3200" dirty="0">
              <a:solidFill>
                <a:schemeClr val="bg1">
                  <a:lumMod val="75000"/>
                  <a:lumOff val="25000"/>
                </a:schemeClr>
              </a:solidFill>
              <a:latin typeface="Century" pitchFamily="18" charset="0"/>
            </a:endParaRPr>
          </a:p>
          <a:p>
            <a:pPr algn="ctr">
              <a:defRPr/>
            </a:pPr>
            <a:r>
              <a:rPr lang="ru-RU" sz="3200" dirty="0" err="1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Показання</a:t>
            </a:r>
            <a:r>
              <a:rPr lang="ru-RU" sz="3200" dirty="0">
                <a:solidFill>
                  <a:schemeClr val="bg1">
                    <a:lumMod val="75000"/>
                    <a:lumOff val="25000"/>
                  </a:schemeClr>
                </a:solidFill>
                <a:latin typeface="Century" pitchFamily="18" charset="0"/>
              </a:rPr>
              <a:t> термометра - ...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-142900"/>
            <a:ext cx="1609729" cy="206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Group 50"/>
          <p:cNvGrpSpPr>
            <a:grpSpLocks/>
          </p:cNvGrpSpPr>
          <p:nvPr/>
        </p:nvGrpSpPr>
        <p:grpSpPr bwMode="auto">
          <a:xfrm>
            <a:off x="571472" y="428604"/>
            <a:ext cx="1703416" cy="5786459"/>
            <a:chOff x="2517" y="164"/>
            <a:chExt cx="817" cy="3946"/>
          </a:xfrm>
        </p:grpSpPr>
        <p:grpSp>
          <p:nvGrpSpPr>
            <p:cNvPr id="4195" name="Group 51"/>
            <p:cNvGrpSpPr>
              <a:grpSpLocks/>
            </p:cNvGrpSpPr>
            <p:nvPr/>
          </p:nvGrpSpPr>
          <p:grpSpPr bwMode="auto">
            <a:xfrm>
              <a:off x="2517" y="164"/>
              <a:ext cx="817" cy="3946"/>
              <a:chOff x="2517" y="164"/>
              <a:chExt cx="817" cy="3946"/>
            </a:xfrm>
          </p:grpSpPr>
          <p:grpSp>
            <p:nvGrpSpPr>
              <p:cNvPr id="4197" name="Group 52"/>
              <p:cNvGrpSpPr>
                <a:grpSpLocks/>
              </p:cNvGrpSpPr>
              <p:nvPr/>
            </p:nvGrpSpPr>
            <p:grpSpPr bwMode="auto">
              <a:xfrm>
                <a:off x="2517" y="164"/>
                <a:ext cx="817" cy="3946"/>
                <a:chOff x="2517" y="164"/>
                <a:chExt cx="817" cy="3946"/>
              </a:xfrm>
            </p:grpSpPr>
            <p:grpSp>
              <p:nvGrpSpPr>
                <p:cNvPr id="4199" name="Group 53"/>
                <p:cNvGrpSpPr>
                  <a:grpSpLocks/>
                </p:cNvGrpSpPr>
                <p:nvPr/>
              </p:nvGrpSpPr>
              <p:grpSpPr bwMode="auto">
                <a:xfrm>
                  <a:off x="2517" y="164"/>
                  <a:ext cx="817" cy="3946"/>
                  <a:chOff x="2517" y="164"/>
                  <a:chExt cx="817" cy="3946"/>
                </a:xfrm>
              </p:grpSpPr>
              <p:grpSp>
                <p:nvGrpSpPr>
                  <p:cNvPr id="4201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2517" y="164"/>
                    <a:ext cx="817" cy="3946"/>
                    <a:chOff x="1519" y="210"/>
                    <a:chExt cx="817" cy="3946"/>
                  </a:xfrm>
                </p:grpSpPr>
                <p:sp>
                  <p:nvSpPr>
                    <p:cNvPr id="4203" name="Rectangle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210"/>
                      <a:ext cx="817" cy="394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57150">
                      <a:solidFill>
                        <a:srgbClr val="8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04" name="WordArt 56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09" y="2115"/>
                      <a:ext cx="90" cy="119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</a:p>
                  </p:txBody>
                </p:sp>
                <p:sp>
                  <p:nvSpPr>
                    <p:cNvPr id="4205" name="WordArt 57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2568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206" name="WordArt 58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2568"/>
                      <a:ext cx="91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207" name="Oval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300"/>
                      <a:ext cx="181" cy="179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08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45" y="436"/>
                      <a:ext cx="173" cy="3402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09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20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0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29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1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34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2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47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3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52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56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65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6" name="Line 6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2387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2614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18" name="WordArt 70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2341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219" name="WordArt 71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2341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22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0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5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2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9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3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88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4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93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5" name="Line 7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2840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6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15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7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02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8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11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29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97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0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1" name="WordArt 83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3022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232" name="WordArt 84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3022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233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20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4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24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5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33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6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38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7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43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8" name="Line 9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3294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9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47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0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02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1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97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2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521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3" name="WordArt 95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3475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244" name="WordArt 96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3475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245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46" y="3702"/>
                      <a:ext cx="382" cy="360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solidFill>
                        <a:srgbClr val="CC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46" name="WordArt 98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2115"/>
                      <a:ext cx="90" cy="119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</a:p>
                  </p:txBody>
                </p:sp>
                <p:sp>
                  <p:nvSpPr>
                    <p:cNvPr id="424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06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8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8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49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4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0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9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1" name="Line 1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5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2" name="Line 1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29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3" name="Line 1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933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4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1706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5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34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6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38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7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43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8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52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59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57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0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61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1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66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2" name="Line 1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480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3" name="Line 11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026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4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20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5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16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6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11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7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07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8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98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69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93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70" name="Line 1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1253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71" name="WordArt 123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1888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272" name="WordArt 124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888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273" name="WordArt 125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1661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274" name="WordArt 126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661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275" name="WordArt 127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1207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276" name="WordArt 128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207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277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89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78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84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79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799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80" name="WordArt 132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754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281" name="WordArt 133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754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</p:grpSp>
              <p:sp>
                <p:nvSpPr>
                  <p:cNvPr id="4202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2835" y="2069"/>
                    <a:ext cx="18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200" name="Line 135"/>
                <p:cNvSpPr>
                  <a:spLocks noChangeShapeType="1"/>
                </p:cNvSpPr>
                <p:nvPr/>
              </p:nvSpPr>
              <p:spPr bwMode="auto">
                <a:xfrm>
                  <a:off x="2835" y="2387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198" name="Line 136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96" name="Line 137"/>
            <p:cNvSpPr>
              <a:spLocks noChangeShapeType="1"/>
            </p:cNvSpPr>
            <p:nvPr/>
          </p:nvSpPr>
          <p:spPr bwMode="auto">
            <a:xfrm>
              <a:off x="2789" y="2115"/>
              <a:ext cx="27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00" name="Group 41"/>
          <p:cNvGrpSpPr>
            <a:grpSpLocks/>
          </p:cNvGrpSpPr>
          <p:nvPr/>
        </p:nvGrpSpPr>
        <p:grpSpPr bwMode="auto">
          <a:xfrm>
            <a:off x="3286116" y="428604"/>
            <a:ext cx="1714512" cy="5929322"/>
            <a:chOff x="2517" y="164"/>
            <a:chExt cx="817" cy="3946"/>
          </a:xfrm>
        </p:grpSpPr>
        <p:grpSp>
          <p:nvGrpSpPr>
            <p:cNvPr id="4108" name="Group 42"/>
            <p:cNvGrpSpPr>
              <a:grpSpLocks/>
            </p:cNvGrpSpPr>
            <p:nvPr/>
          </p:nvGrpSpPr>
          <p:grpSpPr bwMode="auto">
            <a:xfrm>
              <a:off x="2517" y="164"/>
              <a:ext cx="817" cy="3946"/>
              <a:chOff x="2517" y="164"/>
              <a:chExt cx="817" cy="3946"/>
            </a:xfrm>
          </p:grpSpPr>
          <p:grpSp>
            <p:nvGrpSpPr>
              <p:cNvPr id="4110" name="Group 43"/>
              <p:cNvGrpSpPr>
                <a:grpSpLocks/>
              </p:cNvGrpSpPr>
              <p:nvPr/>
            </p:nvGrpSpPr>
            <p:grpSpPr bwMode="auto">
              <a:xfrm>
                <a:off x="2517" y="164"/>
                <a:ext cx="817" cy="3946"/>
                <a:chOff x="2517" y="164"/>
                <a:chExt cx="817" cy="3946"/>
              </a:xfrm>
            </p:grpSpPr>
            <p:grpSp>
              <p:nvGrpSpPr>
                <p:cNvPr id="4112" name="Group 44"/>
                <p:cNvGrpSpPr>
                  <a:grpSpLocks/>
                </p:cNvGrpSpPr>
                <p:nvPr/>
              </p:nvGrpSpPr>
              <p:grpSpPr bwMode="auto">
                <a:xfrm>
                  <a:off x="2517" y="164"/>
                  <a:ext cx="817" cy="3946"/>
                  <a:chOff x="2517" y="164"/>
                  <a:chExt cx="817" cy="3946"/>
                </a:xfrm>
              </p:grpSpPr>
              <p:grpSp>
                <p:nvGrpSpPr>
                  <p:cNvPr id="4114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517" y="164"/>
                    <a:ext cx="817" cy="3946"/>
                    <a:chOff x="1519" y="210"/>
                    <a:chExt cx="817" cy="3946"/>
                  </a:xfrm>
                </p:grpSpPr>
                <p:sp>
                  <p:nvSpPr>
                    <p:cNvPr id="4116" name="Rectangle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9" y="210"/>
                      <a:ext cx="817" cy="394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57150">
                      <a:solidFill>
                        <a:srgbClr val="8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17" name="WordArt 47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09" y="2115"/>
                      <a:ext cx="90" cy="119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</a:p>
                  </p:txBody>
                </p:sp>
                <p:sp>
                  <p:nvSpPr>
                    <p:cNvPr id="4118" name="WordArt 48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2568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119" name="WordArt 49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2568"/>
                      <a:ext cx="91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120" name="Oval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7" y="300"/>
                      <a:ext cx="181" cy="179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21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45" y="436"/>
                      <a:ext cx="173" cy="3402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22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20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3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29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4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34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5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47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6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52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7" name="Line 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56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8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65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29" name="Line 5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2387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0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2614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1" name="WordArt 61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2341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132" name="WordArt 62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2341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133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0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4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5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5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79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88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93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8" name="Line 6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2840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15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02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11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97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067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4" name="WordArt 74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3022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145" name="WordArt 75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3022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14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203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24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33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38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43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1" name="Line 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3294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347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3" name="Line 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02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4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97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3521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56" name="WordArt 86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3475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157" name="WordArt 87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3475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158" name="Oval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46" y="3702"/>
                      <a:ext cx="382" cy="360"/>
                    </a:xfrm>
                    <a:prstGeom prst="ellipse">
                      <a:avLst/>
                    </a:prstGeom>
                    <a:solidFill>
                      <a:srgbClr val="CCFFFF"/>
                    </a:solidFill>
                    <a:ln w="9525">
                      <a:solidFill>
                        <a:srgbClr val="CCFF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59" name="WordArt 89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2115"/>
                      <a:ext cx="90" cy="119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</a:p>
                  </p:txBody>
                </p:sp>
                <p:sp>
                  <p:nvSpPr>
                    <p:cNvPr id="416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206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8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84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3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9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75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5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298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6" name="Line 9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933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7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1706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8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34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69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389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0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434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1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52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2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57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3" name="Line 1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616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4" name="Line 1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66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5" name="Line 1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480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6" name="Line 10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746" y="1026"/>
                      <a:ext cx="36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7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20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8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162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79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117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80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107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81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981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82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93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83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1253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84" name="WordArt 114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55" y="1888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185" name="WordArt 115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888"/>
                      <a:ext cx="45" cy="91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</a:p>
                  </p:txBody>
                </p:sp>
                <p:sp>
                  <p:nvSpPr>
                    <p:cNvPr id="4186" name="WordArt 116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1661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187" name="WordArt 117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661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</a:p>
                  </p:txBody>
                </p:sp>
                <p:sp>
                  <p:nvSpPr>
                    <p:cNvPr id="4188" name="WordArt 118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1207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189" name="WordArt 119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1207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</a:p>
                  </p:txBody>
                </p:sp>
                <p:sp>
                  <p:nvSpPr>
                    <p:cNvPr id="4190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890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91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37" y="845"/>
                      <a:ext cx="181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92" name="Line 1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01" y="799"/>
                      <a:ext cx="45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93" name="WordArt 123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1610" y="754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  <p:sp>
                  <p:nvSpPr>
                    <p:cNvPr id="4194" name="WordArt 124"/>
                    <p:cNvSpPr>
                      <a:spLocks noChangeArrowheads="1" noChangeShapeType="1" noTextEdit="1"/>
                    </p:cNvSpPr>
                    <p:nvPr/>
                  </p:nvSpPr>
                  <p:spPr bwMode="auto">
                    <a:xfrm>
                      <a:off x="2154" y="754"/>
                      <a:ext cx="90" cy="88"/>
                    </a:xfrm>
                    <a:prstGeom prst="rect">
                      <a:avLst/>
                    </a:prstGeom>
                  </p:spPr>
                  <p:txBody>
                    <a:bodyPr wrap="none" fromWordArt="1">
                      <a:prstTxWarp prst="textPlain">
                        <a:avLst>
                          <a:gd name="adj" fmla="val 50000"/>
                        </a:avLst>
                      </a:prstTxWarp>
                    </a:bodyPr>
                    <a:lstStyle/>
                    <a:p>
                      <a:pPr algn="ctr"/>
                      <a:r>
                        <a:rPr lang="ru-RU" sz="3600" kern="10">
                          <a:ln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</a:p>
                  </p:txBody>
                </p:sp>
              </p:grpSp>
              <p:sp>
                <p:nvSpPr>
                  <p:cNvPr id="4115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2835" y="2069"/>
                    <a:ext cx="18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13" name="Line 126"/>
                <p:cNvSpPr>
                  <a:spLocks noChangeShapeType="1"/>
                </p:cNvSpPr>
                <p:nvPr/>
              </p:nvSpPr>
              <p:spPr bwMode="auto">
                <a:xfrm>
                  <a:off x="2835" y="2387"/>
                  <a:ext cx="18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111" name="Line 127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09" name="Line 128"/>
            <p:cNvSpPr>
              <a:spLocks noChangeShapeType="1"/>
            </p:cNvSpPr>
            <p:nvPr/>
          </p:nvSpPr>
          <p:spPr bwMode="auto">
            <a:xfrm>
              <a:off x="2789" y="2115"/>
              <a:ext cx="27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01" name="Group 129"/>
          <p:cNvGrpSpPr>
            <a:grpSpLocks/>
          </p:cNvGrpSpPr>
          <p:nvPr/>
        </p:nvGrpSpPr>
        <p:grpSpPr bwMode="auto">
          <a:xfrm>
            <a:off x="3714750" y="3286125"/>
            <a:ext cx="576263" cy="2998788"/>
            <a:chOff x="3334" y="1933"/>
            <a:chExt cx="363" cy="2132"/>
          </a:xfrm>
        </p:grpSpPr>
        <p:sp>
          <p:nvSpPr>
            <p:cNvPr id="4106" name="Oval 130"/>
            <p:cNvSpPr>
              <a:spLocks noChangeArrowheads="1"/>
            </p:cNvSpPr>
            <p:nvPr/>
          </p:nvSpPr>
          <p:spPr bwMode="auto">
            <a:xfrm>
              <a:off x="3334" y="370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4107" name="Rectangle 131"/>
            <p:cNvSpPr>
              <a:spLocks noChangeArrowheads="1"/>
            </p:cNvSpPr>
            <p:nvPr/>
          </p:nvSpPr>
          <p:spPr bwMode="auto">
            <a:xfrm>
              <a:off x="3470" y="1933"/>
              <a:ext cx="90" cy="1861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</p:grpSp>
      <p:grpSp>
        <p:nvGrpSpPr>
          <p:cNvPr id="4102" name="Group 129"/>
          <p:cNvGrpSpPr>
            <a:grpSpLocks/>
          </p:cNvGrpSpPr>
          <p:nvPr/>
        </p:nvGrpSpPr>
        <p:grpSpPr bwMode="auto">
          <a:xfrm>
            <a:off x="1357313" y="2786063"/>
            <a:ext cx="576262" cy="3355975"/>
            <a:chOff x="3334" y="1933"/>
            <a:chExt cx="363" cy="2132"/>
          </a:xfrm>
        </p:grpSpPr>
        <p:sp>
          <p:nvSpPr>
            <p:cNvPr id="4104" name="Oval 130"/>
            <p:cNvSpPr>
              <a:spLocks noChangeArrowheads="1"/>
            </p:cNvSpPr>
            <p:nvPr/>
          </p:nvSpPr>
          <p:spPr bwMode="auto">
            <a:xfrm>
              <a:off x="3334" y="3702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4105" name="Rectangle 131"/>
            <p:cNvSpPr>
              <a:spLocks noChangeArrowheads="1"/>
            </p:cNvSpPr>
            <p:nvPr/>
          </p:nvSpPr>
          <p:spPr bwMode="auto">
            <a:xfrm>
              <a:off x="3470" y="1933"/>
              <a:ext cx="90" cy="1861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</p:grpSp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4"/>
            <a:ext cx="2098667" cy="584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56" descr="boy1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5709" y="-142900"/>
            <a:ext cx="1538291" cy="197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00372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Мета  </a:t>
            </a:r>
            <a:r>
              <a:rPr lang="ru-RU" sz="2800" b="1" dirty="0" err="1" smtClean="0">
                <a:solidFill>
                  <a:schemeClr val="bg1"/>
                </a:solidFill>
                <a:latin typeface="Georgia" pitchFamily="18" charset="0"/>
              </a:rPr>
              <a:t>роботи</a:t>
            </a: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>: </a:t>
            </a:r>
            <a:b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оволодіти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навичками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вимірювання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температури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тіл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за</a:t>
            </a:r>
            <a:b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допомогою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різних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bg1"/>
                </a:solidFill>
                <a:latin typeface="Georgia" pitchFamily="18" charset="0"/>
              </a:rPr>
              <a:t>термометрів</a:t>
            </a:r>
            <a:endParaRPr lang="ru-RU" sz="2800" b="1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00042"/>
            <a:ext cx="76438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  <a:latin typeface="Georgia" pitchFamily="18" charset="0"/>
              </a:rPr>
              <a:t>Лабораторна робота №1</a:t>
            </a:r>
          </a:p>
          <a:p>
            <a:pPr algn="ctr"/>
            <a:endParaRPr lang="uk-UA" sz="32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pPr algn="ctr"/>
            <a:r>
              <a:rPr lang="uk-UA" sz="3200" b="1" dirty="0" smtClean="0">
                <a:solidFill>
                  <a:srgbClr val="FFFF00"/>
                </a:solidFill>
                <a:latin typeface="Georgia" pitchFamily="18" charset="0"/>
              </a:rPr>
              <a:t> «Ознайомлення з термометрами і вимірювання температури тіл»</a:t>
            </a:r>
            <a:endParaRPr lang="ru-RU" sz="3200" dirty="0"/>
          </a:p>
        </p:txBody>
      </p:sp>
      <p:pic>
        <p:nvPicPr>
          <p:cNvPr id="5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Правила,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яких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потрібно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дотримуватися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під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час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вимірювання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температури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тіл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3116"/>
            <a:ext cx="85725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Забезпечити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належний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контакт термометра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тілом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 температуру</a:t>
            </a: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якого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вимірюють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щоб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між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ними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відбувався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повноцінний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теплообмін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Не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варто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намагатися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повністю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занурити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термометр у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досліджуване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тіло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.</a:t>
            </a: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Контактувати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тілом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має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лише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вимірювальний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елемент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наприклад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колбочка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термометричною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рідиною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Потрібно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зачекати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 доки завершиться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теплообмін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між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тілом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і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термо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-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метром, а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їхні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температури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зрівняються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Термометри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—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дуже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ламкі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вимірювальні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прилади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що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вимагають</a:t>
            </a:r>
            <a:endParaRPr lang="ru-RU" sz="2000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обережного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Georgia" pitchFamily="18" charset="0"/>
              </a:rPr>
              <a:t>поводження</a:t>
            </a:r>
            <a:r>
              <a:rPr lang="ru-RU" sz="20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  <a:endParaRPr lang="ru-RU" sz="20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285728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  <a:latin typeface="Georgia" pitchFamily="18" charset="0"/>
              </a:rPr>
              <a:t>Вказівки до виконання </a:t>
            </a:r>
            <a:br>
              <a:rPr lang="uk-UA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uk-UA" dirty="0" smtClean="0">
                <a:solidFill>
                  <a:schemeClr val="bg1"/>
                </a:solidFill>
                <a:latin typeface="Georgia" pitchFamily="18" charset="0"/>
              </a:rPr>
              <a:t>роботи</a:t>
            </a:r>
            <a:endParaRPr lang="ru-RU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1 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Ознайомтеся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з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будовою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різних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термометрів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. 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З’ясуйте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особливості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їх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застосування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під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час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вимірювання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температури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2.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Визначте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діапазон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вимірювання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температури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ціну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поділки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та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одиниці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температури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для кожного термометра.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3 . За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допомогою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різних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термометрів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виміряйте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температуру одного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й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того самого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тіла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порівняйте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результати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та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зробіть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висновок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4 .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Визначте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похибку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вимірювання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для кожного термометра та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з’ясуйте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,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який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із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них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є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  <a:latin typeface="Georgia" pitchFamily="18" charset="0"/>
              </a:rPr>
              <a:t>найточнішим</a:t>
            </a:r>
            <a:r>
              <a:rPr lang="ru-RU" sz="2400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  <a:endParaRPr lang="ru-RU" sz="2400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28736"/>
          <a:ext cx="8572562" cy="3786215"/>
        </p:xfrm>
        <a:graphic>
          <a:graphicData uri="http://schemas.openxmlformats.org/drawingml/2006/table">
            <a:tbl>
              <a:tblPr/>
              <a:tblGrid>
                <a:gridCol w="4779228"/>
                <a:gridCol w="1896667"/>
                <a:gridCol w="1896667"/>
              </a:tblGrid>
              <a:tr h="5329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Термометр 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Термометр 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9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i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вимірювання якої величини призначений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i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Одиниці 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i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Нижня межа вимірювання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i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Верхня межа вимірювання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800" i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Ціна поділки</a:t>
                      </a:r>
                      <a:endParaRPr lang="ru-RU" sz="2800" i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0" y="0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81200" algn="l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28736"/>
          <a:ext cx="8643998" cy="3915632"/>
        </p:xfrm>
        <a:graphic>
          <a:graphicData uri="http://schemas.openxmlformats.org/drawingml/2006/table">
            <a:tbl>
              <a:tblPr/>
              <a:tblGrid>
                <a:gridCol w="6188180"/>
                <a:gridCol w="2455818"/>
              </a:tblGrid>
              <a:tr h="5329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Покази</a:t>
                      </a:r>
                      <a:endParaRPr lang="ru-RU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9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Температура</a:t>
                      </a:r>
                      <a:r>
                        <a:rPr lang="uk-UA" sz="3200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холодної води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Температура гарячої води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Температура суміші </a:t>
                      </a:r>
                      <a:endParaRPr lang="ru-RU" sz="3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Температура в класній кімнаті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3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Температура повітря</a:t>
                      </a:r>
                      <a:endParaRPr lang="ru-RU" sz="3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9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85720" y="1142984"/>
            <a:ext cx="848180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Інтерактивна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вправа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Хто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більше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знайде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 в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слові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слів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4071942"/>
            <a:ext cx="41056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  <a:latin typeface="Georgia" pitchFamily="18" charset="0"/>
              </a:rPr>
              <a:t>Температура</a:t>
            </a:r>
            <a:endParaRPr lang="ru-RU" sz="44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  <a:t>Підсумок уроку. </a:t>
            </a:r>
            <a:b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uk-UA" sz="4000" b="1" dirty="0" smtClean="0">
                <a:solidFill>
                  <a:schemeClr val="bg1"/>
                </a:solidFill>
                <a:latin typeface="Georgia" pitchFamily="18" charset="0"/>
              </a:rPr>
              <a:t>Виставлення оцінок </a:t>
            </a:r>
            <a:r>
              <a:rPr lang="uk-UA" b="1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214686"/>
            <a:ext cx="49990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Усі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гарно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працювали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Своє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вміння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показали.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Час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прийшов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оцінки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взнати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</a:t>
            </a:r>
            <a:b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потім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всім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відпочивати</a:t>
            </a:r>
            <a:r>
              <a:rPr lang="ru-RU" sz="2800" dirty="0" smtClean="0">
                <a:solidFill>
                  <a:srgbClr val="FFFF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rgbClr val="FFFF00"/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Picture 2" descr="http://namewoman.ru/images/stories/littlegirlwith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2428868"/>
            <a:ext cx="2571750" cy="363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latin typeface="Georgia" pitchFamily="18" charset="0"/>
              </a:rPr>
              <a:t>Домашнє завдання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Picture 1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57166"/>
            <a:ext cx="1220790" cy="1220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1714488"/>
            <a:ext cx="850112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Опрацювати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§ 1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Вправа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 1 (2,4) </a:t>
            </a:r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стор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. 10</a:t>
            </a:r>
          </a:p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Georgia" pitchFamily="18" charset="0"/>
              </a:rPr>
              <a:t>Повторити</a:t>
            </a:r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: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«Правила,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яких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потрібно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дотримуватися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під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час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вимірювання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температури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  <a:latin typeface="Georgia" pitchFamily="18" charset="0"/>
              </a:rPr>
              <a:t>тіл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»</a:t>
            </a:r>
          </a:p>
          <a:p>
            <a:endParaRPr lang="ru-RU" b="1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http://www.2do2go.ru/uploads/full/2c1fd527fd1fc3f3dba01d8535cfe6c0_w960_h2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929066"/>
            <a:ext cx="4429124" cy="2352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FFFF00"/>
                </a:solidFill>
                <a:latin typeface="Georgia" pitchFamily="18" charset="0"/>
              </a:rPr>
              <a:t>Проблемне питання</a:t>
            </a:r>
            <a:r>
              <a:rPr lang="ru-RU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75438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Чому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неможливо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 точно </a:t>
            </a:r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оцінити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 температуру </a:t>
            </a:r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тіла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 за </a:t>
            </a:r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допомогою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відчуттів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  <a:ea typeface="+mj-ea"/>
                <a:cs typeface="+mj-cs"/>
              </a:rPr>
              <a:t>?</a:t>
            </a:r>
            <a:endParaRPr lang="ru-RU" sz="40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026" name="Picture 2" descr="C:\Users\Дима\Desktop\боле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86190"/>
            <a:ext cx="4445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Сучасна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оточенні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розумних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речей. Але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часом не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уявляє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цікавого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могли б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розповісти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 себе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речі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довгим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нерідко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важким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шлях через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товщу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століть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0658" name="Picture 2" descr="C:\Users\Дима\Desktop\depositphotos_12767124-stock-photo-joyful-man-fa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357430"/>
            <a:ext cx="259035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59" name="Picture 3" descr="C:\Users\Дима\Desktop\___20130309_19298829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496"/>
            <a:ext cx="1292731" cy="840478"/>
          </a:xfrm>
          <a:prstGeom prst="rect">
            <a:avLst/>
          </a:prstGeom>
          <a:noFill/>
        </p:spPr>
      </p:pic>
      <p:pic>
        <p:nvPicPr>
          <p:cNvPr id="70660" name="Picture 4" descr="C:\Users\Дима\Desktop\1_opcii_okt2012-golubk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429132"/>
            <a:ext cx="17859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61" name="Picture 5" descr="C:\Users\Дима\Desktop\Без назван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00570"/>
            <a:ext cx="1460325" cy="1856594"/>
          </a:xfrm>
          <a:prstGeom prst="rect">
            <a:avLst/>
          </a:prstGeom>
          <a:noFill/>
        </p:spPr>
      </p:pic>
      <p:pic>
        <p:nvPicPr>
          <p:cNvPr id="70662" name="Picture 6" descr="C:\Users\Дима\Desktop\74789.jpg"/>
          <p:cNvPicPr>
            <a:picLocks noChangeAspect="1" noChangeArrowheads="1"/>
          </p:cNvPicPr>
          <p:nvPr/>
        </p:nvPicPr>
        <p:blipFill>
          <a:blip r:embed="rId6"/>
          <a:srcRect l="19266" r="20183"/>
          <a:stretch>
            <a:fillRect/>
          </a:stretch>
        </p:blipFill>
        <p:spPr bwMode="auto">
          <a:xfrm>
            <a:off x="7715272" y="1714488"/>
            <a:ext cx="116792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4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142984"/>
            <a:ext cx="8115328" cy="154304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хто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знає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величезний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шлях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пройшов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термометр,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потрапити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 нас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вами в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звичному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нас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4" descr="C:\Users\Дима\Desktop\747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2833674" cy="3548054"/>
          </a:xfrm>
          <a:prstGeom prst="rect">
            <a:avLst/>
          </a:prstGeom>
          <a:noFill/>
        </p:spPr>
      </p:pic>
      <p:pic>
        <p:nvPicPr>
          <p:cNvPr id="6" name="Picture 3" descr="C:\Users\Дима\Desktop\mini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86058"/>
            <a:ext cx="4015534" cy="3405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Термоскоп Галілея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3" descr="C:\Users\Дима\Desktop\galil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285860"/>
            <a:ext cx="389572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785926"/>
            <a:ext cx="371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термометра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тісно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пов’язана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ім’ям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Галілео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Галілея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1594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винаходить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перший прототип термометра, –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прилад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назвою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термоскоп.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1426</Words>
  <Application>Microsoft Office PowerPoint</Application>
  <PresentationFormat>Экран (4:3)</PresentationFormat>
  <Paragraphs>209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 Office</vt:lpstr>
      <vt:lpstr>Слайд 1</vt:lpstr>
      <vt:lpstr>Слайд 2</vt:lpstr>
      <vt:lpstr>Слайд 3</vt:lpstr>
      <vt:lpstr>Температура тіла.  Вимірювання температури.  Лабораторна робота №1 Ознайомлення з термометрами і вимірювання температури тіл</vt:lpstr>
      <vt:lpstr>Слайд 5</vt:lpstr>
      <vt:lpstr>Проблемне питання  </vt:lpstr>
      <vt:lpstr>Сучасна людина живе в оточенні корисних і розумних речей. Але він часом не уявляє, скільки цікавого могли б розповісти про себе ці речі, яким довгим, а нерідко і важким був їх шлях через товщу століть. </vt:lpstr>
      <vt:lpstr>Слайд 8</vt:lpstr>
      <vt:lpstr>Термоскоп Галілея</vt:lpstr>
      <vt:lpstr>Термоскоп Галілея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Будова термометра</vt:lpstr>
      <vt:lpstr>Види термометрів </vt:lpstr>
      <vt:lpstr>Термометри потрібні всюди!</vt:lpstr>
      <vt:lpstr>Ртутні термометри </vt:lpstr>
      <vt:lpstr>Переваги ртутний термометра</vt:lpstr>
      <vt:lpstr> Недоліки ртутних термометрів </vt:lpstr>
      <vt:lpstr>Електронні термометри</vt:lpstr>
      <vt:lpstr>Цифрова соска-термометр</vt:lpstr>
      <vt:lpstr>Безконтактний інфрачервоний термометр </vt:lpstr>
      <vt:lpstr>Слайд 30</vt:lpstr>
      <vt:lpstr>Слайд 31</vt:lpstr>
      <vt:lpstr>Термометр браслет</vt:lpstr>
      <vt:lpstr>Великий термометр в Ашхабаді</vt:lpstr>
      <vt:lpstr>Слайд 34</vt:lpstr>
      <vt:lpstr>Слайд 35</vt:lpstr>
      <vt:lpstr>ОБЕРЕЖНО!!!!!</vt:lpstr>
      <vt:lpstr>Якщо у приміщенні розбито ртутний термометр:</vt:lpstr>
      <vt:lpstr>Слайд 38</vt:lpstr>
      <vt:lpstr>Ні в якому разі не збирайте ртуть пилососом і не викидайте в сміттєпровід або каналізацію.</vt:lpstr>
      <vt:lpstr>Слайд 40</vt:lpstr>
      <vt:lpstr>Вправа «Продовж речення»  Температура – це… Термометр – це… Термометр складається з … Щоб правильно виміряти температуру тіла потрібно </vt:lpstr>
      <vt:lpstr>Закріплення знань</vt:lpstr>
      <vt:lpstr>Слайд 43</vt:lpstr>
      <vt:lpstr>Слайд 44</vt:lpstr>
      <vt:lpstr>  Мета  роботи:   оволодіти навичками вимірювання температури тіл за допомогою  різних термометрів</vt:lpstr>
      <vt:lpstr>Правила, яких потрібно дотримуватися під час вимірювання температури тіл </vt:lpstr>
      <vt:lpstr>Вказівки до виконання  роботи</vt:lpstr>
      <vt:lpstr>Слайд 48</vt:lpstr>
      <vt:lpstr>Слайд 49</vt:lpstr>
      <vt:lpstr>Підсумок уроку.  Виставлення оцінок . 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ViTark</dc:creator>
  <cp:lastModifiedBy>Дима</cp:lastModifiedBy>
  <cp:revision>77</cp:revision>
  <dcterms:created xsi:type="dcterms:W3CDTF">2011-07-01T18:27:45Z</dcterms:created>
  <dcterms:modified xsi:type="dcterms:W3CDTF">2017-11-05T16:12:55Z</dcterms:modified>
</cp:coreProperties>
</file>