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0" r:id="rId7"/>
    <p:sldId id="261" r:id="rId8"/>
    <p:sldId id="262" r:id="rId9"/>
    <p:sldId id="258" r:id="rId10"/>
    <p:sldId id="259" r:id="rId11"/>
    <p:sldId id="27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1C1C1C"/>
    <a:srgbClr val="800000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>
        <p:scale>
          <a:sx n="64" d="100"/>
          <a:sy n="64" d="100"/>
        </p:scale>
        <p:origin x="-149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5EF0-0FD6-4244-BD09-9CC2A38641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1C28-EB51-490D-BA0A-D075160E27F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D30A-6D35-43A2-95E4-0D125FEB4F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D39B-1B4C-4907-B7A0-3CBC775C2B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F663-F4EA-4C50-B2ED-77005D21CF3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1123-8A12-4FA5-8DE9-CA1041B2A4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67EE-D854-4800-8EED-0BFA289EE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3639-AADC-4EB1-9FCA-78B63A4EBF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1046-C5E5-4D1E-A2BE-CB4564041F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7ECF6-D738-49F8-AAE5-8FB916023D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E0C9B-42C5-4168-B1A7-6AFC1493F0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939536-41B6-41F0-BF81-A7A574454BD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 flipV="1">
            <a:off x="500034" y="6453335"/>
            <a:ext cx="5365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323528" y="2132856"/>
            <a:ext cx="4176464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Творча група 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</a:rPr>
              <a:t>«Школа професійної майстерності» 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</a:rPr>
              <a:t>вчителів початкової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  школи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Шевченківського району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м. Запор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</a:rPr>
              <a:t>іжжя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 2017/2018 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uk-UA" sz="2400" b="1" dirty="0" smtClean="0">
                <a:solidFill>
                  <a:srgbClr val="002060"/>
                </a:solidFill>
              </a:rPr>
              <a:t>Керівник: вчитель вищої категорії </a:t>
            </a:r>
          </a:p>
          <a:p>
            <a:r>
              <a:rPr lang="uk-UA" sz="2400" b="1" dirty="0" err="1" smtClean="0">
                <a:solidFill>
                  <a:srgbClr val="002060"/>
                </a:solidFill>
              </a:rPr>
              <a:t>Приємець</a:t>
            </a:r>
            <a:r>
              <a:rPr lang="uk-UA" sz="2400" b="1" dirty="0" smtClean="0">
                <a:solidFill>
                  <a:srgbClr val="002060"/>
                </a:solidFill>
              </a:rPr>
              <a:t> Світлана Володимирівна</a:t>
            </a:r>
            <a:endParaRPr lang="uk-UA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296143"/>
          </a:xfrm>
        </p:spPr>
        <p:txBody>
          <a:bodyPr/>
          <a:lstStyle/>
          <a:p>
            <a:r>
              <a:rPr lang="ru-RU" sz="28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засідань</a:t>
            </a:r>
            <a:r>
              <a:rPr lang="ru-RU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uk-UA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 2017-20178н.р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334648"/>
              </p:ext>
            </p:extLst>
          </p:nvPr>
        </p:nvGraphicFramePr>
        <p:xfrm>
          <a:off x="539552" y="1484784"/>
          <a:ext cx="8280920" cy="4760338"/>
        </p:xfrm>
        <a:graphic>
          <a:graphicData uri="http://schemas.openxmlformats.org/drawingml/2006/table">
            <a:tbl>
              <a:tblPr firstRow="1" firstCol="1" bandRow="1"/>
              <a:tblGrid>
                <a:gridCol w="382387"/>
                <a:gridCol w="3578052"/>
                <a:gridCol w="1980220"/>
                <a:gridCol w="2340261"/>
              </a:tblGrid>
              <a:tr h="1105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з\п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Зміст </a:t>
                      </a: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роботи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 проведення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Відповідальний 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Ознайомлення з завданням творчої групи. 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30.10.2017 </a:t>
                      </a: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Керівник групи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Представлення та корегування зібраних матеріалів.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05.01.2018 </a:t>
                      </a: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Члени творчої групи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Представлення та корегування зібраних матеріалів.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30.03.2018 </a:t>
                      </a: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Члени творчої групи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479634" y="4470112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00200"/>
            <a:ext cx="8280920" cy="4525963"/>
          </a:xfrm>
        </p:spPr>
      </p:pic>
    </p:spTree>
    <p:extLst>
      <p:ext uri="{BB962C8B-B14F-4D97-AF65-F5344CB8AC3E}">
        <p14:creationId xmlns:p14="http://schemas.microsoft.com/office/powerpoint/2010/main" val="41285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endParaRPr lang="ru-RU" sz="4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природознавства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48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49080"/>
            <a:ext cx="259228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endParaRPr lang="uk-UA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Розробка</a:t>
            </a:r>
            <a:r>
              <a:rPr lang="uk-UA" dirty="0"/>
              <a:t> </a:t>
            </a:r>
            <a:r>
              <a:rPr lang="uk-UA" dirty="0" smtClean="0"/>
              <a:t>методичних матеріалів та </a:t>
            </a:r>
            <a:r>
              <a:rPr lang="uk-UA" dirty="0"/>
              <a:t> рекомендацій для вчителів початкової школи «Про застосування сучасних навчальних технологій природознавчої освіти» для подальшого використання в практичній діяльності з метою удосконалення і підвищення їх професійної компетентності.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288032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творчої групи: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моделювання сучасного уроку природознавства за новими програмами, за Державним стандартом початкової загальної освіти;</a:t>
            </a:r>
          </a:p>
          <a:p>
            <a:pPr lvl="0"/>
            <a:r>
              <a:rPr lang="uk-UA" dirty="0"/>
              <a:t>формування практичних умінь і навичок використання сучасних навчальних технологій на </a:t>
            </a:r>
            <a:r>
              <a:rPr lang="uk-UA" dirty="0" err="1"/>
              <a:t>уроках</a:t>
            </a:r>
            <a:r>
              <a:rPr lang="uk-UA" dirty="0"/>
              <a:t> 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    природознавства.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756" y="4581128"/>
            <a:ext cx="260672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 </a:t>
            </a:r>
            <a:br>
              <a:rPr lang="uk-UA" dirty="0"/>
            </a:br>
            <a:r>
              <a:rPr lang="uk-UA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роботи</a:t>
            </a:r>
            <a:br>
              <a:rPr lang="uk-UA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748464" cy="5255728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/>
              <a:t>1</a:t>
            </a:r>
            <a:r>
              <a:rPr lang="uk-UA" dirty="0" smtClean="0"/>
              <a:t>. Логічні завдання.</a:t>
            </a:r>
          </a:p>
          <a:p>
            <a:pPr marL="0" indent="0">
              <a:buNone/>
            </a:pPr>
            <a:r>
              <a:rPr lang="uk-UA" dirty="0" smtClean="0"/>
              <a:t>2.Фенологічні  спостереження.                      33.Міні-проекти.                                      </a:t>
            </a:r>
          </a:p>
          <a:p>
            <a:pPr marL="0" indent="0">
              <a:buNone/>
            </a:pPr>
            <a:r>
              <a:rPr lang="uk-UA" dirty="0" smtClean="0"/>
              <a:t>4.Творчі завдання.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5.Пізнавальні завдання.    </a:t>
            </a:r>
            <a:r>
              <a:rPr lang="uk-UA" dirty="0"/>
              <a:t>                                               </a:t>
            </a:r>
            <a:r>
              <a:rPr lang="uk-UA" dirty="0" smtClean="0"/>
              <a:t>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6.Оригінальні </a:t>
            </a:r>
            <a:r>
              <a:rPr lang="uk-UA" dirty="0"/>
              <a:t>завдання на уроках </a:t>
            </a:r>
            <a:r>
              <a:rPr lang="uk-UA" dirty="0" smtClean="0"/>
              <a:t>природознавства.</a:t>
            </a:r>
            <a:r>
              <a:rPr lang="uk-UA" dirty="0"/>
              <a:t>                                   </a:t>
            </a:r>
          </a:p>
          <a:p>
            <a:pPr marL="0" indent="0">
              <a:buNone/>
            </a:pPr>
            <a:r>
              <a:rPr lang="uk-UA" dirty="0" smtClean="0"/>
              <a:t>7.Дидактичні </a:t>
            </a:r>
            <a:r>
              <a:rPr lang="uk-UA" dirty="0"/>
              <a:t>ігри для розвитку позитивного </a:t>
            </a:r>
            <a:r>
              <a:rPr lang="uk-UA" dirty="0" smtClean="0"/>
              <a:t>мислення. </a:t>
            </a:r>
            <a:endParaRPr lang="uk-UA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628800"/>
            <a:ext cx="223224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дослідження</a:t>
            </a:r>
            <a:endParaRPr lang="uk-UA" sz="4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/>
              <a:t>Метою освітньої галузі “Природознавство” є формування в учнів природничо-наукової компетентності як базової та відповідних предметних </a:t>
            </a:r>
            <a:r>
              <a:rPr lang="uk-UA" sz="3600" dirty="0" err="1"/>
              <a:t>компетентностей</a:t>
            </a:r>
            <a:r>
              <a:rPr lang="uk-UA" sz="3600" dirty="0"/>
              <a:t> як обов’язкової складової загальної культури особистості і розвитку її творчого потенціалу.</a:t>
            </a:r>
          </a:p>
        </p:txBody>
      </p:sp>
    </p:spTree>
    <p:extLst>
      <p:ext uri="{BB962C8B-B14F-4D97-AF65-F5344CB8AC3E}">
        <p14:creationId xmlns:p14="http://schemas.microsoft.com/office/powerpoint/2010/main" val="30759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 освітньої галузі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lvl="0"/>
            <a:r>
              <a:rPr lang="uk-UA" sz="2200" dirty="0"/>
              <a:t>забезпечення оволодіння учнями термінологічним апаратом природничих наук, засвоєння предметних знань та усвідомлення суті основних законів і закономірностей, що дають змогу зрозуміти перебіг природних явищ і процесів;</a:t>
            </a:r>
          </a:p>
          <a:p>
            <a:pPr lvl="0"/>
            <a:r>
              <a:rPr lang="uk-UA" sz="2200" dirty="0"/>
              <a:t>забезпечення усвідомлення учнями фундаментальних ідей і принципів природничих наук;</a:t>
            </a:r>
          </a:p>
          <a:p>
            <a:pPr lvl="0"/>
            <a:r>
              <a:rPr lang="uk-UA" sz="2200" dirty="0"/>
              <a:t>набуття досвіду практичної та експериментальної діяльності, здатності застосовувати знання у процесі пізнання світу;</a:t>
            </a:r>
          </a:p>
          <a:p>
            <a:pPr lvl="0"/>
            <a:r>
              <a:rPr lang="uk-UA" sz="2200" dirty="0"/>
              <a:t>формування ціннісних орієнтацій на збереження природи, гармонійну взаємодію людини і природи, а також ідей сталого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val="2091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Загальними змістовими лініями освітньої галузі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uk-UA" sz="2000" dirty="0"/>
              <a:t>закони і закономірності природи;</a:t>
            </a:r>
          </a:p>
          <a:p>
            <a:pPr lvl="1"/>
            <a:r>
              <a:rPr lang="uk-UA" sz="2000" dirty="0"/>
              <a:t>методи наукового пізнання, специфічні для кожної з природничих наук;</a:t>
            </a:r>
          </a:p>
          <a:p>
            <a:pPr lvl="1"/>
            <a:r>
              <a:rPr lang="uk-UA" sz="2000" dirty="0"/>
              <a:t>екологічні основи ставлення до природокористування;</a:t>
            </a:r>
          </a:p>
          <a:p>
            <a:pPr lvl="1"/>
            <a:r>
              <a:rPr lang="uk-UA" sz="2000" dirty="0"/>
              <a:t>екологічна етика;</a:t>
            </a:r>
          </a:p>
          <a:p>
            <a:pPr lvl="1"/>
            <a:r>
              <a:rPr lang="uk-UA" sz="2000" dirty="0"/>
              <a:t>значення природничо-наукових знань у житті людини та їх роль у суспільному розвитку;</a:t>
            </a:r>
          </a:p>
          <a:p>
            <a:pPr lvl="1"/>
            <a:r>
              <a:rPr lang="uk-UA" sz="2000" dirty="0"/>
              <a:t>рівні та форми організації живої і неживої природи, які структурно представлені в таких компонентах освітньої галузі, як загально-природничий, астрономічний, біологічний, </a:t>
            </a:r>
            <a:r>
              <a:rPr lang="uk-UA" sz="2000" dirty="0" smtClean="0"/>
              <a:t>географічний</a:t>
            </a:r>
            <a:r>
              <a:rPr lang="uk-UA" sz="2000" dirty="0"/>
              <a:t>, фізичний, хімічний, </a:t>
            </a:r>
            <a:r>
              <a:rPr lang="uk-UA" sz="2000" dirty="0" smtClean="0"/>
              <a:t>екологічний.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708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solidFill>
                  <a:schemeClr val="accent6"/>
                </a:solidFill>
                <a:latin typeface="Times New Roman"/>
                <a:ea typeface="Calibri"/>
                <a:cs typeface="Times New Roman"/>
              </a:rPr>
              <a:t>План роботи творчої групи</a:t>
            </a:r>
            <a:endParaRPr lang="uk-UA" sz="3600" dirty="0">
              <a:solidFill>
                <a:schemeClr val="accent6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400" b="1" dirty="0">
                <a:latin typeface="Times New Roman"/>
                <a:ea typeface="Times New Roman"/>
                <a:cs typeface="Times New Roman"/>
              </a:rPr>
              <a:t>. Організаційні заходи.</a:t>
            </a:r>
            <a:endParaRPr lang="uk-UA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  <a:cs typeface="Times New Roman"/>
              </a:rPr>
              <a:t>1.1. Складання списку членів школи педагогічної майстерності.</a:t>
            </a:r>
            <a:endParaRPr lang="uk-UA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  <a:cs typeface="Times New Roman"/>
              </a:rPr>
              <a:t>1.2. Складання списку  літератури з визначеної  проблеми.</a:t>
            </a:r>
            <a:endParaRPr lang="uk-UA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  <a:cs typeface="Times New Roman"/>
              </a:rPr>
              <a:t>1.3. Індивідуальна робота членів творчої групи.</a:t>
            </a:r>
            <a:endParaRPr lang="uk-UA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  <a:cs typeface="Times New Roman"/>
              </a:rPr>
              <a:t>1.4. Самоосвітня діяльність педагогів.</a:t>
            </a:r>
            <a:endParaRPr lang="uk-UA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48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5698</TotalTime>
  <Words>346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Презентация PowerPoint</vt:lpstr>
      <vt:lpstr>Тема роботи групи</vt:lpstr>
      <vt:lpstr>Мета:</vt:lpstr>
      <vt:lpstr>Завдання творчої групи: </vt:lpstr>
      <vt:lpstr>  Напрямки роботи </vt:lpstr>
      <vt:lpstr>Актуальність дослідження</vt:lpstr>
      <vt:lpstr>Завданнями освітньої галузі є:</vt:lpstr>
      <vt:lpstr>Загальними змістовими лініями освітньої галузі є:</vt:lpstr>
      <vt:lpstr>План роботи творчої групи</vt:lpstr>
      <vt:lpstr>Графік засідань творчої групи        на 2017-20178н.р.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ЕВГЕ</cp:lastModifiedBy>
  <cp:revision>799</cp:revision>
  <dcterms:created xsi:type="dcterms:W3CDTF">2010-05-23T14:28:12Z</dcterms:created>
  <dcterms:modified xsi:type="dcterms:W3CDTF">2017-11-05T15:11:53Z</dcterms:modified>
</cp:coreProperties>
</file>