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60" r:id="rId7"/>
    <p:sldId id="261" r:id="rId8"/>
    <p:sldId id="262" r:id="rId9"/>
    <p:sldId id="258" r:id="rId10"/>
    <p:sldId id="259" r:id="rId11"/>
    <p:sldId id="276" r:id="rId1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1C1C1C"/>
    <a:srgbClr val="800000"/>
    <a:srgbClr val="CCFF99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23" autoAdjust="0"/>
    <p:restoredTop sz="94652" autoAdjust="0"/>
  </p:normalViewPr>
  <p:slideViewPr>
    <p:cSldViewPr>
      <p:cViewPr>
        <p:scale>
          <a:sx n="64" d="100"/>
          <a:sy n="64" d="100"/>
        </p:scale>
        <p:origin x="-1494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D65EF0-0FD6-4244-BD09-9CC2A386419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6D1C28-EB51-490D-BA0A-D075160E27F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ECD30A-6D35-43A2-95E4-0D125FEB4F3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B8D39B-1B4C-4907-B7A0-3CBC775C2B2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0CF663-F4EA-4C50-B2ED-77005D21CF3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0F1123-8A12-4FA5-8DE9-CA1041B2A48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2567EE-D854-4800-8EED-0BFA289EE05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523639-AADC-4EB1-9FCA-78B63A4EBF9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751046-C5E5-4D1E-A2BE-CB4564041F3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D7ECF6-D738-49F8-AAE5-8FB916023D2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7E0C9B-42C5-4168-B1A7-6AFC1493F01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1939536-41B6-41F0-BF81-A7A574454BD0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1" name="Rectangle 173"/>
          <p:cNvSpPr>
            <a:spLocks noChangeArrowheads="1"/>
          </p:cNvSpPr>
          <p:nvPr/>
        </p:nvSpPr>
        <p:spPr bwMode="auto">
          <a:xfrm flipV="1">
            <a:off x="500034" y="6453335"/>
            <a:ext cx="536575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endParaRPr lang="es-ES" sz="4000" b="1" dirty="0">
              <a:solidFill>
                <a:schemeClr val="bg1"/>
              </a:solidFill>
            </a:endParaRPr>
          </a:p>
        </p:txBody>
      </p:sp>
      <p:sp>
        <p:nvSpPr>
          <p:cNvPr id="2225" name="Rectangle 177"/>
          <p:cNvSpPr>
            <a:spLocks noChangeArrowheads="1"/>
          </p:cNvSpPr>
          <p:nvPr/>
        </p:nvSpPr>
        <p:spPr bwMode="auto">
          <a:xfrm>
            <a:off x="323528" y="2132856"/>
            <a:ext cx="4176464" cy="4725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</a:rPr>
              <a:t>Творча група </a:t>
            </a:r>
            <a:endParaRPr lang="uk-UA" sz="2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uk-UA" sz="2400" b="1" dirty="0">
                <a:solidFill>
                  <a:schemeClr val="accent2">
                    <a:lumMod val="50000"/>
                  </a:schemeClr>
                </a:solidFill>
              </a:rPr>
              <a:t>«Школа професійної майстерності» </a:t>
            </a:r>
            <a:endParaRPr lang="uk-UA" sz="2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uk-UA" sz="2400" b="1" dirty="0">
                <a:solidFill>
                  <a:schemeClr val="accent2">
                    <a:lumMod val="50000"/>
                  </a:schemeClr>
                </a:solidFill>
              </a:rPr>
              <a:t>вчителів початкової </a:t>
            </a:r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</a:rPr>
              <a:t>  школи</a:t>
            </a:r>
            <a:endParaRPr lang="uk-UA" sz="2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uk-UA" sz="24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</a:rPr>
              <a:t>Шевченківського району</a:t>
            </a:r>
          </a:p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м. Запор</a:t>
            </a:r>
            <a:r>
              <a:rPr lang="uk-UA" sz="2400" b="1" dirty="0" err="1" smtClean="0">
                <a:solidFill>
                  <a:schemeClr val="accent2">
                    <a:lumMod val="50000"/>
                  </a:schemeClr>
                </a:solidFill>
              </a:rPr>
              <a:t>іжжя</a:t>
            </a:r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</a:rPr>
              <a:t>»</a:t>
            </a:r>
            <a:endParaRPr lang="uk-UA" sz="2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</a:rPr>
              <a:t> 2017/2018 </a:t>
            </a:r>
            <a:r>
              <a:rPr lang="uk-UA" sz="2400" b="1" dirty="0" err="1" smtClean="0">
                <a:solidFill>
                  <a:schemeClr val="accent2">
                    <a:lumMod val="50000"/>
                  </a:schemeClr>
                </a:solidFill>
              </a:rPr>
              <a:t>н.р</a:t>
            </a:r>
            <a:r>
              <a:rPr lang="uk-UA" sz="2400" b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r>
              <a:rPr lang="uk-UA" sz="2400" b="1" dirty="0" smtClean="0">
                <a:solidFill>
                  <a:srgbClr val="002060"/>
                </a:solidFill>
              </a:rPr>
              <a:t>Керівник: вчитель вищої категорії </a:t>
            </a:r>
          </a:p>
          <a:p>
            <a:r>
              <a:rPr lang="uk-UA" sz="2400" b="1" dirty="0" err="1" smtClean="0">
                <a:solidFill>
                  <a:srgbClr val="002060"/>
                </a:solidFill>
              </a:rPr>
              <a:t>Приємець</a:t>
            </a:r>
            <a:r>
              <a:rPr lang="uk-UA" sz="2400" b="1" dirty="0" smtClean="0">
                <a:solidFill>
                  <a:srgbClr val="002060"/>
                </a:solidFill>
              </a:rPr>
              <a:t> Світлана Володимирівна</a:t>
            </a:r>
            <a:endParaRPr lang="uk-UA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772400" cy="1296143"/>
          </a:xfrm>
        </p:spPr>
        <p:txBody>
          <a:bodyPr/>
          <a:lstStyle/>
          <a:p>
            <a:r>
              <a:rPr lang="ru-RU" sz="28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Графік</a:t>
            </a:r>
            <a:r>
              <a:rPr lang="ru-RU" sz="28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засідань</a:t>
            </a:r>
            <a:r>
              <a:rPr lang="ru-RU" sz="28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творчої</a:t>
            </a:r>
            <a:r>
              <a:rPr lang="ru-RU" sz="28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uk-UA" sz="28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на 2017-20178н.р</a:t>
            </a:r>
            <a:r>
              <a:rPr 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334648"/>
              </p:ext>
            </p:extLst>
          </p:nvPr>
        </p:nvGraphicFramePr>
        <p:xfrm>
          <a:off x="539552" y="1484784"/>
          <a:ext cx="8280920" cy="4760338"/>
        </p:xfrm>
        <a:graphic>
          <a:graphicData uri="http://schemas.openxmlformats.org/drawingml/2006/table">
            <a:tbl>
              <a:tblPr firstRow="1" firstCol="1" bandRow="1"/>
              <a:tblGrid>
                <a:gridCol w="382387"/>
                <a:gridCol w="3578052"/>
                <a:gridCol w="1980220"/>
                <a:gridCol w="2340261"/>
              </a:tblGrid>
              <a:tr h="11052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uk-UA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з\п</a:t>
                      </a:r>
                      <a:endParaRPr lang="uk-UA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      Зміст </a:t>
                      </a:r>
                      <a:r>
                        <a:rPr lang="uk-UA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роботи</a:t>
                      </a:r>
                      <a:endParaRPr lang="uk-UA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Термін проведення</a:t>
                      </a:r>
                      <a:endParaRPr lang="uk-UA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Відповідальний </a:t>
                      </a:r>
                      <a:endParaRPr lang="uk-UA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3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uk-UA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Ознайомлення з завданням творчої групи. </a:t>
                      </a:r>
                      <a:endParaRPr lang="uk-UA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30.10.2017 </a:t>
                      </a:r>
                      <a:r>
                        <a:rPr lang="uk-UA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р.</a:t>
                      </a:r>
                      <a:endParaRPr lang="uk-UA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Керівник групи</a:t>
                      </a:r>
                      <a:endParaRPr lang="uk-UA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5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uk-UA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Представлення та корегування зібраних матеріалів.</a:t>
                      </a:r>
                      <a:endParaRPr lang="uk-UA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uk-UA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05.01.2018 </a:t>
                      </a:r>
                      <a:r>
                        <a:rPr lang="uk-UA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р.</a:t>
                      </a:r>
                      <a:endParaRPr lang="uk-UA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Члени творчої групи</a:t>
                      </a:r>
                      <a:endParaRPr lang="uk-UA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53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endParaRPr lang="uk-UA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Представлення та корегування зібраних матеріалів.</a:t>
                      </a:r>
                      <a:endParaRPr lang="uk-UA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30.03.2018 </a:t>
                      </a:r>
                      <a:r>
                        <a:rPr lang="uk-UA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р.</a:t>
                      </a:r>
                      <a:endParaRPr lang="uk-UA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Члени творчої групи</a:t>
                      </a:r>
                      <a:endParaRPr lang="uk-UA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479634" y="4470112"/>
            <a:ext cx="1847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08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600200"/>
            <a:ext cx="8280920" cy="4525963"/>
          </a:xfrm>
        </p:spPr>
      </p:pic>
    </p:spTree>
    <p:extLst>
      <p:ext uri="{BB962C8B-B14F-4D97-AF65-F5344CB8AC3E}">
        <p14:creationId xmlns:p14="http://schemas.microsoft.com/office/powerpoint/2010/main" val="412859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229600" cy="1125538"/>
          </a:xfrm>
        </p:spPr>
        <p:txBody>
          <a:bodyPr/>
          <a:lstStyle/>
          <a:p>
            <a:r>
              <a:rPr 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4000" b="1" dirty="0" err="1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endParaRPr lang="ru-RU" sz="4000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968875"/>
          </a:xfrm>
        </p:spPr>
        <p:txBody>
          <a:bodyPr/>
          <a:lstStyle/>
          <a:p>
            <a:pPr marL="0" indent="0">
              <a:buNone/>
            </a:pPr>
            <a:r>
              <a:rPr lang="ru-RU" sz="4800" dirty="0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 </a:t>
            </a:r>
            <a:r>
              <a:rPr lang="ru-RU" sz="4800" dirty="0" err="1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Нові</a:t>
            </a:r>
            <a:r>
              <a:rPr lang="ru-RU" sz="4800" dirty="0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</a:t>
            </a:r>
            <a:r>
              <a:rPr lang="ru-RU" sz="4800" dirty="0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4800" dirty="0" err="1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викладання</a:t>
            </a:r>
            <a:r>
              <a:rPr lang="ru-RU" sz="4800" dirty="0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природознавства</a:t>
            </a:r>
            <a:r>
              <a:rPr lang="ru-RU" sz="4800" dirty="0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4800" dirty="0" err="1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4800" dirty="0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професійної</a:t>
            </a:r>
            <a:r>
              <a:rPr lang="ru-RU" sz="4800" dirty="0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компетентності</a:t>
            </a:r>
            <a:r>
              <a:rPr lang="ru-RU" sz="4800" dirty="0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вчителів</a:t>
            </a:r>
            <a:r>
              <a:rPr lang="ru-RU" sz="4800" dirty="0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початкових</a:t>
            </a:r>
            <a:r>
              <a:rPr lang="ru-RU" sz="4800" dirty="0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класів</a:t>
            </a:r>
            <a:r>
              <a:rPr lang="ru-RU" sz="4800" dirty="0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4800" dirty="0">
              <a:solidFill>
                <a:srgbClr val="1C1C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4149080"/>
            <a:ext cx="2592288" cy="2016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Мета:</a:t>
            </a:r>
            <a:endParaRPr lang="uk-UA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Розробка</a:t>
            </a:r>
            <a:r>
              <a:rPr lang="uk-UA" dirty="0"/>
              <a:t> </a:t>
            </a:r>
            <a:r>
              <a:rPr lang="uk-UA" dirty="0" smtClean="0"/>
              <a:t>методичних матеріалів та </a:t>
            </a:r>
            <a:r>
              <a:rPr lang="uk-UA" dirty="0"/>
              <a:t> рекомендацій для вчителів початкової школи «Про застосування сучасних навчальних технологій природознавчої освіти» для подальшого використання в практичній діяльності з метою удосконалення і підвищення їх професійної компетентності.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4509120"/>
            <a:ext cx="2880320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6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 творчої групи:</a:t>
            </a:r>
            <a:r>
              <a:rPr lang="uk-UA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/>
              <a:t>моделювання сучасного уроку природознавства за новими програмами, за Державним стандартом початкової загальної освіти;</a:t>
            </a:r>
          </a:p>
          <a:p>
            <a:pPr lvl="0"/>
            <a:r>
              <a:rPr lang="uk-UA" dirty="0"/>
              <a:t>формування практичних умінь і навичок використання сучасних навчальних технологій на </a:t>
            </a:r>
            <a:r>
              <a:rPr lang="uk-UA" dirty="0" err="1"/>
              <a:t>уроках</a:t>
            </a:r>
            <a:r>
              <a:rPr lang="uk-UA" dirty="0"/>
              <a:t> </a:t>
            </a:r>
            <a:endParaRPr lang="uk-UA" dirty="0" smtClean="0"/>
          </a:p>
          <a:p>
            <a:pPr marL="0" lvl="0" indent="0">
              <a:buNone/>
            </a:pPr>
            <a:r>
              <a:rPr lang="uk-UA" dirty="0" smtClean="0"/>
              <a:t>    природознавства.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5756" y="4581128"/>
            <a:ext cx="2606724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83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 </a:t>
            </a:r>
            <a:br>
              <a:rPr lang="uk-UA" dirty="0"/>
            </a:br>
            <a:r>
              <a:rPr lang="uk-UA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Напрямки роботи</a:t>
            </a:r>
            <a:br>
              <a:rPr lang="uk-UA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748464" cy="5255728"/>
          </a:xfrm>
        </p:spPr>
        <p:txBody>
          <a:bodyPr/>
          <a:lstStyle/>
          <a:p>
            <a:pPr marL="0" indent="0">
              <a:buNone/>
            </a:pPr>
            <a:r>
              <a:rPr lang="uk-UA" sz="2400" dirty="0" smtClean="0"/>
              <a:t>1</a:t>
            </a:r>
            <a:r>
              <a:rPr lang="uk-UA" dirty="0" smtClean="0"/>
              <a:t>. Логічні завдання.</a:t>
            </a:r>
          </a:p>
          <a:p>
            <a:pPr marL="0" indent="0">
              <a:buNone/>
            </a:pPr>
            <a:r>
              <a:rPr lang="uk-UA" dirty="0" smtClean="0"/>
              <a:t>2.Фенологічні  спостереження.                      33.Міні-проекти.                                      </a:t>
            </a:r>
          </a:p>
          <a:p>
            <a:pPr marL="0" indent="0">
              <a:buNone/>
            </a:pPr>
            <a:r>
              <a:rPr lang="uk-UA" dirty="0" smtClean="0"/>
              <a:t>4.Творчі завдання.</a:t>
            </a:r>
            <a:endParaRPr lang="uk-UA" dirty="0"/>
          </a:p>
          <a:p>
            <a:pPr marL="0" indent="0">
              <a:buNone/>
            </a:pPr>
            <a:r>
              <a:rPr lang="uk-UA" dirty="0" smtClean="0"/>
              <a:t>5.Пізнавальні завдання.    </a:t>
            </a:r>
            <a:r>
              <a:rPr lang="uk-UA" dirty="0"/>
              <a:t>                                               </a:t>
            </a:r>
            <a:r>
              <a:rPr lang="uk-UA" dirty="0" smtClean="0"/>
              <a:t> </a:t>
            </a:r>
            <a:endParaRPr lang="uk-UA" dirty="0"/>
          </a:p>
          <a:p>
            <a:pPr marL="0" indent="0">
              <a:buNone/>
            </a:pPr>
            <a:r>
              <a:rPr lang="uk-UA" dirty="0" smtClean="0"/>
              <a:t>6.Оригінальні </a:t>
            </a:r>
            <a:r>
              <a:rPr lang="uk-UA" dirty="0"/>
              <a:t>завдання на уроках </a:t>
            </a:r>
            <a:r>
              <a:rPr lang="uk-UA" dirty="0" smtClean="0"/>
              <a:t>природознавства.</a:t>
            </a:r>
            <a:r>
              <a:rPr lang="uk-UA" dirty="0"/>
              <a:t>                                   </a:t>
            </a:r>
          </a:p>
          <a:p>
            <a:pPr marL="0" indent="0">
              <a:buNone/>
            </a:pPr>
            <a:r>
              <a:rPr lang="uk-UA" dirty="0" smtClean="0"/>
              <a:t>7.Дидактичні </a:t>
            </a:r>
            <a:r>
              <a:rPr lang="uk-UA" dirty="0"/>
              <a:t>ігри для розвитку позитивного </a:t>
            </a:r>
            <a:r>
              <a:rPr lang="uk-UA" dirty="0" smtClean="0"/>
              <a:t>мислення. </a:t>
            </a:r>
            <a:endParaRPr lang="uk-UA" dirty="0"/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628800"/>
            <a:ext cx="2232248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27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Актуальність дослідження</a:t>
            </a:r>
            <a:endParaRPr lang="uk-UA" sz="40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>
              <a:buNone/>
            </a:pPr>
            <a:r>
              <a:rPr lang="uk-UA" sz="3600" dirty="0"/>
              <a:t>Метою освітньої галузі “Природознавство” є формування в учнів природничо-наукової компетентності як базової та відповідних предметних </a:t>
            </a:r>
            <a:r>
              <a:rPr lang="uk-UA" sz="3600" dirty="0" err="1"/>
              <a:t>компетентностей</a:t>
            </a:r>
            <a:r>
              <a:rPr lang="uk-UA" sz="3600" dirty="0"/>
              <a:t> як обов’язкової складової загальної культури особистості і розвитку її творчого потенціалу.</a:t>
            </a:r>
          </a:p>
        </p:txBody>
      </p:sp>
    </p:spTree>
    <p:extLst>
      <p:ext uri="{BB962C8B-B14F-4D97-AF65-F5344CB8AC3E}">
        <p14:creationId xmlns:p14="http://schemas.microsoft.com/office/powerpoint/2010/main" val="307591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Завданнями освітньої галузі є: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/>
          <a:lstStyle/>
          <a:p>
            <a:pPr lvl="0"/>
            <a:r>
              <a:rPr lang="uk-UA" sz="2200" dirty="0"/>
              <a:t>забезпечення оволодіння учнями термінологічним апаратом природничих наук, засвоєння предметних знань та усвідомлення суті основних законів і закономірностей, що дають змогу зрозуміти перебіг природних явищ і процесів;</a:t>
            </a:r>
          </a:p>
          <a:p>
            <a:pPr lvl="0"/>
            <a:r>
              <a:rPr lang="uk-UA" sz="2200" dirty="0"/>
              <a:t>забезпечення усвідомлення учнями фундаментальних ідей і принципів природничих наук;</a:t>
            </a:r>
          </a:p>
          <a:p>
            <a:pPr lvl="0"/>
            <a:r>
              <a:rPr lang="uk-UA" sz="2200" dirty="0"/>
              <a:t>набуття досвіду практичної та експериментальної діяльності, здатності застосовувати знання у процесі пізнання світу;</a:t>
            </a:r>
          </a:p>
          <a:p>
            <a:pPr lvl="0"/>
            <a:r>
              <a:rPr lang="uk-UA" sz="2200" dirty="0"/>
              <a:t>формування ціннісних орієнтацій на збереження природи, гармонійну взаємодію людини і природи, а також ідей сталого розвитку.</a:t>
            </a:r>
          </a:p>
        </p:txBody>
      </p:sp>
    </p:spTree>
    <p:extLst>
      <p:ext uri="{BB962C8B-B14F-4D97-AF65-F5344CB8AC3E}">
        <p14:creationId xmlns:p14="http://schemas.microsoft.com/office/powerpoint/2010/main" val="20912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Загальними змістовими лініями освітньої галузі є: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uk-UA" sz="2000" dirty="0"/>
              <a:t>закони і закономірності природи;</a:t>
            </a:r>
          </a:p>
          <a:p>
            <a:pPr lvl="1"/>
            <a:r>
              <a:rPr lang="uk-UA" sz="2000" dirty="0"/>
              <a:t>методи наукового пізнання, специфічні для кожної з природничих наук;</a:t>
            </a:r>
          </a:p>
          <a:p>
            <a:pPr lvl="1"/>
            <a:r>
              <a:rPr lang="uk-UA" sz="2000" dirty="0"/>
              <a:t>екологічні основи ставлення до природокористування;</a:t>
            </a:r>
          </a:p>
          <a:p>
            <a:pPr lvl="1"/>
            <a:r>
              <a:rPr lang="uk-UA" sz="2000" dirty="0"/>
              <a:t>екологічна етика;</a:t>
            </a:r>
          </a:p>
          <a:p>
            <a:pPr lvl="1"/>
            <a:r>
              <a:rPr lang="uk-UA" sz="2000" dirty="0"/>
              <a:t>значення природничо-наукових знань у житті людини та їх роль у суспільному розвитку;</a:t>
            </a:r>
          </a:p>
          <a:p>
            <a:pPr lvl="1"/>
            <a:r>
              <a:rPr lang="uk-UA" sz="2000" dirty="0"/>
              <a:t>рівні та форми організації живої і неживої природи, які структурно представлені в таких компонентах освітньої галузі, як загально-природничий, астрономічний, біологічний, </a:t>
            </a:r>
            <a:r>
              <a:rPr lang="uk-UA" sz="2000" dirty="0" smtClean="0"/>
              <a:t>географічний</a:t>
            </a:r>
            <a:r>
              <a:rPr lang="uk-UA" sz="2000" dirty="0"/>
              <a:t>, фізичний, хімічний, </a:t>
            </a:r>
            <a:r>
              <a:rPr lang="uk-UA" sz="2000" dirty="0" smtClean="0"/>
              <a:t>екологічний.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37083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3600" b="1" dirty="0">
                <a:solidFill>
                  <a:schemeClr val="accent6"/>
                </a:solidFill>
                <a:latin typeface="Times New Roman"/>
                <a:ea typeface="Calibri"/>
                <a:cs typeface="Times New Roman"/>
              </a:rPr>
              <a:t>План роботи творчої групи</a:t>
            </a:r>
            <a:endParaRPr lang="uk-UA" sz="3600" dirty="0">
              <a:solidFill>
                <a:schemeClr val="accent6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b="1" dirty="0" smtClean="0">
                <a:latin typeface="Times New Roman"/>
                <a:ea typeface="Times New Roman"/>
                <a:cs typeface="Times New Roman"/>
              </a:rPr>
              <a:t>І</a:t>
            </a:r>
            <a:r>
              <a:rPr lang="uk-UA" sz="2400" b="1" dirty="0">
                <a:latin typeface="Times New Roman"/>
                <a:ea typeface="Times New Roman"/>
                <a:cs typeface="Times New Roman"/>
              </a:rPr>
              <a:t>. Організаційні заходи.</a:t>
            </a:r>
            <a:endParaRPr lang="uk-UA" sz="2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latin typeface="Times New Roman"/>
                <a:ea typeface="Times New Roman"/>
                <a:cs typeface="Times New Roman"/>
              </a:rPr>
              <a:t>1.1. Складання списку членів школи педагогічної майстерності.</a:t>
            </a:r>
            <a:endParaRPr lang="uk-UA" sz="2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latin typeface="Times New Roman"/>
                <a:ea typeface="Times New Roman"/>
                <a:cs typeface="Times New Roman"/>
              </a:rPr>
              <a:t>1.2. Складання списку  літератури з визначеної  проблеми.</a:t>
            </a:r>
            <a:endParaRPr lang="uk-UA" sz="2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latin typeface="Times New Roman"/>
                <a:ea typeface="Times New Roman"/>
                <a:cs typeface="Times New Roman"/>
              </a:rPr>
              <a:t>1.3. Індивідуальна робота членів творчої групи.</a:t>
            </a:r>
            <a:endParaRPr lang="uk-UA" sz="2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latin typeface="Times New Roman"/>
                <a:ea typeface="Times New Roman"/>
                <a:cs typeface="Times New Roman"/>
              </a:rPr>
              <a:t>1.4. Самоосвітня діяльність педагогів.</a:t>
            </a:r>
            <a:endParaRPr lang="uk-UA" sz="2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6483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5698</TotalTime>
  <Words>346</Words>
  <Application>Microsoft Office PowerPoint</Application>
  <PresentationFormat>Экран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Diseño predeterminado</vt:lpstr>
      <vt:lpstr>Презентация PowerPoint</vt:lpstr>
      <vt:lpstr>Тема роботи групи</vt:lpstr>
      <vt:lpstr>Мета:</vt:lpstr>
      <vt:lpstr>Завдання творчої групи: </vt:lpstr>
      <vt:lpstr>  Напрямки роботи </vt:lpstr>
      <vt:lpstr>Актуальність дослідження</vt:lpstr>
      <vt:lpstr>Завданнями освітньої галузі є:</vt:lpstr>
      <vt:lpstr>Загальними змістовими лініями освітньої галузі є:</vt:lpstr>
      <vt:lpstr>План роботи творчої групи</vt:lpstr>
      <vt:lpstr>Графік засідань творчої групи        на 2017-20178н.р.</vt:lpstr>
      <vt:lpstr>Презентация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ЕВГЕ</cp:lastModifiedBy>
  <cp:revision>799</cp:revision>
  <dcterms:created xsi:type="dcterms:W3CDTF">2010-05-23T14:28:12Z</dcterms:created>
  <dcterms:modified xsi:type="dcterms:W3CDTF">2017-11-05T15:11:53Z</dcterms:modified>
</cp:coreProperties>
</file>