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9" r:id="rId12"/>
    <p:sldId id="267" r:id="rId13"/>
    <p:sldId id="270" r:id="rId14"/>
    <p:sldId id="265" r:id="rId15"/>
    <p:sldId id="365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80" r:id="rId24"/>
    <p:sldId id="281" r:id="rId25"/>
    <p:sldId id="282" r:id="rId26"/>
    <p:sldId id="366" r:id="rId27"/>
    <p:sldId id="283" r:id="rId28"/>
    <p:sldId id="286" r:id="rId29"/>
    <p:sldId id="292" r:id="rId30"/>
    <p:sldId id="285" r:id="rId31"/>
    <p:sldId id="287" r:id="rId32"/>
    <p:sldId id="288" r:id="rId33"/>
    <p:sldId id="293" r:id="rId34"/>
    <p:sldId id="289" r:id="rId35"/>
    <p:sldId id="367" r:id="rId36"/>
    <p:sldId id="304" r:id="rId37"/>
    <p:sldId id="290" r:id="rId38"/>
    <p:sldId id="297" r:id="rId39"/>
    <p:sldId id="298" r:id="rId40"/>
    <p:sldId id="291" r:id="rId41"/>
    <p:sldId id="294" r:id="rId42"/>
    <p:sldId id="369" r:id="rId43"/>
    <p:sldId id="295" r:id="rId44"/>
    <p:sldId id="305" r:id="rId45"/>
    <p:sldId id="306" r:id="rId46"/>
    <p:sldId id="307" r:id="rId47"/>
    <p:sldId id="308" r:id="rId48"/>
    <p:sldId id="309" r:id="rId49"/>
    <p:sldId id="310" r:id="rId50"/>
    <p:sldId id="370" r:id="rId51"/>
    <p:sldId id="299" r:id="rId52"/>
    <p:sldId id="300" r:id="rId53"/>
    <p:sldId id="311" r:id="rId54"/>
    <p:sldId id="301" r:id="rId55"/>
    <p:sldId id="313" r:id="rId56"/>
    <p:sldId id="302" r:id="rId57"/>
    <p:sldId id="303" r:id="rId58"/>
    <p:sldId id="317" r:id="rId59"/>
    <p:sldId id="314" r:id="rId60"/>
    <p:sldId id="318" r:id="rId61"/>
    <p:sldId id="319" r:id="rId62"/>
    <p:sldId id="320" r:id="rId63"/>
    <p:sldId id="324" r:id="rId64"/>
    <p:sldId id="322" r:id="rId65"/>
    <p:sldId id="323" r:id="rId66"/>
    <p:sldId id="328" r:id="rId67"/>
    <p:sldId id="316" r:id="rId68"/>
    <p:sldId id="329" r:id="rId69"/>
    <p:sldId id="330" r:id="rId70"/>
    <p:sldId id="331" r:id="rId71"/>
    <p:sldId id="332" r:id="rId72"/>
    <p:sldId id="333" r:id="rId73"/>
    <p:sldId id="371" r:id="rId74"/>
    <p:sldId id="335" r:id="rId75"/>
    <p:sldId id="325" r:id="rId76"/>
    <p:sldId id="336" r:id="rId77"/>
    <p:sldId id="337" r:id="rId78"/>
    <p:sldId id="338" r:id="rId79"/>
    <p:sldId id="342" r:id="rId80"/>
    <p:sldId id="343" r:id="rId81"/>
    <p:sldId id="344" r:id="rId82"/>
    <p:sldId id="345" r:id="rId83"/>
    <p:sldId id="347" r:id="rId84"/>
    <p:sldId id="348" r:id="rId85"/>
    <p:sldId id="326" r:id="rId86"/>
    <p:sldId id="339" r:id="rId87"/>
    <p:sldId id="340" r:id="rId88"/>
    <p:sldId id="431" r:id="rId89"/>
    <p:sldId id="349" r:id="rId90"/>
    <p:sldId id="350" r:id="rId91"/>
    <p:sldId id="351" r:id="rId92"/>
    <p:sldId id="352" r:id="rId93"/>
    <p:sldId id="341" r:id="rId94"/>
    <p:sldId id="358" r:id="rId95"/>
    <p:sldId id="360" r:id="rId96"/>
    <p:sldId id="361" r:id="rId97"/>
    <p:sldId id="359" r:id="rId98"/>
    <p:sldId id="362" r:id="rId99"/>
    <p:sldId id="363" r:id="rId100"/>
    <p:sldId id="364" r:id="rId101"/>
    <p:sldId id="433" r:id="rId102"/>
    <p:sldId id="432" r:id="rId103"/>
    <p:sldId id="327" r:id="rId104"/>
    <p:sldId id="434" r:id="rId105"/>
    <p:sldId id="355" r:id="rId106"/>
    <p:sldId id="375" r:id="rId107"/>
    <p:sldId id="356" r:id="rId108"/>
    <p:sldId id="357" r:id="rId109"/>
    <p:sldId id="353" r:id="rId110"/>
    <p:sldId id="372" r:id="rId111"/>
    <p:sldId id="373" r:id="rId112"/>
    <p:sldId id="374" r:id="rId113"/>
    <p:sldId id="381" r:id="rId114"/>
    <p:sldId id="428" r:id="rId115"/>
    <p:sldId id="354" r:id="rId116"/>
    <p:sldId id="376" r:id="rId117"/>
    <p:sldId id="377" r:id="rId118"/>
    <p:sldId id="382" r:id="rId119"/>
    <p:sldId id="384" r:id="rId120"/>
    <p:sldId id="385" r:id="rId121"/>
    <p:sldId id="383" r:id="rId122"/>
    <p:sldId id="386" r:id="rId123"/>
    <p:sldId id="390" r:id="rId124"/>
    <p:sldId id="387" r:id="rId125"/>
    <p:sldId id="388" r:id="rId126"/>
    <p:sldId id="437" r:id="rId127"/>
    <p:sldId id="380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391" r:id="rId138"/>
    <p:sldId id="411" r:id="rId139"/>
    <p:sldId id="435" r:id="rId140"/>
    <p:sldId id="412" r:id="rId141"/>
    <p:sldId id="413" r:id="rId142"/>
    <p:sldId id="414" r:id="rId143"/>
    <p:sldId id="415" r:id="rId144"/>
    <p:sldId id="416" r:id="rId145"/>
    <p:sldId id="422" r:id="rId146"/>
    <p:sldId id="423" r:id="rId147"/>
    <p:sldId id="417" r:id="rId148"/>
    <p:sldId id="418" r:id="rId149"/>
    <p:sldId id="419" r:id="rId150"/>
    <p:sldId id="420" r:id="rId151"/>
    <p:sldId id="403" r:id="rId152"/>
    <p:sldId id="421" r:id="rId153"/>
    <p:sldId id="424" r:id="rId154"/>
    <p:sldId id="426" r:id="rId155"/>
    <p:sldId id="427" r:id="rId156"/>
    <p:sldId id="405" r:id="rId157"/>
    <p:sldId id="429" r:id="rId158"/>
    <p:sldId id="404" r:id="rId159"/>
    <p:sldId id="430" r:id="rId160"/>
    <p:sldId id="406" r:id="rId161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50" autoAdjust="0"/>
  </p:normalViewPr>
  <p:slideViewPr>
    <p:cSldViewPr>
      <p:cViewPr>
        <p:scale>
          <a:sx n="60" d="100"/>
          <a:sy n="60" d="100"/>
        </p:scale>
        <p:origin x="-14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%20&#1082;&#1083;&#1072;&#1089;\1.%20Let's%20Practice%20Numbers%2011%20to%2020.mp4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%20&#1082;&#1083;&#1072;&#1089;\2.%20Let's%20Count%20to%2020%20Song%20For%20Kids.mp4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%20&#1082;&#1083;&#1072;&#1089;\2.%20Let's%20Count%20to%2020%20Song%20For%20Kids.mp4" TargetMode="Externa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slide" Target="slide11.xml"/><Relationship Id="rId7" Type="http://schemas.openxmlformats.org/officeDocument/2006/relationships/slide" Target="slide6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141.xml"/><Relationship Id="rId5" Type="http://schemas.openxmlformats.org/officeDocument/2006/relationships/slide" Target="slide28.xml"/><Relationship Id="rId10" Type="http://schemas.openxmlformats.org/officeDocument/2006/relationships/slide" Target="slide118.xml"/><Relationship Id="rId4" Type="http://schemas.openxmlformats.org/officeDocument/2006/relationships/slide" Target="slide19.xml"/><Relationship Id="rId9" Type="http://schemas.openxmlformats.org/officeDocument/2006/relationships/slide" Target="slide9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3" Type="http://schemas.openxmlformats.org/officeDocument/2006/relationships/image" Target="../media/image92.png"/><Relationship Id="rId7" Type="http://schemas.openxmlformats.org/officeDocument/2006/relationships/image" Target="../media/image90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MY SCHOOL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647700"/>
          </a:xfrm>
        </p:spPr>
        <p:txBody>
          <a:bodyPr/>
          <a:lstStyle/>
          <a:p>
            <a:r>
              <a:rPr lang="en-US" dirty="0" smtClean="0"/>
              <a:t>UNIT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90550"/>
            <a:ext cx="48006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Take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My name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This____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I am____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7909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the book.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724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 Kate.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6573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a pupil.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8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my game.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058E-6 L -0.42916 -0.622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1184E-7 L -0.3125 -0.237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702E-6 L -0.39583 0.3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22102 L -0.50417 0.35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95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Перев</a:t>
            </a:r>
            <a:r>
              <a:rPr lang="uk-UA" sz="6600" dirty="0" err="1" smtClean="0">
                <a:solidFill>
                  <a:srgbClr val="FFFF00"/>
                </a:solidFill>
              </a:rPr>
              <a:t>ірка</a:t>
            </a:r>
            <a:r>
              <a:rPr lang="uk-UA" sz="6600" dirty="0" smtClean="0">
                <a:solidFill>
                  <a:srgbClr val="FFFF00"/>
                </a:solidFill>
              </a:rPr>
              <a:t> домашнього завдання.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867400" y="2800350"/>
            <a:ext cx="457200" cy="4572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91200" y="4400550"/>
            <a:ext cx="457200" cy="4572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625078"/>
          </a:xfrm>
        </p:spPr>
        <p:txBody>
          <a:bodyPr>
            <a:normAutofit fontScale="90000"/>
          </a:bodyPr>
          <a:lstStyle/>
          <a:p>
            <a:r>
              <a:rPr lang="uk-UA" sz="5300" u="sng" dirty="0" smtClean="0">
                <a:solidFill>
                  <a:srgbClr val="FFFF00"/>
                </a:solidFill>
              </a:rPr>
              <a:t>Знайди та випиши слова:</a:t>
            </a:r>
            <a:r>
              <a:rPr lang="ru-RU" sz="5300" u="sng" dirty="0" smtClean="0">
                <a:solidFill>
                  <a:srgbClr val="FFFF00"/>
                </a:solidFill>
              </a:rPr>
              <a:t/>
            </a:r>
            <a:br>
              <a:rPr lang="ru-RU" sz="5300" u="sng" dirty="0" smtClean="0">
                <a:solidFill>
                  <a:srgbClr val="FFFF00"/>
                </a:solidFill>
              </a:rPr>
            </a:b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609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pc="-15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shelfwpupi</a:t>
            </a:r>
            <a:r>
              <a:rPr lang="uk-UA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pc="-15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zwrulerqwbookzwdeskqwbagzwcomputer</a:t>
            </a:r>
            <a:endParaRPr lang="ru-RU" spc="-15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962150"/>
            <a:ext cx="1752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9535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095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 smtClean="0">
                <a:solidFill>
                  <a:srgbClr val="FFFF00"/>
                </a:solidFill>
              </a:rPr>
              <a:t>Where is the…?  - The … is </a:t>
            </a:r>
            <a:r>
              <a:rPr lang="en-US" sz="3600" b="1" spc="-150" dirty="0" smtClean="0">
                <a:solidFill>
                  <a:srgbClr val="00B0F0"/>
                </a:solidFill>
              </a:rPr>
              <a:t>(</a:t>
            </a:r>
            <a:r>
              <a:rPr lang="en-US" sz="3600" b="1" u="sng" spc="-150" dirty="0" smtClean="0">
                <a:solidFill>
                  <a:srgbClr val="00B0F0"/>
                </a:solidFill>
              </a:rPr>
              <a:t>in, on, under)</a:t>
            </a:r>
            <a:r>
              <a:rPr lang="en-US" sz="3600" b="1" spc="-150" dirty="0" smtClean="0">
                <a:solidFill>
                  <a:srgbClr val="FFFF00"/>
                </a:solidFill>
              </a:rPr>
              <a:t> the … .</a:t>
            </a:r>
            <a:endParaRPr lang="ru-RU" sz="3600" b="1" spc="-15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572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6600" dirty="0" err="1" smtClean="0">
                <a:solidFill>
                  <a:srgbClr val="FFFF00"/>
                </a:solidFill>
              </a:rPr>
              <a:t>Фізкультхвилинка</a:t>
            </a:r>
            <a:r>
              <a:rPr lang="uk-UA" sz="6600" dirty="0" smtClean="0">
                <a:solidFill>
                  <a:srgbClr val="FFFF00"/>
                </a:solidFill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4" name="AutoShape 2" descr="http://www.sawyoo.com/postpic/2013/12/teen-number-flashcards_5743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www.sawyoo.com/postpic/2013/12/teen-number-flashcards_5743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2.bp.blogspot.com/-scaVDstHrFw/VCRGWeb9mCI/AAAAAAAAASA/9F3y-2kWXyk/s1600/numbe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sawyoo.com/postpic/2013/12/teen-number-flashcards_5743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458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.ytimg.com/vi/VyMDCubQdm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209550"/>
            <a:ext cx="11192934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1817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Lesson 2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. Let's Practice Numbers 11 to 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09550"/>
            <a:ext cx="84582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 Let's Count to 20 Song For Kid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09550"/>
            <a:ext cx="856544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4295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7950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086600" y="2266950"/>
            <a:ext cx="457200" cy="4572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362200" y="4686300"/>
            <a:ext cx="457200" cy="4572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934200" y="4686300"/>
            <a:ext cx="457200" cy="4572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9550"/>
            <a:ext cx="8382000" cy="4648200"/>
          </a:xfrm>
        </p:spPr>
        <p:txBody>
          <a:bodyPr numCol="2" anchor="ctr"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Twenty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Fifteen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Six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Nineteen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Eleven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Thirteen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Eight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Twelve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Fourteen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Sixteen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Eighteen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Five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Seventeen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One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Seven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61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819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428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962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495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028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486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09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8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742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352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885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495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952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5623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09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7655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955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23431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twelve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3431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eleven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971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seventeen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4971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fourteen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32435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7200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 is thirteen</a:t>
            </a:r>
            <a:r>
              <a:rPr lang="en-US" sz="7200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sz="2000" u="sng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1800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sz="1800" u="sng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</a:t>
            </a:r>
            <a:r>
              <a:rPr lang="en-US" sz="7200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book is on the desk. </a:t>
            </a:r>
            <a:endParaRPr lang="ru-RU" sz="7200" u="sng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9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742950"/>
            <a:ext cx="8915400" cy="3394075"/>
          </a:xfrm>
        </p:spPr>
        <p:txBody>
          <a:bodyPr>
            <a:noAutofit/>
          </a:bodyPr>
          <a:lstStyle/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</a:t>
            </a:r>
            <a:r>
              <a:rPr lang="en-US" sz="5600" dirty="0" err="1" smtClean="0">
                <a:solidFill>
                  <a:schemeClr val="bg1"/>
                </a:solidFill>
              </a:rPr>
              <a:t>əʊ</a:t>
            </a:r>
            <a:r>
              <a:rPr lang="en-US" sz="5600" dirty="0" smtClean="0">
                <a:solidFill>
                  <a:schemeClr val="bg1"/>
                </a:solidFill>
              </a:rPr>
              <a:t>] — n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hell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pen, cl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se;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[ʃ] — fi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ip,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elf,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[w] —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y,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et,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ite,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illy.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0015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ae</a:t>
            </a:r>
            <a:r>
              <a:rPr lang="en-US" sz="5400" spc="-150" dirty="0" smtClean="0">
                <a:solidFill>
                  <a:schemeClr val="bg1"/>
                </a:solidFill>
              </a:rPr>
              <a:t>] — bag, dad, apple, daddy;</a:t>
            </a:r>
            <a:br>
              <a:rPr lang="en-US" sz="5400" spc="-150" dirty="0" smtClean="0">
                <a:solidFill>
                  <a:schemeClr val="bg1"/>
                </a:solidFill>
              </a:rPr>
            </a:br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ei</a:t>
            </a:r>
            <a:r>
              <a:rPr lang="en-US" sz="5400" spc="-150" dirty="0" smtClean="0">
                <a:solidFill>
                  <a:schemeClr val="bg1"/>
                </a:solidFill>
              </a:rPr>
              <a:t>] — name, table, take, game;</a:t>
            </a:r>
            <a:br>
              <a:rPr lang="en-US" sz="5400" spc="-150" dirty="0" smtClean="0">
                <a:solidFill>
                  <a:schemeClr val="bg1"/>
                </a:solidFill>
              </a:rPr>
            </a:br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i</a:t>
            </a:r>
            <a:r>
              <a:rPr lang="en-US" sz="5400" spc="-150" dirty="0" smtClean="0">
                <a:solidFill>
                  <a:schemeClr val="bg1"/>
                </a:solidFill>
              </a:rPr>
              <a:t>] — big, sit, is,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8575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y?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Eraser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Shel</a:t>
            </a:r>
            <a:r>
              <a:rPr lang="en-US" dirty="0" smtClean="0">
                <a:solidFill>
                  <a:srgbClr val="FFFF00"/>
                </a:solidFill>
              </a:rPr>
              <a:t>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Eraser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Shel</a:t>
            </a:r>
            <a:r>
              <a:rPr lang="en-US" dirty="0" smtClean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Rulers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828800" y="1504950"/>
            <a:ext cx="2743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book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cat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under the bookcase.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ruler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chair.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pencil-box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bookshelf.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CD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desk.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90550"/>
            <a:ext cx="48006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Take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My name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This____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I am____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79095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the copybook.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724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 Bill.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6573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seventeen.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8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my ruler.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058E-6 L -0.28334 -0.60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1184E-7 L -0.3125 -0.237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702E-6 L -0.39583 0.3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2343E-6 L -0.39584 0.339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95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Перев</a:t>
            </a:r>
            <a:r>
              <a:rPr lang="uk-UA" sz="6600" dirty="0" err="1" smtClean="0">
                <a:solidFill>
                  <a:srgbClr val="FFFF00"/>
                </a:solidFill>
              </a:rPr>
              <a:t>ірка</a:t>
            </a:r>
            <a:r>
              <a:rPr lang="uk-UA" sz="6600" dirty="0" smtClean="0">
                <a:solidFill>
                  <a:srgbClr val="FFFF00"/>
                </a:solidFill>
              </a:rPr>
              <a:t> домашнього завдання.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8458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ww.eventsinnepal.com/uploads/44f169507e159709b9b5abc9f0ad8662_d6d87e55d9abe289927d6e5a2980ea9b_book-discussion-the-gurkhas-daugh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8100"/>
            <a:ext cx="3048000" cy="2565400"/>
          </a:xfrm>
          <a:prstGeom prst="rect">
            <a:avLst/>
          </a:prstGeom>
          <a:noFill/>
        </p:spPr>
      </p:pic>
      <p:pic>
        <p:nvPicPr>
          <p:cNvPr id="5128" name="Picture 8" descr="http://cs2.a5.ru/media/87/19/80/1024_871980d54d8b5694b5e9344c8f2bec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911" y="285751"/>
            <a:ext cx="2066488" cy="1371599"/>
          </a:xfrm>
          <a:prstGeom prst="rect">
            <a:avLst/>
          </a:prstGeom>
          <a:noFill/>
        </p:spPr>
      </p:pic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287655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a book.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52730">
            <a:off x="5392769" y="888175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59055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is a computer.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287655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a pen.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52730">
            <a:off x="6002369" y="1269176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055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is a bookshelf.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pngimg.com/upload/small/pen_PNG73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24150"/>
            <a:ext cx="2667000" cy="2143125"/>
          </a:xfrm>
          <a:prstGeom prst="rect">
            <a:avLst/>
          </a:prstGeom>
          <a:noFill/>
        </p:spPr>
      </p:pic>
      <p:pic>
        <p:nvPicPr>
          <p:cNvPr id="48132" name="Picture 4" descr="http://clipartfantasy.altervista.org/Images7/HOME0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85750"/>
            <a:ext cx="128587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67000" y="150495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31051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this?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52730">
            <a:off x="5697570" y="1040576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28575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that?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mcmillingroup.com/images/picture29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47950"/>
            <a:ext cx="2266950" cy="22669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95800" y="38671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This is a chair.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2228" name="Picture 4" descr="http://www.ebuyer.com/blog/wp-content/uploads/2014/02/eraser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183" y="209550"/>
            <a:ext cx="1808341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104775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That is eraser.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  <p:bldP spid="17" grpId="0" build="allAtOnce"/>
      <p:bldP spid="19" grpId="0" build="allAtOnce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00150"/>
            <a:ext cx="2743200" cy="276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my copybook?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99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my bag.</a:t>
            </a:r>
            <a:endParaRPr lang="ru-RU" sz="8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Where is the bag?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3835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under the chair.</a:t>
            </a:r>
            <a:endParaRPr lang="ru-RU" sz="80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819150"/>
            <a:ext cx="1871663" cy="32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copybook?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337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shelf.</a:t>
            </a:r>
            <a:endParaRPr lang="ru-RU" sz="72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0015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pen?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0995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the pencil-box.</a:t>
            </a:r>
            <a:endParaRPr lang="ru-RU" sz="6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00150"/>
            <a:ext cx="3899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Where is the ruler?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3835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the bag.</a:t>
            </a:r>
            <a:endParaRPr lang="ru-RU" sz="80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5750"/>
            <a:ext cx="2695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8615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desk.</a:t>
            </a:r>
            <a:endParaRPr lang="ru-RU" sz="6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00150"/>
            <a:ext cx="3086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4800" b="1" u="sng" dirty="0" smtClean="0">
                <a:solidFill>
                  <a:srgbClr val="FFFF00"/>
                </a:solidFill>
              </a:rPr>
              <a:t>Прочитай</a:t>
            </a:r>
            <a:r>
              <a:rPr lang="en-US" sz="4800" b="1" u="sng" dirty="0" smtClean="0">
                <a:solidFill>
                  <a:srgbClr val="FFFF00"/>
                </a:solidFill>
              </a:rPr>
              <a:t> </a:t>
            </a:r>
            <a:r>
              <a:rPr lang="en-US" sz="4800" b="1" u="sng" dirty="0" err="1" smtClean="0">
                <a:solidFill>
                  <a:srgbClr val="FFFF00"/>
                </a:solidFill>
              </a:rPr>
              <a:t>та</a:t>
            </a:r>
            <a:r>
              <a:rPr lang="en-US" sz="4800" b="1" u="sng" dirty="0" smtClean="0">
                <a:solidFill>
                  <a:srgbClr val="FFFF00"/>
                </a:solidFill>
              </a:rPr>
              <a:t> </a:t>
            </a:r>
            <a:r>
              <a:rPr lang="en-US" sz="4800" b="1" u="sng" dirty="0" err="1" smtClean="0">
                <a:solidFill>
                  <a:srgbClr val="FFFF00"/>
                </a:solidFill>
              </a:rPr>
              <a:t>переклади</a:t>
            </a:r>
            <a:r>
              <a:rPr lang="en-US" sz="4800" b="1" u="sng" dirty="0" smtClean="0">
                <a:solidFill>
                  <a:srgbClr val="FFFF00"/>
                </a:solidFill>
              </a:rPr>
              <a:t> </a:t>
            </a:r>
            <a:r>
              <a:rPr lang="en-US" sz="4800" b="1" u="sng" dirty="0" err="1" smtClean="0">
                <a:solidFill>
                  <a:srgbClr val="FFFF00"/>
                </a:solidFill>
              </a:rPr>
              <a:t>усно</a:t>
            </a:r>
            <a:r>
              <a:rPr lang="uk-UA" sz="4800" b="1" u="sng" dirty="0" smtClean="0">
                <a:solidFill>
                  <a:srgbClr val="FFFF00"/>
                </a:solidFill>
              </a:rPr>
              <a:t>:</a:t>
            </a:r>
            <a:endParaRPr lang="ru-RU" sz="4800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900" dirty="0" smtClean="0">
                <a:solidFill>
                  <a:schemeClr val="bg1"/>
                </a:solidFill>
              </a:rPr>
              <a:t>The </a:t>
            </a:r>
            <a:r>
              <a:rPr lang="en-US" sz="4900" dirty="0" smtClean="0">
                <a:solidFill>
                  <a:schemeClr val="bg1"/>
                </a:solidFill>
              </a:rPr>
              <a:t>book is on the shelf. </a:t>
            </a:r>
            <a:endParaRPr lang="ru-RU" sz="4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4900" dirty="0" smtClean="0">
                <a:solidFill>
                  <a:schemeClr val="bg1"/>
                </a:solidFill>
              </a:rPr>
              <a:t>The sharpener is under the desk. </a:t>
            </a:r>
            <a:endParaRPr lang="ru-RU" sz="4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4900" dirty="0" smtClean="0">
                <a:solidFill>
                  <a:schemeClr val="bg1"/>
                </a:solidFill>
              </a:rPr>
              <a:t>The ruler is under the chair. </a:t>
            </a:r>
            <a:endParaRPr lang="ru-RU" sz="4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4900" dirty="0" smtClean="0">
                <a:solidFill>
                  <a:schemeClr val="bg1"/>
                </a:solidFill>
              </a:rPr>
              <a:t>The pencil is in the pencil-box.</a:t>
            </a:r>
            <a:endParaRPr lang="ru-RU" sz="4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02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Find and write right words 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334000" y="1581150"/>
            <a:ext cx="838200" cy="6096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086600" y="1504950"/>
            <a:ext cx="9906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43200" y="2571750"/>
            <a:ext cx="6858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48200" y="2647950"/>
            <a:ext cx="6096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391400" y="2571750"/>
            <a:ext cx="533400" cy="7620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43400" y="3714750"/>
            <a:ext cx="8382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334000" y="3714750"/>
            <a:ext cx="6858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10400" y="3790950"/>
            <a:ext cx="838200" cy="6096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10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4800" y="0"/>
            <a:ext cx="8839200" cy="51435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[u:] — sch</a:t>
            </a:r>
            <a:r>
              <a:rPr lang="en-US" sz="4000" dirty="0" smtClean="0">
                <a:solidFill>
                  <a:srgbClr val="FFFF00"/>
                </a:solidFill>
              </a:rPr>
              <a:t>oo</a:t>
            </a:r>
            <a:r>
              <a:rPr lang="en-US" sz="4000" dirty="0" smtClean="0">
                <a:solidFill>
                  <a:schemeClr val="bg1"/>
                </a:solidFill>
              </a:rPr>
              <a:t>l, r</a:t>
            </a:r>
            <a:r>
              <a:rPr lang="en-US" sz="4000" dirty="0" smtClean="0">
                <a:solidFill>
                  <a:srgbClr val="FFFF00"/>
                </a:solidFill>
              </a:rPr>
              <a:t>oo</a:t>
            </a:r>
            <a:r>
              <a:rPr lang="en-US" sz="4000" dirty="0" smtClean="0">
                <a:solidFill>
                  <a:schemeClr val="bg1"/>
                </a:solidFill>
              </a:rPr>
              <a:t>m, classr</a:t>
            </a:r>
            <a:r>
              <a:rPr lang="en-US" sz="4000" dirty="0" smtClean="0">
                <a:solidFill>
                  <a:srgbClr val="FFFF00"/>
                </a:solidFill>
              </a:rPr>
              <a:t>oo</a:t>
            </a:r>
            <a:r>
              <a:rPr lang="en-US" sz="4000" dirty="0" smtClean="0">
                <a:solidFill>
                  <a:schemeClr val="bg1"/>
                </a:solidFill>
              </a:rPr>
              <a:t>m;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</a:t>
            </a:r>
            <a:r>
              <a:rPr lang="en-US" sz="4000" dirty="0" err="1" smtClean="0">
                <a:solidFill>
                  <a:schemeClr val="bg1"/>
                </a:solidFill>
              </a:rPr>
              <a:t>ai</a:t>
            </a:r>
            <a:r>
              <a:rPr lang="en-US" sz="4000" dirty="0" smtClean="0">
                <a:solidFill>
                  <a:schemeClr val="bg1"/>
                </a:solidFill>
              </a:rPr>
              <a:t>] — m</a:t>
            </a:r>
            <a:r>
              <a:rPr lang="en-US" sz="4000" dirty="0" smtClean="0">
                <a:solidFill>
                  <a:srgbClr val="FFFF00"/>
                </a:solidFill>
              </a:rPr>
              <a:t>y</a:t>
            </a:r>
            <a:r>
              <a:rPr lang="en-US" sz="4000" dirty="0" smtClean="0">
                <a:solidFill>
                  <a:schemeClr val="bg1"/>
                </a:solidFill>
              </a:rPr>
              <a:t>, fl</a:t>
            </a:r>
            <a:r>
              <a:rPr lang="en-US" sz="4000" dirty="0" smtClean="0">
                <a:solidFill>
                  <a:srgbClr val="FFFF00"/>
                </a:solidFill>
              </a:rPr>
              <a:t>y</a:t>
            </a:r>
            <a:r>
              <a:rPr lang="en-US" sz="4000" dirty="0" smtClean="0">
                <a:solidFill>
                  <a:schemeClr val="bg1"/>
                </a:solidFill>
              </a:rPr>
              <a:t>, n</a:t>
            </a:r>
            <a:r>
              <a:rPr lang="en-US" sz="4000" dirty="0" smtClean="0">
                <a:solidFill>
                  <a:srgbClr val="FFFF00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ce, n</a:t>
            </a:r>
            <a:r>
              <a:rPr lang="en-US" sz="4000" dirty="0" smtClean="0">
                <a:solidFill>
                  <a:srgbClr val="FFFF00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ne, l</a:t>
            </a:r>
            <a:r>
              <a:rPr lang="en-US" sz="4000" dirty="0" smtClean="0">
                <a:solidFill>
                  <a:srgbClr val="FFFF00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ke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</a:t>
            </a:r>
            <a:r>
              <a:rPr lang="en-US" sz="4000" dirty="0" err="1" smtClean="0">
                <a:solidFill>
                  <a:schemeClr val="bg1"/>
                </a:solidFill>
              </a:rPr>
              <a:t>ei</a:t>
            </a:r>
            <a:r>
              <a:rPr lang="en-US" sz="4000" dirty="0" smtClean="0">
                <a:solidFill>
                  <a:schemeClr val="bg1"/>
                </a:solidFill>
              </a:rPr>
              <a:t>] — n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me, t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ble, t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ke, g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me;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[æ] — c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t, r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t, 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nd, f</a:t>
            </a:r>
            <a:r>
              <a:rPr lang="en-US" sz="4000" dirty="0" smtClean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chemeClr val="bg1"/>
                </a:solidFill>
              </a:rPr>
              <a:t>t.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</a:t>
            </a:r>
            <a:r>
              <a:rPr lang="en-US" sz="4000" dirty="0" err="1" smtClean="0">
                <a:solidFill>
                  <a:schemeClr val="bg1"/>
                </a:solidFill>
              </a:rPr>
              <a:t>əʊ</a:t>
            </a:r>
            <a:r>
              <a:rPr lang="en-US" sz="4000" dirty="0" smtClean="0">
                <a:solidFill>
                  <a:schemeClr val="bg1"/>
                </a:solidFill>
              </a:rPr>
              <a:t>] — n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, hell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pen, cl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se;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[ʃ] — fi</a:t>
            </a:r>
            <a:r>
              <a:rPr lang="en-US" sz="4000" dirty="0" smtClean="0">
                <a:solidFill>
                  <a:srgbClr val="FFFF00"/>
                </a:solidFill>
              </a:rPr>
              <a:t>sh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 smtClean="0">
                <a:solidFill>
                  <a:srgbClr val="FFFF00"/>
                </a:solidFill>
              </a:rPr>
              <a:t>sh</a:t>
            </a:r>
            <a:r>
              <a:rPr lang="en-US" sz="4000" dirty="0" smtClean="0">
                <a:solidFill>
                  <a:schemeClr val="bg1"/>
                </a:solidFill>
              </a:rPr>
              <a:t>ip, </a:t>
            </a:r>
            <a:r>
              <a:rPr lang="en-US" sz="4000" dirty="0" smtClean="0">
                <a:solidFill>
                  <a:srgbClr val="FFFF00"/>
                </a:solidFill>
              </a:rPr>
              <a:t>sh</a:t>
            </a:r>
            <a:r>
              <a:rPr lang="en-US" sz="4000" dirty="0" smtClean="0">
                <a:solidFill>
                  <a:schemeClr val="bg1"/>
                </a:solidFill>
              </a:rPr>
              <a:t>elf, </a:t>
            </a:r>
            <a:r>
              <a:rPr lang="en-US" sz="4000" dirty="0" smtClean="0">
                <a:solidFill>
                  <a:srgbClr val="FFFF00"/>
                </a:solidFill>
              </a:rPr>
              <a:t>sh</a:t>
            </a:r>
            <a:r>
              <a:rPr lang="en-US" sz="4000" dirty="0" smtClean="0">
                <a:solidFill>
                  <a:schemeClr val="bg1"/>
                </a:solidFill>
              </a:rPr>
              <a:t>e;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[w] — </a:t>
            </a:r>
            <a:r>
              <a:rPr lang="en-US" sz="4000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>
                <a:solidFill>
                  <a:schemeClr val="bg1"/>
                </a:solidFill>
              </a:rPr>
              <a:t>y, </a:t>
            </a:r>
            <a:r>
              <a:rPr lang="en-US" sz="4000" dirty="0" smtClean="0">
                <a:solidFill>
                  <a:srgbClr val="FFFF00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et, </a:t>
            </a:r>
            <a:r>
              <a:rPr lang="en-US" sz="4000" dirty="0" smtClean="0">
                <a:solidFill>
                  <a:srgbClr val="FFFF00"/>
                </a:solidFill>
              </a:rPr>
              <a:t>wh</a:t>
            </a:r>
            <a:r>
              <a:rPr lang="en-US" sz="4000" dirty="0" smtClean="0">
                <a:solidFill>
                  <a:schemeClr val="bg1"/>
                </a:solidFill>
              </a:rPr>
              <a:t>ite, </a:t>
            </a:r>
            <a:r>
              <a:rPr lang="en-US" sz="4000" dirty="0" smtClean="0">
                <a:solidFill>
                  <a:srgbClr val="FFFF00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illy.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8575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y?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7635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7635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7635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Find and read right words 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5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Eraser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Shel</a:t>
            </a:r>
            <a:r>
              <a:rPr lang="en-US" dirty="0" smtClean="0">
                <a:solidFill>
                  <a:srgbClr val="FFFF00"/>
                </a:solidFill>
              </a:rPr>
              <a:t>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Eraser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Shel</a:t>
            </a:r>
            <a:r>
              <a:rPr lang="en-US" dirty="0" smtClean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Rulers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828800" y="1504950"/>
            <a:ext cx="2743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book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cat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under the bookcase.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ruler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chair.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pencil-box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bookshelf.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CD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desk.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876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90550"/>
            <a:ext cx="48006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Take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My name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This____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I am____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79095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the copybook.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724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 Bill.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6573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seventeen.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8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my ruler.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058E-6 L -0.28334 -0.60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1184E-7 L -0.3125 -0.237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702E-6 L -0.39583 0.3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2343E-6 L -0.39584 0.339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579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19350"/>
            <a:ext cx="571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.ytimg.com/vi/VyMDCubQdm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209550"/>
            <a:ext cx="11192934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 Let's Count to 20 Song For Kid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09550"/>
            <a:ext cx="856544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04800" y="20955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04800" y="3181350"/>
            <a:ext cx="8458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9550"/>
            <a:ext cx="8382000" cy="4648200"/>
          </a:xfrm>
        </p:spPr>
        <p:txBody>
          <a:bodyPr numCol="2" anchor="ctr"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Twenty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Fifteen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Six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Nineteen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Eleven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Thirteen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Eight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Twelve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Fourteen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Sixteen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Eighteen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Five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Seventeen –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One –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Seven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61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819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428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962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495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028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4861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09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8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742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352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8859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4955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952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5623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095750"/>
            <a:ext cx="114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247659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828800" y="819150"/>
            <a:ext cx="3581400" cy="68580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43000" y="4248150"/>
            <a:ext cx="4267200" cy="685800"/>
          </a:xfrm>
          <a:prstGeom prst="flowChartAlternateProcess">
            <a:avLst/>
          </a:prstGeom>
          <a:solidFill>
            <a:srgbClr val="FFFF00">
              <a:alpha val="21176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43800" y="742950"/>
            <a:ext cx="685800" cy="3505200"/>
          </a:xfrm>
          <a:prstGeom prst="flowChartAlternateProcess">
            <a:avLst/>
          </a:prstGeom>
          <a:solidFill>
            <a:srgbClr val="FFFF00">
              <a:alpha val="21176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96000" y="2114550"/>
            <a:ext cx="762000" cy="2819400"/>
          </a:xfrm>
          <a:prstGeom prst="flowChartAlternateProcess">
            <a:avLst/>
          </a:prstGeom>
          <a:solidFill>
            <a:srgbClr val="FFFF00">
              <a:alpha val="21176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4600" y="1428750"/>
            <a:ext cx="762000" cy="2819400"/>
          </a:xfrm>
          <a:prstGeom prst="flowChartAlternateProcess">
            <a:avLst/>
          </a:prstGeom>
          <a:solidFill>
            <a:srgbClr val="FFFF00">
              <a:alpha val="21176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66800" y="0"/>
            <a:ext cx="6400800" cy="742950"/>
          </a:xfrm>
          <a:prstGeom prst="flowChartAlternateProcess">
            <a:avLst/>
          </a:prstGeom>
          <a:solidFill>
            <a:srgbClr val="FFFF00">
              <a:alpha val="21961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955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4795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9550"/>
            <a:ext cx="838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</a:rPr>
              <a:t>Read and write the words</a:t>
            </a:r>
            <a:endParaRPr lang="ru-RU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550"/>
            <a:ext cx="914400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Bookcasevipensudeskppclassroomwzbookttpupilyscomputer</a:t>
            </a:r>
            <a:endParaRPr lang="ru-RU" sz="2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765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Bookcase pen desk classroom book pupil computer</a:t>
            </a:r>
            <a:endParaRPr lang="ru-RU" sz="3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2781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1550"/>
            <a:ext cx="840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3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CONTENTS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Lesson 1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 action="ppaction://hlinksldjump"/>
              </a:rPr>
              <a:t>Lesson 2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 action="ppaction://hlinksldjump"/>
              </a:rPr>
              <a:t>Lesson 3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 action="ppaction://hlinksldjump"/>
              </a:rPr>
              <a:t>Lesson 4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6" action="ppaction://hlinksldjump"/>
              </a:rPr>
              <a:t>Lesson 5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7" action="ppaction://hlinksldjump"/>
              </a:rPr>
              <a:t>Lesson 6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8" action="ppaction://hlinksldjump"/>
              </a:rPr>
              <a:t>Lesson 7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9" action="ppaction://hlinksldjump"/>
              </a:rPr>
              <a:t>Lesson 8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10" action="ppaction://hlinksldjump"/>
              </a:rPr>
              <a:t>Lesson 9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11" action="ppaction://hlinksldjump"/>
              </a:rPr>
              <a:t>Lesson 10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763" indent="1270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[</a:t>
            </a:r>
            <a:r>
              <a:rPr lang="en-US" sz="4800" dirty="0" err="1" smtClean="0">
                <a:solidFill>
                  <a:schemeClr val="bg1"/>
                </a:solidFill>
              </a:rPr>
              <a:t>ai</a:t>
            </a:r>
            <a:r>
              <a:rPr lang="en-US" sz="4800" dirty="0" smtClean="0">
                <a:solidFill>
                  <a:schemeClr val="bg1"/>
                </a:solidFill>
              </a:rPr>
              <a:t>] — my, fly, time, nine, fine;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[</a:t>
            </a:r>
            <a:r>
              <a:rPr lang="en-US" sz="4800" dirty="0" err="1" smtClean="0">
                <a:solidFill>
                  <a:schemeClr val="bg1"/>
                </a:solidFill>
              </a:rPr>
              <a:t>ei</a:t>
            </a:r>
            <a:r>
              <a:rPr lang="en-US" sz="4800" dirty="0" smtClean="0">
                <a:solidFill>
                  <a:schemeClr val="bg1"/>
                </a:solidFill>
              </a:rPr>
              <a:t>] — name, table, take, game;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[æ] — cat, rat, and, fat.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67000" y="150495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FFFF00"/>
                </a:solidFill>
              </a:rPr>
              <a:t>It is a …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41986" name="AutoShape 2" descr="https://im0-tub-ua.yandex.net/i?id=ef8223d6c6ca866964efa519a3f49be4&amp;n=33&amp;h=215&amp;w=215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yasobe.ru/images/uploaded/5542208d2c404867ed2615b18a3be9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00150"/>
            <a:ext cx="5334000" cy="3657600"/>
          </a:xfrm>
          <a:prstGeom prst="rect">
            <a:avLst/>
          </a:prstGeom>
          <a:noFill/>
        </p:spPr>
      </p:pic>
      <p:pic>
        <p:nvPicPr>
          <p:cNvPr id="41990" name="Picture 6" descr="http://gosindex.ru/wp-content/uploads/2016/09/shkolnaya-doska-zelena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23950"/>
            <a:ext cx="5791200" cy="4019550"/>
          </a:xfrm>
          <a:prstGeom prst="rect">
            <a:avLst/>
          </a:prstGeom>
          <a:noFill/>
        </p:spPr>
      </p:pic>
      <p:pic>
        <p:nvPicPr>
          <p:cNvPr id="41992" name="Picture 8" descr="http://cliparts.co/cliparts/rTL/g8E/rTLg8EAM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33828"/>
            <a:ext cx="5638800" cy="4009672"/>
          </a:xfrm>
          <a:prstGeom prst="rect">
            <a:avLst/>
          </a:prstGeom>
          <a:noFill/>
        </p:spPr>
      </p:pic>
      <p:pic>
        <p:nvPicPr>
          <p:cNvPr id="41994" name="Picture 10" descr="http://kingofwallpapers.com/chair/chair-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123950"/>
            <a:ext cx="5638800" cy="4019550"/>
          </a:xfrm>
          <a:prstGeom prst="rect">
            <a:avLst/>
          </a:prstGeom>
          <a:noFill/>
        </p:spPr>
      </p:pic>
      <p:pic>
        <p:nvPicPr>
          <p:cNvPr id="41996" name="Picture 12" descr="http://photo.oempromo.com/Prod_215/Portable-AM-FM-Radio-Mp3-CD-Player_567645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00150"/>
            <a:ext cx="5638800" cy="3943350"/>
          </a:xfrm>
          <a:prstGeom prst="rect">
            <a:avLst/>
          </a:prstGeom>
          <a:noFill/>
        </p:spPr>
      </p:pic>
      <p:pic>
        <p:nvPicPr>
          <p:cNvPr id="41998" name="Picture 14" descr="http://sclick.net/cool%20gadgets/coolest-high-tech-electronic-gadget/21/best-latest-top-new-fun-high-technology-coolest-gadgets-spy-camera-pen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298574"/>
            <a:ext cx="5562600" cy="3844926"/>
          </a:xfrm>
          <a:prstGeom prst="rect">
            <a:avLst/>
          </a:prstGeom>
          <a:noFill/>
        </p:spPr>
      </p:pic>
      <p:pic>
        <p:nvPicPr>
          <p:cNvPr id="42000" name="Picture 16" descr="http://www.dresdell.com/wp-content/uploads/2013/09/pencil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1281354"/>
            <a:ext cx="5257800" cy="3397010"/>
          </a:xfrm>
          <a:prstGeom prst="rect">
            <a:avLst/>
          </a:prstGeom>
          <a:noFill/>
        </p:spPr>
      </p:pic>
      <p:pic>
        <p:nvPicPr>
          <p:cNvPr id="42002" name="Picture 18" descr="http://mabi.vspu.ru/files/2016/06/cf1ab99789ebee20240b01f8e2d14ab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379904"/>
            <a:ext cx="5029200" cy="3763596"/>
          </a:xfrm>
          <a:prstGeom prst="rect">
            <a:avLst/>
          </a:prstGeom>
          <a:noFill/>
        </p:spPr>
      </p:pic>
      <p:sp>
        <p:nvSpPr>
          <p:cNvPr id="42004" name="AutoShape 20" descr="https://www.welovesolo.com/wp-content/uploads/vector/13/school_bag_0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006" name="Picture 22" descr="http://media3.onsugar.com/files/2012/05/20/3/192/1922564/orangebagcover.xxxlarge/i/Colorful-Bags-Summ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123950"/>
            <a:ext cx="5157788" cy="4019550"/>
          </a:xfrm>
          <a:prstGeom prst="rect">
            <a:avLst/>
          </a:prstGeom>
          <a:noFill/>
        </p:spPr>
      </p:pic>
      <p:pic>
        <p:nvPicPr>
          <p:cNvPr id="42008" name="Picture 24" descr="http://newandusedofficefurniture.com/images/new-office-furniture-desks/beech-office-desk-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1123950"/>
            <a:ext cx="5287210" cy="4019550"/>
          </a:xfrm>
          <a:prstGeom prst="rect">
            <a:avLst/>
          </a:prstGeom>
          <a:noFill/>
        </p:spPr>
      </p:pic>
      <p:sp>
        <p:nvSpPr>
          <p:cNvPr id="42010" name="AutoShape 26" descr="https://images8.qualitylogoproducts.com/custom-notepads/the-duchess-spiral-notebook-extralarge-5639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2" name="AutoShape 28" descr="https://images8.qualitylogoproducts.com/custom-notepads/the-duchess-spiral-notebook-extralarge-5639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4" name="AutoShape 30" descr="https://images8.qualitylogoproducts.com/custom-notepads/the-duchess-spiral-notebook-extralarge-5639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6" name="AutoShape 32" descr="https://thumbs.dreamstime.com/z/copybook-template-blank-opened-spiral-vector-illustration-4510504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8" name="AutoShape 34" descr="https://thumbs.dreamstime.com/z/copybook-template-blank-opened-spiral-vector-illustration-45105045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20" name="AutoShape 36" descr="https://images8.qualitylogoproducts.com/custom-notepads/the-duchess-spiral-notebook-extralarge-5639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22" name="AutoShape 38" descr="https://images8.qualitylogoproducts.com/custom-notepads/the-duchess-spiral-notebook-extralarge-5639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024" name="Picture 40" descr="http://perierga.gr/wp-content/uploads/2012/07/aristeroxeiras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81200" y="1263649"/>
            <a:ext cx="5127625" cy="387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Find and write right words 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19150"/>
            <a:ext cx="830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</a:t>
            </a:r>
            <a:r>
              <a:rPr lang="ru-RU" sz="8800" dirty="0" smtClean="0">
                <a:solidFill>
                  <a:schemeClr val="bg1"/>
                </a:solidFill>
              </a:rPr>
              <a:t>4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4371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Lesson 1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28600" y="742950"/>
            <a:ext cx="8686800" cy="33940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[u:] — sch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l, r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m, classr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m;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</a:t>
            </a:r>
            <a:r>
              <a:rPr lang="en-US" sz="5000" dirty="0" err="1" smtClean="0">
                <a:solidFill>
                  <a:schemeClr val="bg1"/>
                </a:solidFill>
              </a:rPr>
              <a:t>ai</a:t>
            </a:r>
            <a:r>
              <a:rPr lang="en-US" sz="5000" dirty="0" smtClean="0">
                <a:solidFill>
                  <a:schemeClr val="bg1"/>
                </a:solidFill>
              </a:rPr>
              <a:t>] — m</a:t>
            </a:r>
            <a:r>
              <a:rPr lang="en-US" sz="5000" dirty="0" smtClean="0">
                <a:solidFill>
                  <a:srgbClr val="FFFF00"/>
                </a:solidFill>
              </a:rPr>
              <a:t>y</a:t>
            </a:r>
            <a:r>
              <a:rPr lang="en-US" sz="5000" dirty="0" smtClean="0">
                <a:solidFill>
                  <a:schemeClr val="bg1"/>
                </a:solidFill>
              </a:rPr>
              <a:t>, fl</a:t>
            </a:r>
            <a:r>
              <a:rPr lang="en-US" sz="5000" dirty="0" smtClean="0">
                <a:solidFill>
                  <a:srgbClr val="FFFF00"/>
                </a:solidFill>
              </a:rPr>
              <a:t>y</a:t>
            </a:r>
            <a:r>
              <a:rPr lang="en-US" sz="5000" dirty="0" smtClean="0">
                <a:solidFill>
                  <a:schemeClr val="bg1"/>
                </a:solidFill>
              </a:rPr>
              <a:t>, n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ce, n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ne, l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ke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</a:t>
            </a:r>
            <a:r>
              <a:rPr lang="en-US" sz="5000" dirty="0" err="1" smtClean="0">
                <a:solidFill>
                  <a:schemeClr val="bg1"/>
                </a:solidFill>
              </a:rPr>
              <a:t>ei</a:t>
            </a:r>
            <a:r>
              <a:rPr lang="en-US" sz="5000" dirty="0" smtClean="0">
                <a:solidFill>
                  <a:schemeClr val="bg1"/>
                </a:solidFill>
              </a:rPr>
              <a:t>] — n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me, t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ble, t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ke, g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me;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[æ] — c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t, r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t, 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nd, f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t. 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67000" y="150495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is my classroom.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am nine.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computer.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like CD.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Bookshelf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Eraser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Гумка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Книжна полиця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1029494" y="1010444"/>
            <a:ext cx="4037012" cy="2895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33600" y="1352550"/>
            <a:ext cx="23622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NEW WORDS</a:t>
            </a:r>
            <a:endParaRPr lang="ru-RU" u="sng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63636"/>
            <a:ext cx="4114800" cy="29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52550"/>
            <a:ext cx="5110163" cy="30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200150"/>
            <a:ext cx="4953000" cy="3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200149"/>
            <a:ext cx="5257800" cy="34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6363" y="1200150"/>
            <a:ext cx="6391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6675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ww.eventsinnepal.com/uploads/44f169507e159709b9b5abc9f0ad8662_d6d87e55d9abe289927d6e5a2980ea9b_book-discussion-the-gurkhas-daugh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8100"/>
            <a:ext cx="3048000" cy="2565400"/>
          </a:xfrm>
          <a:prstGeom prst="rect">
            <a:avLst/>
          </a:prstGeom>
          <a:noFill/>
        </p:spPr>
      </p:pic>
      <p:pic>
        <p:nvPicPr>
          <p:cNvPr id="5128" name="Picture 8" descr="http://cs2.a5.ru/media/87/19/80/1024_871980d54d8b5694b5e9344c8f2bec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911" y="285751"/>
            <a:ext cx="2066488" cy="1371599"/>
          </a:xfrm>
          <a:prstGeom prst="rect">
            <a:avLst/>
          </a:prstGeom>
          <a:noFill/>
        </p:spPr>
      </p:pic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287655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a book.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52730">
            <a:off x="5392769" y="888175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59055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is a computer.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287655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a pen.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52730">
            <a:off x="6002369" y="1269176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055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is a bookshelf.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pngimg.com/upload/small/pen_PNG73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24150"/>
            <a:ext cx="2667000" cy="2143125"/>
          </a:xfrm>
          <a:prstGeom prst="rect">
            <a:avLst/>
          </a:prstGeom>
          <a:noFill/>
        </p:spPr>
      </p:pic>
      <p:pic>
        <p:nvPicPr>
          <p:cNvPr id="48132" name="Picture 4" descr="http://clipartfantasy.altervista.org/Images7/HOME0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85750"/>
            <a:ext cx="128587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3-tub-ua.yandex.net/i?id=0ce96a2689257fd55899f6bd9026f424&amp;n=33&amp;h=215&amp;w=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avatanplus.com/files/resources/mid/56a23aceb855115269b5b7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3149600" y="3511550"/>
            <a:ext cx="10160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31051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this?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7" descr="C:\Users\ирина\Downloads\56a23aceb855115269b5b7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52730">
            <a:off x="5697570" y="1040576"/>
            <a:ext cx="1016000" cy="16012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" y="28575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that?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mcmillingroup.com/images/picture29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47950"/>
            <a:ext cx="2266950" cy="22669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95800" y="38671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This is a chair.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2228" name="Picture 4" descr="http://www.ebuyer.com/blog/wp-content/uploads/2014/02/eraser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183" y="209550"/>
            <a:ext cx="1808341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104775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That is eraser.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  <p:bldP spid="17" grpId="0" build="allAtOnce"/>
      <p:bldP spid="1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20015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ae</a:t>
            </a:r>
            <a:r>
              <a:rPr lang="en-US" sz="5400" spc="-150" dirty="0" smtClean="0">
                <a:solidFill>
                  <a:schemeClr val="bg1"/>
                </a:solidFill>
              </a:rPr>
              <a:t>] — bag, dad, apple, daddy;</a:t>
            </a:r>
            <a:br>
              <a:rPr lang="en-US" sz="5400" spc="-150" dirty="0" smtClean="0">
                <a:solidFill>
                  <a:schemeClr val="bg1"/>
                </a:solidFill>
              </a:rPr>
            </a:br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ei</a:t>
            </a:r>
            <a:r>
              <a:rPr lang="en-US" sz="5400" spc="-150" dirty="0" smtClean="0">
                <a:solidFill>
                  <a:schemeClr val="bg1"/>
                </a:solidFill>
              </a:rPr>
              <a:t>] — name, table, take, game;</a:t>
            </a:r>
            <a:br>
              <a:rPr lang="en-US" sz="5400" spc="-150" dirty="0" smtClean="0">
                <a:solidFill>
                  <a:schemeClr val="bg1"/>
                </a:solidFill>
              </a:rPr>
            </a:br>
            <a:r>
              <a:rPr lang="en-US" sz="5400" spc="-150" dirty="0" smtClean="0">
                <a:solidFill>
                  <a:schemeClr val="bg1"/>
                </a:solidFill>
              </a:rPr>
              <a:t>[</a:t>
            </a:r>
            <a:r>
              <a:rPr lang="en-US" sz="5400" spc="-150" dirty="0" err="1" smtClean="0">
                <a:solidFill>
                  <a:schemeClr val="bg1"/>
                </a:solidFill>
              </a:rPr>
              <a:t>i</a:t>
            </a:r>
            <a:r>
              <a:rPr lang="en-US" sz="5400" spc="-150" dirty="0" smtClean="0">
                <a:solidFill>
                  <a:schemeClr val="bg1"/>
                </a:solidFill>
              </a:rPr>
              <a:t>] — big, sit, is,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7635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7635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7635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Find and write right words 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5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2550"/>
            <a:ext cx="9144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</a:t>
            </a:r>
            <a:r>
              <a:rPr lang="ru-RU" sz="8800" dirty="0" smtClean="0">
                <a:solidFill>
                  <a:schemeClr val="bg1"/>
                </a:solidFill>
              </a:rPr>
              <a:t>5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85750"/>
            <a:ext cx="8686800" cy="33940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[u:] — sch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l, r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m, classr</a:t>
            </a:r>
            <a:r>
              <a:rPr lang="en-US" sz="5000" dirty="0" smtClean="0">
                <a:solidFill>
                  <a:srgbClr val="FFFF00"/>
                </a:solidFill>
              </a:rPr>
              <a:t>oo</a:t>
            </a:r>
            <a:r>
              <a:rPr lang="en-US" sz="5000" dirty="0" smtClean="0">
                <a:solidFill>
                  <a:schemeClr val="bg1"/>
                </a:solidFill>
              </a:rPr>
              <a:t>m;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[a] — m</a:t>
            </a:r>
            <a:r>
              <a:rPr lang="en-US" sz="5000" dirty="0" smtClean="0">
                <a:solidFill>
                  <a:srgbClr val="FFFF00"/>
                </a:solidFill>
              </a:rPr>
              <a:t>y</a:t>
            </a:r>
            <a:r>
              <a:rPr lang="en-US" sz="5000" dirty="0" smtClean="0">
                <a:solidFill>
                  <a:schemeClr val="bg1"/>
                </a:solidFill>
              </a:rPr>
              <a:t>, fl</a:t>
            </a:r>
            <a:r>
              <a:rPr lang="en-US" sz="5000" dirty="0" smtClean="0">
                <a:solidFill>
                  <a:srgbClr val="FFFF00"/>
                </a:solidFill>
              </a:rPr>
              <a:t>y</a:t>
            </a:r>
            <a:r>
              <a:rPr lang="en-US" sz="5000" dirty="0" smtClean="0">
                <a:solidFill>
                  <a:schemeClr val="bg1"/>
                </a:solidFill>
              </a:rPr>
              <a:t>, n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ce, n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ne, l</a:t>
            </a:r>
            <a:r>
              <a:rPr lang="en-US" sz="5000" dirty="0" smtClean="0">
                <a:solidFill>
                  <a:srgbClr val="FFFF00"/>
                </a:solidFill>
              </a:rPr>
              <a:t>i</a:t>
            </a:r>
            <a:r>
              <a:rPr lang="en-US" sz="5000" dirty="0" smtClean="0">
                <a:solidFill>
                  <a:schemeClr val="bg1"/>
                </a:solidFill>
              </a:rPr>
              <a:t>ke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</a:t>
            </a:r>
            <a:r>
              <a:rPr lang="en-US" sz="5000" dirty="0" err="1" smtClean="0">
                <a:solidFill>
                  <a:schemeClr val="bg1"/>
                </a:solidFill>
              </a:rPr>
              <a:t>ei</a:t>
            </a:r>
            <a:r>
              <a:rPr lang="en-US" sz="5000" dirty="0" smtClean="0">
                <a:solidFill>
                  <a:schemeClr val="bg1"/>
                </a:solidFill>
              </a:rPr>
              <a:t>] — n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me, t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ble, t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ke, g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me;</a:t>
            </a:r>
            <a:endParaRPr lang="ru-RU" sz="5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[æ] — c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t, r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t, 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nd, f</a:t>
            </a:r>
            <a:r>
              <a:rPr lang="en-US" sz="5000" dirty="0" smtClean="0">
                <a:solidFill>
                  <a:srgbClr val="FFFF00"/>
                </a:solidFill>
              </a:rPr>
              <a:t>a</a:t>
            </a:r>
            <a:r>
              <a:rPr lang="en-US" sz="5000" dirty="0" smtClean="0">
                <a:solidFill>
                  <a:schemeClr val="bg1"/>
                </a:solidFill>
              </a:rPr>
              <a:t>t. 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[</a:t>
            </a:r>
            <a:r>
              <a:rPr lang="en-US" sz="4800" dirty="0" err="1" smtClean="0">
                <a:solidFill>
                  <a:schemeClr val="bg1"/>
                </a:solidFill>
              </a:rPr>
              <a:t>ju</a:t>
            </a:r>
            <a:r>
              <a:rPr lang="en-US" sz="4800" dirty="0" smtClean="0">
                <a:solidFill>
                  <a:schemeClr val="bg1"/>
                </a:solidFill>
              </a:rPr>
              <a:t>:] — p</a:t>
            </a:r>
            <a:r>
              <a:rPr lang="en-US" sz="4800" dirty="0" smtClean="0">
                <a:solidFill>
                  <a:srgbClr val="FFFF00"/>
                </a:solidFill>
              </a:rPr>
              <a:t>u</a:t>
            </a:r>
            <a:r>
              <a:rPr lang="en-US" sz="4800" dirty="0" smtClean="0">
                <a:solidFill>
                  <a:schemeClr val="bg1"/>
                </a:solidFill>
              </a:rPr>
              <a:t>pil, t</a:t>
            </a:r>
            <a:r>
              <a:rPr lang="en-US" sz="4800" dirty="0" smtClean="0">
                <a:solidFill>
                  <a:srgbClr val="FFFF00"/>
                </a:solidFill>
              </a:rPr>
              <a:t>u</a:t>
            </a:r>
            <a:r>
              <a:rPr lang="en-US" sz="4800" dirty="0" smtClean="0">
                <a:solidFill>
                  <a:schemeClr val="bg1"/>
                </a:solidFill>
              </a:rPr>
              <a:t>ne, t</a:t>
            </a:r>
            <a:r>
              <a:rPr lang="en-US" sz="4800" dirty="0" smtClean="0">
                <a:solidFill>
                  <a:srgbClr val="FFFF00"/>
                </a:solidFill>
              </a:rPr>
              <a:t>u</a:t>
            </a:r>
            <a:r>
              <a:rPr lang="en-US" sz="4800" dirty="0" smtClean="0">
                <a:solidFill>
                  <a:schemeClr val="bg1"/>
                </a:solidFill>
              </a:rPr>
              <a:t>be.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67000" y="150495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is my classroom.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am nine.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computer.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like CD.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svitppt.com.ua/images/33/32428/960/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533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7175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4800" y="3409950"/>
            <a:ext cx="11430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9550"/>
            <a:ext cx="990600" cy="230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52600" y="3486150"/>
            <a:ext cx="12954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3486150"/>
            <a:ext cx="9144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3333750"/>
            <a:ext cx="6858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3257550"/>
            <a:ext cx="13716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15200" y="3181350"/>
            <a:ext cx="15240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0955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643185" y="842963"/>
            <a:ext cx="228600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09550"/>
            <a:ext cx="914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66750"/>
            <a:ext cx="18135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85750"/>
            <a:ext cx="22707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cp15.nevsepic.com.ua/243cp15/24243/thumbs/1429089614-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1950"/>
            <a:ext cx="4876800" cy="4438650"/>
          </a:xfrm>
          <a:prstGeom prst="rect">
            <a:avLst/>
          </a:prstGeom>
          <a:noFill/>
        </p:spPr>
      </p:pic>
      <p:pic>
        <p:nvPicPr>
          <p:cNvPr id="53254" name="Picture 6" descr="http://ardilladigital.com/RECURSOS/PICTOGRAMAS/Fotogalerias%20PICTOS/2261_PECS_-_ATRIBUTOS/t_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38148"/>
            <a:ext cx="4886325" cy="4352928"/>
          </a:xfrm>
          <a:prstGeom prst="rect">
            <a:avLst/>
          </a:prstGeom>
          <a:noFill/>
        </p:spPr>
      </p:pic>
      <p:pic>
        <p:nvPicPr>
          <p:cNvPr id="53256" name="Picture 8" descr="http://www.cliparts101.com/files/118/F5ABCB08A398AB4ECFFED4907A7A8184/prepositionun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8150"/>
            <a:ext cx="4838700" cy="4305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74295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under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evryx.com/uploads/youtube/images/2015_08/8f0nybbkczm_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24150"/>
            <a:ext cx="8382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575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5750"/>
            <a:ext cx="4495800" cy="46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199" y="285750"/>
            <a:ext cx="441185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5750"/>
            <a:ext cx="4419600" cy="463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8575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85750"/>
            <a:ext cx="4419600" cy="45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5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1935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66750"/>
            <a:ext cx="5091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2395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sabah.com.tr/sb/fotohaber/saglik/okulun-ilk-gunune-nasil-hazirlanmali/3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6096000" cy="4063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7800" b="1" dirty="0" smtClean="0">
                <a:solidFill>
                  <a:srgbClr val="FF0000"/>
                </a:solidFill>
              </a:rPr>
              <a:t>pupils</a:t>
            </a:r>
            <a:endParaRPr lang="ru-RU" sz="17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6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742950"/>
            <a:ext cx="8915400" cy="3394075"/>
          </a:xfrm>
        </p:spPr>
        <p:txBody>
          <a:bodyPr>
            <a:noAutofit/>
          </a:bodyPr>
          <a:lstStyle/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</a:t>
            </a:r>
            <a:r>
              <a:rPr lang="en-US" sz="5600" dirty="0" err="1" smtClean="0">
                <a:solidFill>
                  <a:schemeClr val="bg1"/>
                </a:solidFill>
              </a:rPr>
              <a:t>əʊ</a:t>
            </a:r>
            <a:r>
              <a:rPr lang="en-US" sz="5600" dirty="0" smtClean="0">
                <a:solidFill>
                  <a:schemeClr val="bg1"/>
                </a:solidFill>
              </a:rPr>
              <a:t>] — n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hell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pen, cl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se;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[ʃ] — fi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ip,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elf,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[w] —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y,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et,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ite,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illy.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8575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y?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is my classroom.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am nine.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my computer.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like CD.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book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cat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under the bookcase.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ruler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chair.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pencil-box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bookshelf.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CD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desk.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00150"/>
            <a:ext cx="2743200" cy="276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my copybook?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995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my bag.</a:t>
            </a:r>
            <a:endParaRPr lang="ru-RU" sz="8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Where is the bag?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3835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under the chair.</a:t>
            </a:r>
            <a:endParaRPr lang="ru-RU" sz="80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819150"/>
            <a:ext cx="1871663" cy="32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copybook?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337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shelf.</a:t>
            </a:r>
            <a:endParaRPr lang="ru-RU" sz="72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0015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AutoShape 2" descr="https://testonik.net/uploads/user/360/964f1751a38d194151ca45b1c9a5b9c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testonik.net/uploads/user/360/964f1751a38d194151ca45b1c9a5b9c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testonik.net/uploads/user/360/964f1751a38d194151ca45b1c9a5b9c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testonik.net/uploads/user/360/964f1751a38d194151ca45b1c9a5b9c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testonik.net/uploads/user/360/964f1751a38d194151ca45b1c9a5b9c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7" name="Picture 11" descr="C:\Users\ирина\Downloads\964f1751a38d194151ca45b1c9a5b9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5213350" cy="3913187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2800" y="3573840"/>
            <a:ext cx="5396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classroom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pen?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0995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the pencil-box.</a:t>
            </a:r>
            <a:endParaRPr lang="ru-RU" sz="6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00150"/>
            <a:ext cx="3899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Where is the ruler?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3835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the bag.</a:t>
            </a:r>
            <a:endParaRPr lang="ru-RU" sz="80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5750"/>
            <a:ext cx="2695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5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Where is the book?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8615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desk.</a:t>
            </a:r>
            <a:endParaRPr lang="ru-RU" sz="6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00150"/>
            <a:ext cx="3086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76550"/>
            <a:ext cx="85344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800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33800" y="287655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10000" y="272415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under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25755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24815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575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6675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7175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7635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7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Pupil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Pencil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Copy-book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Desk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57400" y="97155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67000" y="1504950"/>
            <a:ext cx="19050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5000" y="590550"/>
            <a:ext cx="2743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52600" y="203835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112395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209800" y="158115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394335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57400" y="409575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1715294" y="705644"/>
            <a:ext cx="3046412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742950"/>
            <a:ext cx="8915400" cy="3394075"/>
          </a:xfrm>
        </p:spPr>
        <p:txBody>
          <a:bodyPr>
            <a:noAutofit/>
          </a:bodyPr>
          <a:lstStyle/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</a:t>
            </a:r>
            <a:r>
              <a:rPr lang="en-US" sz="5600" dirty="0" err="1" smtClean="0">
                <a:solidFill>
                  <a:schemeClr val="bg1"/>
                </a:solidFill>
              </a:rPr>
              <a:t>əʊ</a:t>
            </a:r>
            <a:r>
              <a:rPr lang="en-US" sz="5600" dirty="0" smtClean="0">
                <a:solidFill>
                  <a:schemeClr val="bg1"/>
                </a:solidFill>
              </a:rPr>
              <a:t>] — n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hell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pen, cl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se;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[ʃ] — fi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ip,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elf,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[w] —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y,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et,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ite,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illy.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8575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y?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book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cat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under the bookcase.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ruler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chair.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pencil-box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bookshelf.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CD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desk.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90550"/>
            <a:ext cx="48006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Take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My name 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This____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I am____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7909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the book.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724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 Kate.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6573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a pupil.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815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</a:rPr>
              <a:t>is my game.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058E-6 L -0.42916 -0.622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41184E-7 L -0.3125 -0.237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702E-6 L -0.39583 0.3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22102 L -0.50417 0.35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images.clipartpanda.com/rebirth-clipart-table_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819150"/>
            <a:ext cx="5900637" cy="4010026"/>
          </a:xfrm>
          <a:prstGeom prst="rect">
            <a:avLst/>
          </a:prstGeom>
          <a:noFill/>
        </p:spPr>
      </p:pic>
      <p:pic>
        <p:nvPicPr>
          <p:cNvPr id="87044" name="Picture 4" descr="http://www.creattor.com/files/10/437/book-graphics-icon-3-icons-screenshot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1950"/>
            <a:ext cx="2057400" cy="1733764"/>
          </a:xfrm>
          <a:prstGeom prst="rect">
            <a:avLst/>
          </a:prstGeom>
          <a:noFill/>
        </p:spPr>
      </p:pic>
      <p:pic>
        <p:nvPicPr>
          <p:cNvPr id="87046" name="Picture 6" descr="http://www.microtronicscentre.co.uk/ekmps/shops/microtronics/images/daewoo-tp463-portable-cd-radio-cassette-player-117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38350"/>
            <a:ext cx="1600200" cy="1320165"/>
          </a:xfrm>
          <a:prstGeom prst="rect">
            <a:avLst/>
          </a:prstGeom>
          <a:noFill/>
        </p:spPr>
      </p:pic>
      <p:sp>
        <p:nvSpPr>
          <p:cNvPr id="87048" name="AutoShape 8" descr="https://im0-tub-ua.yandex.net/i?id=1e76fd7b56b1a815508ab36e897bb681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50" name="AutoShape 10" descr="https://im0-tub-ua.yandex.net/i?id=1e76fd7b56b1a815508ab36e897bb681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52" name="AutoShape 12" descr="https://upload.wikimedia.org/wikipedia/commons/5/57/Open_Pink_Gifft_Box_with_White_Ribb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54" name="Picture 14" descr="http://www.moyoacademy.com/uploads/7/9/1/4/7914931/s737980193168462951_p9_i1_w10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15000" y="2800350"/>
            <a:ext cx="1371600" cy="1981200"/>
          </a:xfrm>
          <a:prstGeom prst="rect">
            <a:avLst/>
          </a:prstGeom>
          <a:noFill/>
        </p:spPr>
      </p:pic>
      <p:pic>
        <p:nvPicPr>
          <p:cNvPr id="87056" name="Picture 16" descr="http://cliparts.co/cliparts/pi7/KEG/pi7KEG8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790950"/>
            <a:ext cx="1447800" cy="726313"/>
          </a:xfrm>
          <a:prstGeom prst="rect">
            <a:avLst/>
          </a:prstGeom>
          <a:noFill/>
        </p:spPr>
      </p:pic>
      <p:pic>
        <p:nvPicPr>
          <p:cNvPr id="87060" name="Picture 20" descr="http://cliparts.co/cliparts/ki8/n5b/ki8n5bgd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0"/>
            <a:ext cx="1219199" cy="1445087"/>
          </a:xfrm>
          <a:prstGeom prst="rect">
            <a:avLst/>
          </a:prstGeom>
          <a:noFill/>
        </p:spPr>
      </p:pic>
      <p:pic>
        <p:nvPicPr>
          <p:cNvPr id="87062" name="Picture 22" descr="http://www.clipartkid.com/images/20/full-version-of-blue-ball-point-pen-clipart-NMCQJB-clipar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666750"/>
            <a:ext cx="838200" cy="110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mages.clipartpanda.com/rebirth-clipart-table_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71550"/>
            <a:ext cx="5416149" cy="3857626"/>
          </a:xfrm>
          <a:prstGeom prst="rect">
            <a:avLst/>
          </a:prstGeom>
          <a:noFill/>
        </p:spPr>
      </p:pic>
      <p:pic>
        <p:nvPicPr>
          <p:cNvPr id="5" name="Picture 4" descr="http://www.creattor.com/files/10/437/book-graphics-icon-3-icons-screenshots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4350"/>
            <a:ext cx="1424178" cy="1200150"/>
          </a:xfrm>
          <a:prstGeom prst="rect">
            <a:avLst/>
          </a:prstGeom>
          <a:noFill/>
        </p:spPr>
      </p:pic>
      <p:pic>
        <p:nvPicPr>
          <p:cNvPr id="6" name="Picture 6" descr="http://www.microtronicscentre.co.uk/ekmps/shops/microtronics/images/daewoo-tp463-portable-cd-radio-cassette-player-117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90550"/>
            <a:ext cx="1600200" cy="1320165"/>
          </a:xfrm>
          <a:prstGeom prst="rect">
            <a:avLst/>
          </a:prstGeom>
          <a:noFill/>
        </p:spPr>
      </p:pic>
      <p:pic>
        <p:nvPicPr>
          <p:cNvPr id="7" name="Picture 14" descr="http://www.moyoacademy.com/uploads/7/9/1/4/7914931/s737980193168462951_p9_i1_w10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62000" y="3028950"/>
            <a:ext cx="1371600" cy="1981200"/>
          </a:xfrm>
          <a:prstGeom prst="rect">
            <a:avLst/>
          </a:prstGeom>
          <a:noFill/>
        </p:spPr>
      </p:pic>
      <p:pic>
        <p:nvPicPr>
          <p:cNvPr id="8" name="Picture 16" descr="http://cliparts.co/cliparts/pi7/KEG/pi7KEG8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85750"/>
            <a:ext cx="1447800" cy="726313"/>
          </a:xfrm>
          <a:prstGeom prst="rect">
            <a:avLst/>
          </a:prstGeom>
          <a:noFill/>
        </p:spPr>
      </p:pic>
      <p:pic>
        <p:nvPicPr>
          <p:cNvPr id="9" name="Picture 20" descr="http://cliparts.co/cliparts/ki8/n5b/ki8n5bgd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800350"/>
            <a:ext cx="1219199" cy="1445087"/>
          </a:xfrm>
          <a:prstGeom prst="rect">
            <a:avLst/>
          </a:prstGeom>
          <a:noFill/>
        </p:spPr>
      </p:pic>
      <p:pic>
        <p:nvPicPr>
          <p:cNvPr id="10" name="Picture 22" descr="http://www.clipartkid.com/images/20/full-version-of-blue-ball-point-pen-clipart-NMCQJB-clipar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809750"/>
            <a:ext cx="838200" cy="110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31566E-7 L 0.40834 0.0295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305E-8 L -0.55416 0.36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2084E-6 L 0.57501 2.1208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75462E-7 L 0.16666 0.71023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05919E-6 L -0.5 -0.49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7164E-6 L 0.45417 -0.210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625078"/>
          </a:xfrm>
        </p:spPr>
        <p:txBody>
          <a:bodyPr>
            <a:normAutofit fontScale="90000"/>
          </a:bodyPr>
          <a:lstStyle/>
          <a:p>
            <a:r>
              <a:rPr lang="uk-UA" sz="5300" u="sng" dirty="0" smtClean="0">
                <a:solidFill>
                  <a:srgbClr val="FFFF00"/>
                </a:solidFill>
              </a:rPr>
              <a:t>Знайди та випиши слова:</a:t>
            </a:r>
            <a:r>
              <a:rPr lang="ru-RU" sz="5300" u="sng" dirty="0" smtClean="0">
                <a:solidFill>
                  <a:srgbClr val="FFFF00"/>
                </a:solidFill>
              </a:rPr>
              <a:t/>
            </a:r>
            <a:br>
              <a:rPr lang="ru-RU" sz="5300" u="sng" dirty="0" smtClean="0">
                <a:solidFill>
                  <a:srgbClr val="FFFF00"/>
                </a:solidFill>
              </a:rPr>
            </a:b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609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pc="-15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shelfwpupi</a:t>
            </a:r>
            <a:r>
              <a:rPr lang="uk-UA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pc="-15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zwrulerqwbookzwdeskqwbagzwcomputer</a:t>
            </a:r>
            <a:endParaRPr lang="ru-RU" spc="-15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962150"/>
            <a:ext cx="1066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962150"/>
            <a:ext cx="990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962150"/>
            <a:ext cx="17526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endParaRPr lang="ru-RU" sz="3200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857250"/>
          </a:xfrm>
        </p:spPr>
        <p:txBody>
          <a:bodyPr/>
          <a:lstStyle/>
          <a:p>
            <a:r>
              <a:rPr lang="uk-UA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285750"/>
            <a:ext cx="82661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7635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8229600" cy="251817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Lesson 8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742950"/>
            <a:ext cx="8915400" cy="3394075"/>
          </a:xfrm>
        </p:spPr>
        <p:txBody>
          <a:bodyPr>
            <a:noAutofit/>
          </a:bodyPr>
          <a:lstStyle/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</a:t>
            </a:r>
            <a:r>
              <a:rPr lang="en-US" sz="5600" dirty="0" err="1" smtClean="0">
                <a:solidFill>
                  <a:schemeClr val="bg1"/>
                </a:solidFill>
              </a:rPr>
              <a:t>əʊ</a:t>
            </a:r>
            <a:r>
              <a:rPr lang="en-US" sz="5600" dirty="0" smtClean="0">
                <a:solidFill>
                  <a:schemeClr val="bg1"/>
                </a:solidFill>
              </a:rPr>
              <a:t>] — n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hell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pen, cl</a:t>
            </a:r>
            <a:r>
              <a:rPr lang="en-US" sz="5600" dirty="0" smtClean="0">
                <a:solidFill>
                  <a:srgbClr val="FFFF00"/>
                </a:solidFill>
              </a:rPr>
              <a:t>o</a:t>
            </a:r>
            <a:r>
              <a:rPr lang="en-US" sz="5600" dirty="0" smtClean="0">
                <a:solidFill>
                  <a:schemeClr val="bg1"/>
                </a:solidFill>
              </a:rPr>
              <a:t>se;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[ʃ] — fi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ip,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elf, </a:t>
            </a:r>
            <a:r>
              <a:rPr lang="en-US" sz="5600" dirty="0" smtClean="0">
                <a:solidFill>
                  <a:srgbClr val="FFFF00"/>
                </a:solidFill>
              </a:rPr>
              <a:t>sh</a:t>
            </a:r>
            <a:r>
              <a:rPr lang="en-US" sz="5600" dirty="0" smtClean="0">
                <a:solidFill>
                  <a:schemeClr val="bg1"/>
                </a:solidFill>
              </a:rPr>
              <a:t>e;</a:t>
            </a:r>
          </a:p>
          <a:p>
            <a:pPr marL="271463" indent="0">
              <a:buNone/>
            </a:pPr>
            <a:r>
              <a:rPr lang="en-US" sz="5600" dirty="0" smtClean="0">
                <a:solidFill>
                  <a:schemeClr val="bg1"/>
                </a:solidFill>
              </a:rPr>
              <a:t>[w] —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y,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et, </a:t>
            </a:r>
            <a:r>
              <a:rPr lang="en-US" sz="5600" dirty="0" smtClean="0">
                <a:solidFill>
                  <a:srgbClr val="FFFF00"/>
                </a:solidFill>
              </a:rPr>
              <a:t>wh</a:t>
            </a:r>
            <a:r>
              <a:rPr lang="en-US" sz="5600" dirty="0" smtClean="0">
                <a:solidFill>
                  <a:schemeClr val="bg1"/>
                </a:solidFill>
              </a:rPr>
              <a:t>ite, </a:t>
            </a:r>
            <a:r>
              <a:rPr lang="en-US" sz="5600" dirty="0" smtClean="0">
                <a:solidFill>
                  <a:srgbClr val="FFFF00"/>
                </a:solidFill>
              </a:rPr>
              <a:t>W</a:t>
            </a:r>
            <a:r>
              <a:rPr lang="en-US" sz="5600" dirty="0" smtClean="0">
                <a:solidFill>
                  <a:schemeClr val="bg1"/>
                </a:solidFill>
              </a:rPr>
              <a:t>illy.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85750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 do you cry?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y, </a:t>
            </a:r>
            <a:r>
              <a:rPr lang="en-US" sz="6600" dirty="0" smtClean="0">
                <a:solidFill>
                  <a:srgbClr val="FFFF00"/>
                </a:solidFill>
              </a:rPr>
              <a:t>W</a:t>
            </a:r>
            <a:r>
              <a:rPr lang="en-US" sz="6600" dirty="0" smtClean="0">
                <a:solidFill>
                  <a:schemeClr val="bg1"/>
                </a:solidFill>
              </a:rPr>
              <a:t>illy, </a:t>
            </a:r>
            <a:r>
              <a:rPr lang="en-US" sz="6600" dirty="0" smtClean="0">
                <a:solidFill>
                  <a:srgbClr val="FFFF00"/>
                </a:solidFill>
              </a:rPr>
              <a:t>wh</a:t>
            </a:r>
            <a:r>
              <a:rPr lang="en-US" sz="6600" dirty="0" smtClean="0">
                <a:solidFill>
                  <a:schemeClr val="bg1"/>
                </a:solidFill>
              </a:rPr>
              <a:t>y?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ANSWER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1828799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old are you?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9550"/>
            <a:ext cx="8458200" cy="46482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Computer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Desk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CD player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Pencil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Blackboard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Chair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Bookcase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Bag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Сумка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Парта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Олівець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uk-UA" dirty="0" smtClean="0">
                <a:solidFill>
                  <a:schemeClr val="bg1"/>
                </a:solidFill>
              </a:rPr>
              <a:t> програвач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Книжкова шафа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Комп’ютер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Ручка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Дошка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Стілець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Книга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800894" y="858044"/>
            <a:ext cx="4113212" cy="32766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57400" y="2209800"/>
            <a:ext cx="2438400" cy="188595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47800" y="3638550"/>
            <a:ext cx="30480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7800" y="3181350"/>
            <a:ext cx="2971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09800" y="2724150"/>
            <a:ext cx="2209800" cy="838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24000" y="1352550"/>
            <a:ext cx="2971800" cy="9144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05000" y="1809750"/>
            <a:ext cx="2514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24000" y="1428750"/>
            <a:ext cx="2971800" cy="1600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95400" y="819150"/>
            <a:ext cx="32004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33600" y="438150"/>
            <a:ext cx="2362200" cy="220980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READ AND TRANSLATE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57350"/>
            <a:ext cx="8229600" cy="3200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book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desk.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cat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under the bookcase.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ruler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chair.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pencil-box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 the bookshelf.</a:t>
            </a:r>
          </a:p>
          <a:p>
            <a:pPr algn="ctr">
              <a:buNone/>
            </a:pP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CD </a:t>
            </a:r>
            <a:r>
              <a:rPr lang="en-US" sz="44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under the desk.</a:t>
            </a:r>
          </a:p>
          <a:p>
            <a:pPr algn="ctr">
              <a:buNone/>
            </a:pPr>
            <a:endParaRPr lang="ru-RU" sz="4400" spc="-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кольная дос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доска</Template>
  <TotalTime>927</TotalTime>
  <Words>1679</Words>
  <PresentationFormat>Экран (16:9)</PresentationFormat>
  <Paragraphs>597</Paragraphs>
  <Slides>160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160</vt:i4>
      </vt:variant>
    </vt:vector>
  </HeadingPairs>
  <TitlesOfParts>
    <vt:vector size="161" baseType="lpstr">
      <vt:lpstr>Школьная доска</vt:lpstr>
      <vt:lpstr>MY SCHOOL</vt:lpstr>
      <vt:lpstr>CONTENTS</vt:lpstr>
      <vt:lpstr>Lesson 1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Lesson 2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Lesson 3</vt:lpstr>
      <vt:lpstr>Слайд 20</vt:lpstr>
      <vt:lpstr>Слайд 21</vt:lpstr>
      <vt:lpstr>Слайд 22</vt:lpstr>
      <vt:lpstr>Слайд 23</vt:lpstr>
      <vt:lpstr>It is a …</vt:lpstr>
      <vt:lpstr>Слайд 25</vt:lpstr>
      <vt:lpstr>Find and write right words </vt:lpstr>
      <vt:lpstr>Слайд 27</vt:lpstr>
      <vt:lpstr>Lesson 4</vt:lpstr>
      <vt:lpstr>ANSWER</vt:lpstr>
      <vt:lpstr>Слайд 30</vt:lpstr>
      <vt:lpstr>Слайд 31</vt:lpstr>
      <vt:lpstr>READ AND TRANSLATE</vt:lpstr>
      <vt:lpstr>Слайд 33</vt:lpstr>
      <vt:lpstr>NEW WORDS</vt:lpstr>
      <vt:lpstr>Слайд 35</vt:lpstr>
      <vt:lpstr>Фізкультхвилинка</vt:lpstr>
      <vt:lpstr>Слайд 37</vt:lpstr>
      <vt:lpstr>Слайд 38</vt:lpstr>
      <vt:lpstr>Слайд 39</vt:lpstr>
      <vt:lpstr>Слайд 40</vt:lpstr>
      <vt:lpstr>Слайд 41</vt:lpstr>
      <vt:lpstr>Find and write right words </vt:lpstr>
      <vt:lpstr>Слайд 43</vt:lpstr>
      <vt:lpstr>Lesson 5</vt:lpstr>
      <vt:lpstr>ANSWER</vt:lpstr>
      <vt:lpstr>Слайд 46</vt:lpstr>
      <vt:lpstr>Слайд 47</vt:lpstr>
      <vt:lpstr>READ AND TRANSLATE</vt:lpstr>
      <vt:lpstr>Слайд 49</vt:lpstr>
      <vt:lpstr>Слайд 50</vt:lpstr>
      <vt:lpstr>Слайд 51</vt:lpstr>
      <vt:lpstr>Слайд 52</vt:lpstr>
      <vt:lpstr>Слайд 53</vt:lpstr>
      <vt:lpstr>Слайд 54</vt:lpstr>
      <vt:lpstr>Фізкультхвилинка</vt:lpstr>
      <vt:lpstr>Слайд 56</vt:lpstr>
      <vt:lpstr>Слайд 57</vt:lpstr>
      <vt:lpstr>Слайд 58</vt:lpstr>
      <vt:lpstr>Слайд 59</vt:lpstr>
      <vt:lpstr>Lesson 6</vt:lpstr>
      <vt:lpstr>ANSWER</vt:lpstr>
      <vt:lpstr>Слайд 62</vt:lpstr>
      <vt:lpstr>Слайд 63</vt:lpstr>
      <vt:lpstr>READ AND TRANSLATE</vt:lpstr>
      <vt:lpstr>Слайд 65</vt:lpstr>
      <vt:lpstr>READ AND TRANSLATE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Фізкультхвилинка</vt:lpstr>
      <vt:lpstr>Слайд 75</vt:lpstr>
      <vt:lpstr>Слайд 76</vt:lpstr>
      <vt:lpstr>Слайд 77</vt:lpstr>
      <vt:lpstr>Слайд 78</vt:lpstr>
      <vt:lpstr>Lesson 7</vt:lpstr>
      <vt:lpstr>ANSWER</vt:lpstr>
      <vt:lpstr>Слайд 81</vt:lpstr>
      <vt:lpstr>Слайд 82</vt:lpstr>
      <vt:lpstr>Слайд 83</vt:lpstr>
      <vt:lpstr>READ AND TRANSLATE</vt:lpstr>
      <vt:lpstr>Слайд 85</vt:lpstr>
      <vt:lpstr>Слайд 86</vt:lpstr>
      <vt:lpstr>Слайд 87</vt:lpstr>
      <vt:lpstr>Знайди та випиши слова: </vt:lpstr>
      <vt:lpstr>Фізкультхвилинка</vt:lpstr>
      <vt:lpstr>Слайд 90</vt:lpstr>
      <vt:lpstr>Слайд 91</vt:lpstr>
      <vt:lpstr>Слайд 92</vt:lpstr>
      <vt:lpstr>Слайд 93</vt:lpstr>
      <vt:lpstr>Lesson 8</vt:lpstr>
      <vt:lpstr>Слайд 95</vt:lpstr>
      <vt:lpstr>Слайд 96</vt:lpstr>
      <vt:lpstr>ANSWER</vt:lpstr>
      <vt:lpstr>Слайд 98</vt:lpstr>
      <vt:lpstr>READ AND TRANSLATE</vt:lpstr>
      <vt:lpstr>Слайд 100</vt:lpstr>
      <vt:lpstr>Слайд 101</vt:lpstr>
      <vt:lpstr>Слайд 102</vt:lpstr>
      <vt:lpstr>Слайд 103</vt:lpstr>
      <vt:lpstr>Знайди та випиши слова: 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Lesson 9</vt:lpstr>
      <vt:lpstr>Слайд 119</vt:lpstr>
      <vt:lpstr>Слайд 120</vt:lpstr>
      <vt:lpstr>ANSWER</vt:lpstr>
      <vt:lpstr>Слайд 122</vt:lpstr>
      <vt:lpstr>Слайд 123</vt:lpstr>
      <vt:lpstr>READ AND TRANSLATE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Фізкультхвилинка</vt:lpstr>
      <vt:lpstr>Слайд 138</vt:lpstr>
      <vt:lpstr>Прочитай та переклади усно:</vt:lpstr>
      <vt:lpstr>Find and write right words </vt:lpstr>
      <vt:lpstr>Lesson 10</vt:lpstr>
      <vt:lpstr>ANSWER</vt:lpstr>
      <vt:lpstr>Слайд 143</vt:lpstr>
      <vt:lpstr>Слайд 144</vt:lpstr>
      <vt:lpstr>Слайд 145</vt:lpstr>
      <vt:lpstr>Find and read right words </vt:lpstr>
      <vt:lpstr>Слайд 147</vt:lpstr>
      <vt:lpstr>Слайд 148</vt:lpstr>
      <vt:lpstr>READ AND TRANSLATE</vt:lpstr>
      <vt:lpstr>Слайд 150</vt:lpstr>
      <vt:lpstr>Слайд 151</vt:lpstr>
      <vt:lpstr>Фізкультхвилинка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ирина</dc:creator>
  <cp:lastModifiedBy>ирина</cp:lastModifiedBy>
  <cp:revision>99</cp:revision>
  <dcterms:created xsi:type="dcterms:W3CDTF">2016-10-23T07:52:54Z</dcterms:created>
  <dcterms:modified xsi:type="dcterms:W3CDTF">2016-11-19T13:44:28Z</dcterms:modified>
</cp:coreProperties>
</file>