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61" r:id="rId4"/>
    <p:sldId id="264" r:id="rId5"/>
    <p:sldId id="256" r:id="rId6"/>
    <p:sldId id="263" r:id="rId7"/>
    <p:sldId id="267" r:id="rId8"/>
    <p:sldId id="269" r:id="rId9"/>
    <p:sldId id="262" r:id="rId10"/>
    <p:sldId id="268" r:id="rId11"/>
    <p:sldId id="271" r:id="rId12"/>
    <p:sldId id="275" r:id="rId13"/>
    <p:sldId id="260" r:id="rId14"/>
    <p:sldId id="259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89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-27603" y="1272313"/>
            <a:ext cx="86419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УКРАЇНСЬКА МОВА</a:t>
            </a:r>
            <a:r>
              <a:rPr lang="uk-UA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5348" y="2342003"/>
            <a:ext cx="38908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КЛАС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>
            <a:off x="857224" y="263724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348" y="3310572"/>
            <a:ext cx="4217263" cy="3407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202608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8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>
            <a:off x="3131840" y="307332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9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>
            <a:off x="5623265" y="303244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5400000">
            <a:off x="7171059" y="4811089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6516216" y="5596010"/>
            <a:ext cx="2202608" cy="1170982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352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3" name="Прямоугольник 2"/>
          <p:cNvSpPr/>
          <p:nvPr/>
        </p:nvSpPr>
        <p:spPr>
          <a:xfrm>
            <a:off x="3684572" y="4902188"/>
            <a:ext cx="26661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синь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862" y="1312621"/>
            <a:ext cx="6618312" cy="371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7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10" name="Прямоугольник 9"/>
          <p:cNvSpPr/>
          <p:nvPr/>
        </p:nvSpPr>
        <p:spPr>
          <a:xfrm>
            <a:off x="651819" y="328934"/>
            <a:ext cx="7632848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Правило: </a:t>
            </a:r>
          </a:p>
          <a:p>
            <a:r>
              <a:rPr lang="uk-U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буква «знак м’якшення» (ь) разом із попередньою буквою позначає на письмі м’який приголосний звук.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48350"/>
            <a:ext cx="2354026" cy="288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36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12" y="1317020"/>
            <a:ext cx="6675410" cy="421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13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40" y="873588"/>
            <a:ext cx="7306552" cy="52917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4707" y="22385"/>
            <a:ext cx="6474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ФіЗКУЛЬТХВИЛИНКА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427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316416" cy="623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03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2" name="Прямоугольник 1"/>
          <p:cNvSpPr/>
          <p:nvPr/>
        </p:nvSpPr>
        <p:spPr>
          <a:xfrm>
            <a:off x="-549172" y="1170982"/>
            <a:ext cx="88166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Спиши, вставляючи, </a:t>
            </a:r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 треба знак м’якшення: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925308"/>
            <a:ext cx="99052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Бат</a:t>
            </a:r>
            <a:r>
              <a:rPr lang="uk-UA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клад..ка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дон..ка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тон..ка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ред..ка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син..ка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спин..ка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шпил..ка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пил..ка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uk-U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міл..ко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136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2" name="Прямоугольник 1"/>
          <p:cNvSpPr/>
          <p:nvPr/>
        </p:nvSpPr>
        <p:spPr>
          <a:xfrm>
            <a:off x="855736" y="908748"/>
            <a:ext cx="4358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Перевір себе: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5783" y="2421192"/>
            <a:ext cx="889248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Бат</a:t>
            </a:r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ь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ко, кладка, дон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ь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ка, тонка,ред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ь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ка,син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ь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ка, спинка,шпил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ь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ка, пилка, мілко.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136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302" y="1278372"/>
            <a:ext cx="5878194" cy="440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04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70982" y="908720"/>
            <a:ext cx="6687166" cy="4734859"/>
          </a:xfrm>
        </p:spPr>
        <p:txBody>
          <a:bodyPr>
            <a:normAutofit/>
          </a:bodyPr>
          <a:lstStyle/>
          <a:p>
            <a:r>
              <a:rPr lang="uk-UA" dirty="0"/>
              <a:t>Нумо, діти, підведіться. </a:t>
            </a:r>
            <a:endParaRPr lang="ru-RU" dirty="0"/>
          </a:p>
          <a:p>
            <a:r>
              <a:rPr lang="uk-UA" dirty="0"/>
              <a:t>Всі приємно посміхніться. </a:t>
            </a:r>
            <a:endParaRPr lang="ru-RU" dirty="0"/>
          </a:p>
          <a:p>
            <a:r>
              <a:rPr lang="uk-UA" dirty="0"/>
              <a:t>Продзвенів уже дзвінок, </a:t>
            </a:r>
            <a:endParaRPr lang="ru-RU" dirty="0"/>
          </a:p>
          <a:p>
            <a:r>
              <a:rPr lang="uk-UA" dirty="0"/>
              <a:t>Починаємо урок! </a:t>
            </a:r>
            <a:endParaRPr lang="ru-RU" dirty="0"/>
          </a:p>
          <a:p>
            <a:r>
              <a:rPr lang="uk-UA" dirty="0"/>
              <a:t>А цікаво вам дізнатись, </a:t>
            </a:r>
            <a:endParaRPr lang="ru-RU" dirty="0"/>
          </a:p>
          <a:p>
            <a:r>
              <a:rPr lang="uk-UA" dirty="0"/>
              <a:t>Що сьогодні може статись? </a:t>
            </a:r>
            <a:endParaRPr lang="ru-RU" dirty="0"/>
          </a:p>
          <a:p>
            <a:r>
              <a:rPr lang="uk-UA" dirty="0"/>
              <a:t>Ну, то всядьтеся зручніше, </a:t>
            </a:r>
            <a:endParaRPr lang="ru-RU" dirty="0"/>
          </a:p>
          <a:p>
            <a:r>
              <a:rPr lang="uk-UA" dirty="0"/>
              <a:t>Попрацюємо скоріше. </a:t>
            </a:r>
            <a:endParaRPr lang="ru-RU" dirty="0"/>
          </a:p>
          <a:p>
            <a:endParaRPr lang="ru-RU" dirty="0"/>
          </a:p>
        </p:txBody>
      </p:sp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363" y="3617659"/>
            <a:ext cx="1898277" cy="2654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4" name="Прямоугольник 3"/>
          <p:cNvSpPr/>
          <p:nvPr/>
        </p:nvSpPr>
        <p:spPr>
          <a:xfrm>
            <a:off x="1027309" y="1700808"/>
            <a:ext cx="75312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ЗВУКИ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277987"/>
            <a:ext cx="2358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голосні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5225353"/>
            <a:ext cx="3484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приголосні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093" y="1556792"/>
            <a:ext cx="2077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тверді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61909" y="1699621"/>
            <a:ext cx="1713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’які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69075" y="4854777"/>
            <a:ext cx="1582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глухі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73261" y="4409242"/>
            <a:ext cx="2286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дзвінкі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97444" y="1239143"/>
            <a:ext cx="3664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наголошені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70982" y="4275807"/>
            <a:ext cx="4390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ненаголошені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366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2" name="Прямоугольник 1"/>
          <p:cNvSpPr/>
          <p:nvPr/>
        </p:nvSpPr>
        <p:spPr>
          <a:xfrm>
            <a:off x="585491" y="188640"/>
            <a:ext cx="665080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Загадковий хитрий знак</a:t>
            </a:r>
            <a:endParaRPr lang="ru-RU" sz="3200" dirty="0"/>
          </a:p>
          <a:p>
            <a:r>
              <a:rPr lang="uk-UA" sz="3200" dirty="0"/>
              <a:t>Не читається ніяк</a:t>
            </a:r>
            <a:r>
              <a:rPr lang="uk-UA" sz="3200" dirty="0" smtClean="0"/>
              <a:t>.</a:t>
            </a:r>
            <a:endParaRPr lang="ru-RU" sz="3200" dirty="0"/>
          </a:p>
          <a:p>
            <a:r>
              <a:rPr lang="uk-UA" sz="3200" dirty="0" smtClean="0"/>
              <a:t> </a:t>
            </a:r>
            <a:r>
              <a:rPr lang="uk-UA" sz="3200" dirty="0"/>
              <a:t>І сам не вимовляється.</a:t>
            </a:r>
            <a:endParaRPr lang="ru-RU" sz="3200" dirty="0"/>
          </a:p>
          <a:p>
            <a:r>
              <a:rPr lang="uk-UA" sz="3200" dirty="0"/>
              <a:t> Хоч часто зустрічається.</a:t>
            </a:r>
            <a:endParaRPr lang="ru-RU" sz="3200" dirty="0"/>
          </a:p>
          <a:p>
            <a:r>
              <a:rPr lang="uk-UA" sz="3200" dirty="0"/>
              <a:t>	     </a:t>
            </a:r>
            <a:r>
              <a:rPr lang="uk-UA" sz="3200" dirty="0" smtClean="0"/>
              <a:t> </a:t>
            </a:r>
            <a:r>
              <a:rPr lang="uk-UA" sz="3200" dirty="0"/>
              <a:t>А потрапивши до слова</a:t>
            </a:r>
            <a:endParaRPr lang="ru-RU" sz="3200" dirty="0"/>
          </a:p>
          <a:p>
            <a:r>
              <a:rPr lang="uk-UA" sz="3200" dirty="0"/>
              <a:t>                </a:t>
            </a:r>
            <a:r>
              <a:rPr lang="uk-UA" sz="3200" dirty="0" smtClean="0"/>
              <a:t>Він </a:t>
            </a:r>
            <a:r>
              <a:rPr lang="uk-UA" sz="3200" dirty="0"/>
              <a:t>пом′якшує вимову.</a:t>
            </a:r>
            <a:endParaRPr lang="ru-RU" sz="3200" dirty="0"/>
          </a:p>
          <a:p>
            <a:r>
              <a:rPr lang="uk-UA" sz="3200" dirty="0"/>
              <a:t>                </a:t>
            </a:r>
            <a:r>
              <a:rPr lang="uk-UA" sz="3200" dirty="0" smtClean="0"/>
              <a:t>Може </a:t>
            </a:r>
            <a:r>
              <a:rPr lang="uk-UA" sz="3200" dirty="0"/>
              <a:t>слово геть змінити,</a:t>
            </a:r>
            <a:endParaRPr lang="ru-RU" sz="3200" dirty="0"/>
          </a:p>
          <a:p>
            <a:r>
              <a:rPr lang="uk-UA" sz="3200" dirty="0"/>
              <a:t>                </a:t>
            </a:r>
            <a:r>
              <a:rPr lang="uk-UA" sz="3200" dirty="0" smtClean="0"/>
              <a:t>Отже</a:t>
            </a:r>
            <a:r>
              <a:rPr lang="uk-UA" sz="3200" dirty="0"/>
              <a:t>, треба з ним дружити.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59" y="4196283"/>
            <a:ext cx="4634581" cy="2525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454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1EAE5"/>
              </a:clrFrom>
              <a:clrTo>
                <a:srgbClr val="E1EAE5">
                  <a:alpha val="0"/>
                </a:srgbClr>
              </a:clrTo>
            </a:clrChange>
          </a:blip>
          <a:srcRect l="2083" r="3125"/>
          <a:stretch>
            <a:fillRect/>
          </a:stretch>
        </p:blipFill>
        <p:spPr bwMode="auto">
          <a:xfrm rot="5400000">
            <a:off x="-2428887" y="2428883"/>
            <a:ext cx="6858003" cy="200023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403648" y="2130425"/>
            <a:ext cx="7054551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«</a:t>
            </a:r>
            <a:r>
              <a:rPr lang="uk-UA" dirty="0"/>
              <a:t>Тверді та м’які приголосні </a:t>
            </a:r>
            <a:r>
              <a:rPr lang="uk-UA" dirty="0" err="1"/>
              <a:t>звуки.Позначення</a:t>
            </a:r>
            <a:r>
              <a:rPr lang="uk-UA" dirty="0"/>
              <a:t> м′якості приголосних звуків знаком м′якшення (ь). 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3" name="Прямоугольник 2"/>
          <p:cNvSpPr/>
          <p:nvPr/>
        </p:nvSpPr>
        <p:spPr>
          <a:xfrm>
            <a:off x="251520" y="1052736"/>
            <a:ext cx="8640960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uk-UA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Каліграфічна хвилинка.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uk-UA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uk-UA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апиши </a:t>
            </a:r>
            <a:r>
              <a:rPr lang="uk-UA" sz="5400" b="1" cap="none" spc="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каліграфічно такі літери: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uk-UA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ь  </a:t>
            </a:r>
            <a:r>
              <a:rPr lang="uk-UA" sz="66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дь</a:t>
            </a:r>
            <a:r>
              <a:rPr lang="uk-UA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ть</a:t>
            </a:r>
            <a:r>
              <a:rPr lang="uk-UA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зь</a:t>
            </a:r>
            <a:r>
              <a:rPr lang="uk-UA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сь</a:t>
            </a:r>
            <a:r>
              <a:rPr lang="uk-UA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ць</a:t>
            </a:r>
            <a:r>
              <a:rPr lang="uk-UA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ль</a:t>
            </a:r>
            <a:r>
              <a:rPr lang="uk-UA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нь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454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3" name="Прямоугольник 2"/>
          <p:cNvSpPr/>
          <p:nvPr/>
        </p:nvSpPr>
        <p:spPr>
          <a:xfrm>
            <a:off x="3961891" y="5157192"/>
            <a:ext cx="21114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лан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19" y="1142173"/>
            <a:ext cx="5793885" cy="43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7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099" y="1312621"/>
            <a:ext cx="5238750" cy="34861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57321" y="4902188"/>
            <a:ext cx="27206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лань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027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6200000">
            <a:off x="-784922" y="4902096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Учитель\Рабочий стол\орнаменти\37.jpg"/>
          <p:cNvPicPr>
            <a:picLocks noChangeAspect="1" noChangeArrowheads="1"/>
          </p:cNvPicPr>
          <p:nvPr/>
        </p:nvPicPr>
        <p:blipFill>
          <a:blip r:embed="rId2" cstate="print"/>
          <a:srcRect l="3036" t="4792" r="2834"/>
          <a:stretch>
            <a:fillRect/>
          </a:stretch>
        </p:blipFill>
        <p:spPr bwMode="auto">
          <a:xfrm rot="10800000">
            <a:off x="857224" y="5687018"/>
            <a:ext cx="2740826" cy="1170982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14" name="Группа 13"/>
          <p:cNvGrpSpPr/>
          <p:nvPr/>
        </p:nvGrpSpPr>
        <p:grpSpPr>
          <a:xfrm rot="10800000">
            <a:off x="5545950" y="0"/>
            <a:ext cx="3598050" cy="2740826"/>
            <a:chOff x="152400" y="4269574"/>
            <a:chExt cx="3598050" cy="2740826"/>
          </a:xfrm>
        </p:grpSpPr>
        <p:pic>
          <p:nvPicPr>
            <p:cNvPr id="12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6200000">
              <a:off x="-632522" y="5054496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4" descr="C:\Documents and Settings\Учитель\Рабочий стол\орнаменти\37.jpg"/>
            <p:cNvPicPr>
              <a:picLocks noChangeAspect="1" noChangeArrowheads="1"/>
            </p:cNvPicPr>
            <p:nvPr/>
          </p:nvPicPr>
          <p:blipFill>
            <a:blip r:embed="rId2" cstate="print"/>
            <a:srcRect l="3036" t="4792" r="2834"/>
            <a:stretch>
              <a:fillRect/>
            </a:stretch>
          </p:blipFill>
          <p:spPr bwMode="auto">
            <a:xfrm rot="10800000">
              <a:off x="1009624" y="5839418"/>
              <a:ext cx="2740826" cy="1170982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3" name="Прямоугольник 2"/>
          <p:cNvSpPr/>
          <p:nvPr/>
        </p:nvSpPr>
        <p:spPr>
          <a:xfrm>
            <a:off x="3779912" y="5085184"/>
            <a:ext cx="20569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86650"/>
            <a:ext cx="6546304" cy="436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54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wipe/>
      </p:transition>
    </mc:Choice>
    <mc:Fallback xmlns="">
      <p:transition spd="slow" advClick="0" advTm="5000">
        <p:wipe/>
      </p:transition>
    </mc:Fallback>
  </mc:AlternateContent>
</p:sld>
</file>

<file path=ppt/theme/theme1.xml><?xml version="1.0" encoding="utf-8"?>
<a:theme xmlns:a="http://schemas.openxmlformats.org/drawingml/2006/main" name="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</Template>
  <TotalTime>83</TotalTime>
  <Words>185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3</vt:lpstr>
      <vt:lpstr>Презентация PowerPoint</vt:lpstr>
      <vt:lpstr>Презентация PowerPoint</vt:lpstr>
      <vt:lpstr>Презентация PowerPoint</vt:lpstr>
      <vt:lpstr>Презентация PowerPoint</vt:lpstr>
      <vt:lpstr>«Тверді та м’які приголосні звуки.Позначення м′якості приголосних звуків знаком м′якшення (ь). 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«Тверді та м’які приголосні звуки.Позначення м′якості приголосних звуків знаком м′якшення (ь). » Заголовок</dc:title>
  <dc:creator>Admin</dc:creator>
  <cp:lastModifiedBy>Admin</cp:lastModifiedBy>
  <cp:revision>15</cp:revision>
  <dcterms:created xsi:type="dcterms:W3CDTF">2017-11-08T23:01:19Z</dcterms:created>
  <dcterms:modified xsi:type="dcterms:W3CDTF">2017-11-12T12:05:22Z</dcterms:modified>
</cp:coreProperties>
</file>