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70" r:id="rId6"/>
    <p:sldId id="259" r:id="rId7"/>
    <p:sldId id="260" r:id="rId8"/>
    <p:sldId id="261" r:id="rId9"/>
    <p:sldId id="269" r:id="rId10"/>
    <p:sldId id="262" r:id="rId11"/>
    <p:sldId id="263" r:id="rId12"/>
    <p:sldId id="264" r:id="rId13"/>
    <p:sldId id="266" r:id="rId14"/>
    <p:sldId id="26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B9373C2-C759-4F6C-B5C9-2C8E499D22E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29C971-C1E3-43D7-A88B-594DB05D1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815290" cy="1643073"/>
          </a:xfrm>
        </p:spPr>
        <p:txBody>
          <a:bodyPr>
            <a:normAutofit fontScale="90000"/>
          </a:bodyPr>
          <a:lstStyle/>
          <a:p>
            <a:pPr algn="ctr"/>
            <a:r>
              <a:rPr lang="uk-UA" u="sng" dirty="0" smtClean="0">
                <a:solidFill>
                  <a:srgbClr val="0070C0"/>
                </a:solidFill>
              </a:rPr>
              <a:t>Ми обираємо здоров’я</a:t>
            </a:r>
            <a:br>
              <a:rPr lang="uk-UA" u="sng" dirty="0" smtClean="0">
                <a:solidFill>
                  <a:srgbClr val="0070C0"/>
                </a:solidFill>
              </a:rPr>
            </a:br>
            <a:r>
              <a:rPr lang="uk-UA" sz="4000" i="1" dirty="0" smtClean="0">
                <a:solidFill>
                  <a:srgbClr val="0070C0"/>
                </a:solidFill>
              </a:rPr>
              <a:t>(година спілкування у 8 класі)</a:t>
            </a:r>
            <a:endParaRPr lang="ru-RU" sz="4000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857364"/>
            <a:ext cx="7772400" cy="4071966"/>
          </a:xfrm>
        </p:spPr>
        <p:txBody>
          <a:bodyPr>
            <a:normAutofit/>
          </a:bodyPr>
          <a:lstStyle/>
          <a:p>
            <a:pPr algn="l"/>
            <a:r>
              <a:rPr lang="uk-UA" sz="4000" b="1" dirty="0" smtClean="0">
                <a:solidFill>
                  <a:srgbClr val="0070C0"/>
                </a:solidFill>
              </a:rPr>
              <a:t>Мета.</a:t>
            </a:r>
            <a:r>
              <a:rPr lang="uk-UA" sz="4000" b="1" dirty="0" smtClean="0"/>
              <a:t> </a:t>
            </a: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Навчити дітей науці здоров’я, формувати у них уміння та навички здорового способу життя, ознайомити з основними принципами </a:t>
            </a:r>
            <a:r>
              <a:rPr lang="uk-UA" dirty="0" err="1" smtClean="0">
                <a:solidFill>
                  <a:schemeClr val="accent4">
                    <a:lumMod val="50000"/>
                  </a:schemeClr>
                </a:solidFill>
              </a:rPr>
              <a:t>валеологічного</a:t>
            </a:r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 харчування, сприяти розумінню взаємозв’язку між сьогоднішнім ставленням до свого здоров’я і майбутнім здоров’ям нації в цілому.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rgbClr val="0070C0"/>
                </a:solidFill>
              </a:rPr>
              <a:t>Міні-проект </a:t>
            </a:r>
            <a:br>
              <a:rPr lang="uk-UA" sz="4800" dirty="0" smtClean="0">
                <a:solidFill>
                  <a:srgbClr val="0070C0"/>
                </a:solidFill>
              </a:rPr>
            </a:br>
            <a:r>
              <a:rPr lang="uk-UA" sz="4800" dirty="0" err="1" smtClean="0">
                <a:solidFill>
                  <a:srgbClr val="0070C0"/>
                </a:solidFill>
              </a:rPr>
              <a:t>“Новітні</a:t>
            </a:r>
            <a:r>
              <a:rPr lang="uk-UA" sz="4800" dirty="0" smtClean="0">
                <a:solidFill>
                  <a:srgbClr val="0070C0"/>
                </a:solidFill>
              </a:rPr>
              <a:t> </a:t>
            </a:r>
            <a:r>
              <a:rPr lang="uk-UA" sz="4800" dirty="0" err="1" smtClean="0">
                <a:solidFill>
                  <a:srgbClr val="0070C0"/>
                </a:solidFill>
              </a:rPr>
              <a:t>технології”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67675" y="4714884"/>
            <a:ext cx="10763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8702792">
            <a:off x="6500826" y="5143512"/>
            <a:ext cx="1334135" cy="133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500438"/>
            <a:ext cx="2140585" cy="214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143380"/>
            <a:ext cx="2625090" cy="174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4929198"/>
            <a:ext cx="2366645" cy="152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785926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1714488"/>
            <a:ext cx="24098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1785926"/>
            <a:ext cx="3063357" cy="172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62316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Школярам 5-6 класів дозволяється сидіти за комп’ютером лише 10 хв.</a:t>
            </a:r>
          </a:p>
          <a:p>
            <a:r>
              <a:rPr lang="uk-UA" sz="3600" b="1" dirty="0" smtClean="0">
                <a:solidFill>
                  <a:srgbClr val="002060"/>
                </a:solidFill>
              </a:rPr>
              <a:t>7-9 класів – 15-20 хв.</a:t>
            </a:r>
          </a:p>
          <a:p>
            <a:r>
              <a:rPr lang="uk-UA" sz="3600" b="1" dirty="0" smtClean="0">
                <a:solidFill>
                  <a:srgbClr val="002060"/>
                </a:solidFill>
              </a:rPr>
              <a:t>Загальна тривалість на день користувачів-підлітків – не довше години!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rgbClr val="0070C0"/>
                </a:solidFill>
              </a:rPr>
              <a:t>Правила користування комп’ютером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9986">
            <a:off x="6875761" y="1601287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rgbClr val="0070C0"/>
                </a:solidFill>
              </a:rPr>
              <a:t>Міні-проект </a:t>
            </a:r>
            <a:br>
              <a:rPr lang="uk-UA" sz="4800" dirty="0" smtClean="0">
                <a:solidFill>
                  <a:srgbClr val="0070C0"/>
                </a:solidFill>
              </a:rPr>
            </a:br>
            <a:r>
              <a:rPr lang="uk-UA" sz="4800" dirty="0" err="1" smtClean="0">
                <a:solidFill>
                  <a:srgbClr val="0070C0"/>
                </a:solidFill>
              </a:rPr>
              <a:t>“Шкідливі</a:t>
            </a:r>
            <a:r>
              <a:rPr lang="uk-UA" sz="4800" dirty="0" smtClean="0">
                <a:solidFill>
                  <a:srgbClr val="0070C0"/>
                </a:solidFill>
              </a:rPr>
              <a:t> </a:t>
            </a:r>
            <a:r>
              <a:rPr lang="uk-UA" sz="4800" dirty="0" err="1" smtClean="0">
                <a:solidFill>
                  <a:srgbClr val="0070C0"/>
                </a:solidFill>
              </a:rPr>
              <a:t>звички”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364695">
            <a:off x="5809243" y="2800976"/>
            <a:ext cx="3322893" cy="282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714488"/>
            <a:ext cx="250033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9552815">
            <a:off x="186035" y="2810978"/>
            <a:ext cx="2579881" cy="262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071678"/>
            <a:ext cx="8186766" cy="3935613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</a:rPr>
              <a:t>Спадковість – 20%.</a:t>
            </a:r>
          </a:p>
          <a:p>
            <a:r>
              <a:rPr lang="uk-UA" sz="4800" b="1" dirty="0" smtClean="0">
                <a:solidFill>
                  <a:srgbClr val="002060"/>
                </a:solidFill>
              </a:rPr>
              <a:t>Екологія – 20%</a:t>
            </a:r>
            <a:r>
              <a:rPr lang="ru-RU" sz="48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uk-UA" sz="4800" b="1" dirty="0" smtClean="0">
                <a:solidFill>
                  <a:srgbClr val="002060"/>
                </a:solidFill>
              </a:rPr>
              <a:t>Рівень медицини – 10%.</a:t>
            </a:r>
          </a:p>
          <a:p>
            <a:r>
              <a:rPr lang="uk-UA" sz="4800" b="1" dirty="0" smtClean="0">
                <a:solidFill>
                  <a:srgbClr val="002060"/>
                </a:solidFill>
              </a:rPr>
              <a:t>Спосіб життя – 50%.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rgbClr val="0070C0"/>
                </a:solidFill>
              </a:rPr>
              <a:t>Основні складові здоров’я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86190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00372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786190"/>
            <a:ext cx="250033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500042"/>
            <a:ext cx="50720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ctr"/>
            <a:r>
              <a:rPr lang="uk-UA" sz="3600" b="1" i="1" dirty="0" smtClean="0">
                <a:solidFill>
                  <a:srgbClr val="00B050"/>
                </a:solidFill>
              </a:rPr>
              <a:t>Я вірю, в наших силах світ змінити.</a:t>
            </a:r>
          </a:p>
          <a:p>
            <a:pPr algn="ctr"/>
            <a:r>
              <a:rPr lang="uk-UA" sz="3600" b="1" i="1" dirty="0" smtClean="0">
                <a:solidFill>
                  <a:srgbClr val="00B050"/>
                </a:solidFill>
              </a:rPr>
              <a:t>Здоров’ю </a:t>
            </a:r>
            <a:r>
              <a:rPr lang="uk-UA" sz="3600" b="1" i="1" dirty="0" err="1" smtClean="0">
                <a:solidFill>
                  <a:srgbClr val="00B050"/>
                </a:solidFill>
              </a:rPr>
              <a:t>скажем</a:t>
            </a:r>
            <a:r>
              <a:rPr lang="uk-UA" sz="3600" b="1" i="1" dirty="0" smtClean="0">
                <a:solidFill>
                  <a:srgbClr val="00B050"/>
                </a:solidFill>
              </a:rPr>
              <a:t> – </a:t>
            </a:r>
            <a:r>
              <a:rPr lang="uk-UA" sz="3600" b="1" i="1" dirty="0" err="1" smtClean="0">
                <a:solidFill>
                  <a:srgbClr val="00B050"/>
                </a:solidFill>
              </a:rPr>
              <a:t>“Так</a:t>
            </a:r>
            <a:r>
              <a:rPr lang="uk-UA" sz="3600" b="1" i="1" dirty="0" smtClean="0">
                <a:solidFill>
                  <a:srgbClr val="00B050"/>
                </a:solidFill>
              </a:rPr>
              <a:t>!”,</a:t>
            </a:r>
          </a:p>
          <a:p>
            <a:pPr algn="ctr"/>
            <a:r>
              <a:rPr lang="uk-UA" sz="3600" b="1" i="1" dirty="0" smtClean="0">
                <a:solidFill>
                  <a:srgbClr val="00B050"/>
                </a:solidFill>
              </a:rPr>
              <a:t>Хворобам – </a:t>
            </a:r>
            <a:r>
              <a:rPr lang="uk-UA" sz="3600" b="1" i="1" dirty="0" err="1" smtClean="0">
                <a:solidFill>
                  <a:srgbClr val="00B050"/>
                </a:solidFill>
              </a:rPr>
              <a:t>“Ні</a:t>
            </a:r>
            <a:r>
              <a:rPr lang="uk-UA" sz="3600" b="1" i="1" dirty="0" smtClean="0">
                <a:solidFill>
                  <a:srgbClr val="00B050"/>
                </a:solidFill>
              </a:rPr>
              <a:t>!”</a:t>
            </a:r>
          </a:p>
          <a:p>
            <a:pPr algn="ctr"/>
            <a:r>
              <a:rPr lang="uk-UA" sz="3600" b="1" i="1" dirty="0" smtClean="0">
                <a:solidFill>
                  <a:srgbClr val="00B050"/>
                </a:solidFill>
              </a:rPr>
              <a:t>І довго та щасливо будуть жити</a:t>
            </a:r>
          </a:p>
          <a:p>
            <a:pPr algn="ctr"/>
            <a:r>
              <a:rPr lang="uk-UA" sz="3600" b="1" i="1" dirty="0" smtClean="0">
                <a:solidFill>
                  <a:srgbClr val="00B050"/>
                </a:solidFill>
              </a:rPr>
              <a:t>Здорові люди на оновленій землі.</a:t>
            </a:r>
          </a:p>
          <a:p>
            <a:pPr lvl="8" algn="r"/>
            <a:r>
              <a:rPr lang="uk-UA" sz="3200" b="1" i="1" dirty="0" smtClean="0">
                <a:solidFill>
                  <a:srgbClr val="336600"/>
                </a:solidFill>
              </a:rPr>
              <a:t>М. Амосов</a:t>
            </a:r>
            <a:endParaRPr lang="ru-RU" sz="3200" b="1" i="1" dirty="0">
              <a:solidFill>
                <a:srgbClr val="3366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643578"/>
            <a:ext cx="8229600" cy="98903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5400" b="1" i="1" dirty="0" smtClean="0">
                <a:solidFill>
                  <a:srgbClr val="002060"/>
                </a:solidFill>
              </a:rPr>
              <a:t>Головним скарбом життя є здоров’я, і,</a:t>
            </a:r>
            <a:endParaRPr lang="ru-RU" sz="5400" i="1" dirty="0" smtClean="0">
              <a:solidFill>
                <a:srgbClr val="002060"/>
              </a:solidFill>
            </a:endParaRPr>
          </a:p>
          <a:p>
            <a:pPr algn="ctr"/>
            <a:r>
              <a:rPr lang="uk-UA" sz="5400" b="1" i="1" dirty="0" smtClean="0">
                <a:solidFill>
                  <a:srgbClr val="002060"/>
                </a:solidFill>
              </a:rPr>
              <a:t> щоб його зберегти, треба багато чого знати.</a:t>
            </a:r>
            <a:endParaRPr lang="ru-RU" sz="5400" i="1" dirty="0" smtClean="0">
              <a:solidFill>
                <a:srgbClr val="002060"/>
              </a:solidFill>
            </a:endParaRPr>
          </a:p>
          <a:p>
            <a:pPr algn="r"/>
            <a:r>
              <a:rPr lang="uk-UA" sz="4800" i="1" dirty="0" smtClean="0"/>
              <a:t>                                       </a:t>
            </a:r>
            <a:r>
              <a:rPr lang="uk-UA" sz="4800" i="1" dirty="0" err="1" smtClean="0">
                <a:solidFill>
                  <a:srgbClr val="0070C0"/>
                </a:solidFill>
              </a:rPr>
              <a:t>Авіцена</a:t>
            </a:r>
            <a:endParaRPr lang="ru-RU" sz="4800" i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6143644"/>
            <a:ext cx="8401080" cy="7143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511288"/>
          </a:xfrm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solidFill>
                  <a:srgbClr val="0070C0"/>
                </a:solidFill>
              </a:rPr>
              <a:t>Психологічний бліц-тест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uk-UA" sz="6000" dirty="0" smtClean="0">
                <a:solidFill>
                  <a:srgbClr val="002060"/>
                </a:solidFill>
              </a:rPr>
              <a:t>Їсти й читати.</a:t>
            </a:r>
          </a:p>
          <a:p>
            <a:r>
              <a:rPr lang="uk-UA" sz="6000" dirty="0" smtClean="0">
                <a:solidFill>
                  <a:srgbClr val="002060"/>
                </a:solidFill>
              </a:rPr>
              <a:t>Їсти на ходу.</a:t>
            </a:r>
          </a:p>
          <a:p>
            <a:r>
              <a:rPr lang="uk-UA" sz="6000" dirty="0" smtClean="0">
                <a:solidFill>
                  <a:srgbClr val="002060"/>
                </a:solidFill>
              </a:rPr>
              <a:t>Їсти швидко.</a:t>
            </a:r>
          </a:p>
          <a:p>
            <a:r>
              <a:rPr lang="uk-UA" sz="6000" dirty="0" smtClean="0">
                <a:solidFill>
                  <a:srgbClr val="002060"/>
                </a:solidFill>
              </a:rPr>
              <a:t>Їсти повільно.</a:t>
            </a:r>
          </a:p>
          <a:p>
            <a:r>
              <a:rPr lang="uk-UA" sz="6000" dirty="0" smtClean="0">
                <a:solidFill>
                  <a:srgbClr val="002060"/>
                </a:solidFill>
              </a:rPr>
              <a:t>Їсти за розкладом.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Міні-проект</a:t>
            </a:r>
            <a:br>
              <a:rPr lang="uk-UA" dirty="0" smtClean="0">
                <a:solidFill>
                  <a:srgbClr val="0070C0"/>
                </a:solidFill>
              </a:rPr>
            </a:br>
            <a:r>
              <a:rPr lang="uk-UA" dirty="0" smtClean="0">
                <a:solidFill>
                  <a:srgbClr val="0070C0"/>
                </a:solidFill>
              </a:rPr>
              <a:t> </a:t>
            </a:r>
            <a:r>
              <a:rPr lang="uk-UA" dirty="0" err="1" smtClean="0">
                <a:solidFill>
                  <a:srgbClr val="0070C0"/>
                </a:solidFill>
              </a:rPr>
              <a:t>“Небезпечна</a:t>
            </a:r>
            <a:r>
              <a:rPr lang="uk-UA" dirty="0" smtClean="0">
                <a:solidFill>
                  <a:srgbClr val="0070C0"/>
                </a:solidFill>
              </a:rPr>
              <a:t> </a:t>
            </a:r>
            <a:r>
              <a:rPr lang="uk-UA" dirty="0" err="1" smtClean="0">
                <a:solidFill>
                  <a:srgbClr val="0070C0"/>
                </a:solidFill>
              </a:rPr>
              <a:t>смакота”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57752" y="1500174"/>
            <a:ext cx="2571768" cy="1636862"/>
          </a:xfrm>
          <a:prstGeom prst="cloudCallou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500174"/>
            <a:ext cx="2600325" cy="1752600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857628"/>
            <a:ext cx="2044065" cy="222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857628"/>
            <a:ext cx="1904365" cy="143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528638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4071942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/>
          <a:srcRect l="8789" t="15934" r="16707" b="38423"/>
          <a:stretch>
            <a:fillRect/>
          </a:stretch>
        </p:blipFill>
        <p:spPr bwMode="auto">
          <a:xfrm rot="21250440">
            <a:off x="7000892" y="2928934"/>
            <a:ext cx="1753497" cy="89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/>
          <a:srcRect l="14653" t="38694" r="11151" b="36683"/>
          <a:stretch>
            <a:fillRect/>
          </a:stretch>
        </p:blipFill>
        <p:spPr bwMode="auto">
          <a:xfrm rot="20829990">
            <a:off x="7215206" y="3929066"/>
            <a:ext cx="1592132" cy="52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 rot="20631328">
            <a:off x="6985363" y="4807306"/>
            <a:ext cx="2171745" cy="173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401080" cy="4733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270"/>
                <a:gridCol w="2100270"/>
                <a:gridCol w="2100270"/>
                <a:gridCol w="2100270"/>
              </a:tblGrid>
              <a:tr h="946789">
                <a:tc>
                  <a:txBody>
                    <a:bodyPr/>
                    <a:lstStyle/>
                    <a:p>
                      <a:pPr algn="ctr"/>
                      <a:endParaRPr lang="uk-UA" sz="2000" dirty="0" smtClean="0"/>
                    </a:p>
                    <a:p>
                      <a:pPr algn="ctr"/>
                      <a:r>
                        <a:rPr lang="uk-UA" sz="2000" dirty="0" smtClean="0"/>
                        <a:t>Вік (роки)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000" dirty="0" smtClean="0"/>
                    </a:p>
                    <a:p>
                      <a:pPr algn="ctr"/>
                      <a:r>
                        <a:rPr lang="uk-UA" sz="2000" dirty="0" smtClean="0"/>
                        <a:t>Білки (г)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000" dirty="0" smtClean="0"/>
                    </a:p>
                    <a:p>
                      <a:pPr algn="ctr"/>
                      <a:r>
                        <a:rPr lang="uk-UA" sz="2000" dirty="0" smtClean="0"/>
                        <a:t>Жири (г)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000" dirty="0" smtClean="0"/>
                    </a:p>
                    <a:p>
                      <a:pPr algn="ctr"/>
                      <a:r>
                        <a:rPr lang="uk-UA" sz="2000" dirty="0" smtClean="0"/>
                        <a:t>Вуглеводи (г)</a:t>
                      </a:r>
                      <a:endParaRPr lang="ru-RU" sz="2000" dirty="0"/>
                    </a:p>
                  </a:txBody>
                  <a:tcPr/>
                </a:tc>
              </a:tr>
              <a:tr h="946789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5-7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72-75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75-80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250-300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46789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8-11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75-95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80-95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350-380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46789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12-14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90-110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90-100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380-400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46789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15-17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100-120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90-110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420-450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solidFill>
                  <a:srgbClr val="0070C0"/>
                </a:solidFill>
              </a:rPr>
              <a:t/>
            </a:r>
            <a:br>
              <a:rPr lang="uk-UA" sz="3200" dirty="0" smtClean="0">
                <a:solidFill>
                  <a:srgbClr val="0070C0"/>
                </a:solidFill>
              </a:rPr>
            </a:br>
            <a:r>
              <a:rPr lang="uk-UA" sz="3200" dirty="0" smtClean="0">
                <a:solidFill>
                  <a:srgbClr val="0070C0"/>
                </a:solidFill>
              </a:rPr>
              <a:t>Добова потреба у білках, жирах і вуглеводах для дітей і підлітків </a:t>
            </a:r>
            <a:br>
              <a:rPr lang="uk-UA" sz="3200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НЕБЕЗПЕЧНО ДЛЯ ЖИТТЯ!!!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8954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71612"/>
            <a:ext cx="1904365" cy="190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643314"/>
            <a:ext cx="28574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20494664">
            <a:off x="443529" y="4413830"/>
            <a:ext cx="2463800" cy="185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19575701">
            <a:off x="3149556" y="3558461"/>
            <a:ext cx="171451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1500174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1714488"/>
            <a:ext cx="2291080" cy="171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rot="20363067">
            <a:off x="3643306" y="4986020"/>
            <a:ext cx="2453005" cy="187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2050" name="Organization Chart 2"/>
          <p:cNvGraphicFramePr>
            <a:graphicFrameLocks/>
          </p:cNvGraphicFramePr>
          <p:nvPr>
            <p:ph idx="1"/>
          </p:nvPr>
        </p:nvGraphicFramePr>
        <p:xfrm>
          <a:off x="457200" y="500042"/>
          <a:ext cx="8186766" cy="5643602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5400" dirty="0" smtClean="0">
                <a:solidFill>
                  <a:srgbClr val="0070C0"/>
                </a:solidFill>
              </a:rPr>
              <a:t>Зроби правильний вибір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64333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3" cstate="print"/>
          <a:srcRect t="19373" b="19373"/>
          <a:stretch>
            <a:fillRect/>
          </a:stretch>
        </p:blipFill>
        <p:spPr bwMode="auto">
          <a:xfrm>
            <a:off x="628841" y="1714487"/>
            <a:ext cx="3943160" cy="403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401080" cy="4696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0540"/>
                <a:gridCol w="4200540"/>
              </a:tblGrid>
              <a:tr h="645661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Продукти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Енергетична цінність (кДж)</a:t>
                      </a:r>
                      <a:endParaRPr lang="ru-RU" sz="2400" dirty="0"/>
                    </a:p>
                  </a:txBody>
                  <a:tcPr/>
                </a:tc>
              </a:tr>
              <a:tr h="645661"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Порція курки з картоплею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1298</a:t>
                      </a:r>
                      <a:r>
                        <a:rPr lang="uk-UA" b="1" baseline="0" dirty="0" smtClean="0">
                          <a:solidFill>
                            <a:srgbClr val="002060"/>
                          </a:solidFill>
                        </a:rPr>
                        <a:t> = 2 години плавання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5661"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Варене яйце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356 = 9 хвилин футболу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5661"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Чашка бульйону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42 = 20 хвилин прогулянки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5661"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Кава чи чай з цукром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787 = 20 хвилин гри у волейбол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5661"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Шматочок торта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1256 = 1 годину гімнастики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5661"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Цукерка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84 = 15 хвилин гімнастики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0070C0"/>
                </a:solidFill>
              </a:rPr>
              <a:t>Енергетична цінність деяких страв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434</TotalTime>
  <Words>298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Ми обираємо здоров’я (година спілкування у 8 класі)</vt:lpstr>
      <vt:lpstr>Слайд 2</vt:lpstr>
      <vt:lpstr>Психологічний бліц-тест</vt:lpstr>
      <vt:lpstr>Міні-проект  “Небезпечна смакота”</vt:lpstr>
      <vt:lpstr> Добова потреба у білках, жирах і вуглеводах для дітей і підлітків  </vt:lpstr>
      <vt:lpstr>НЕБЕЗПЕЧНО ДЛЯ ЖИТТЯ!!!</vt:lpstr>
      <vt:lpstr>Слайд 7</vt:lpstr>
      <vt:lpstr>Зроби правильний вибір</vt:lpstr>
      <vt:lpstr>Енергетична цінність деяких страв</vt:lpstr>
      <vt:lpstr>Міні-проект  “Новітні технології”</vt:lpstr>
      <vt:lpstr>Правила користування комп’ютером</vt:lpstr>
      <vt:lpstr>Міні-проект  “Шкідливі звички”</vt:lpstr>
      <vt:lpstr>Основні складові здоров’я</vt:lpstr>
      <vt:lpstr>Слайд 14</vt:lpstr>
      <vt:lpstr>Слайд 15</vt:lpstr>
    </vt:vector>
  </TitlesOfParts>
  <Company>X-ТEAM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 обираємо здоров’я (година спілкування)</dc:title>
  <dc:creator>Admin</dc:creator>
  <cp:lastModifiedBy>Admin</cp:lastModifiedBy>
  <cp:revision>6</cp:revision>
  <dcterms:created xsi:type="dcterms:W3CDTF">2012-01-30T16:00:22Z</dcterms:created>
  <dcterms:modified xsi:type="dcterms:W3CDTF">2012-02-28T15:44:22Z</dcterms:modified>
</cp:coreProperties>
</file>