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gif" ContentType="image/gif"/>
  <Override PartName="/ppt/diagrams/layout2.xml" ContentType="application/vnd.openxmlformats-officedocument.drawingml.diagramLayou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8"/>
  </p:notesMasterIdLst>
  <p:sldIdLst>
    <p:sldId id="293" r:id="rId2"/>
    <p:sldId id="257" r:id="rId3"/>
    <p:sldId id="258" r:id="rId4"/>
    <p:sldId id="301" r:id="rId5"/>
    <p:sldId id="260" r:id="rId6"/>
    <p:sldId id="261" r:id="rId7"/>
    <p:sldId id="263" r:id="rId8"/>
    <p:sldId id="264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95" r:id="rId20"/>
    <p:sldId id="277" r:id="rId21"/>
    <p:sldId id="294" r:id="rId22"/>
    <p:sldId id="299" r:id="rId23"/>
    <p:sldId id="296" r:id="rId24"/>
    <p:sldId id="278" r:id="rId25"/>
    <p:sldId id="279" r:id="rId26"/>
    <p:sldId id="300" r:id="rId27"/>
    <p:sldId id="289" r:id="rId28"/>
    <p:sldId id="286" r:id="rId29"/>
    <p:sldId id="287" r:id="rId30"/>
    <p:sldId id="290" r:id="rId31"/>
    <p:sldId id="292" r:id="rId32"/>
    <p:sldId id="297" r:id="rId33"/>
    <p:sldId id="298" r:id="rId34"/>
    <p:sldId id="280" r:id="rId35"/>
    <p:sldId id="302" r:id="rId36"/>
    <p:sldId id="281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10B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8" autoAdjust="0"/>
    <p:restoredTop sz="98871" autoAdjust="0"/>
  </p:normalViewPr>
  <p:slideViewPr>
    <p:cSldViewPr>
      <p:cViewPr varScale="1">
        <p:scale>
          <a:sx n="99" d="100"/>
          <a:sy n="99" d="100"/>
        </p:scale>
        <p:origin x="-108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5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image" Target="../media/image7.jpeg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0.16623441601049904"/>
          <c:y val="0"/>
        </c:manualLayout>
      </c:layout>
    </c:title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Чи любиш ти солодкі газовані напої?</c:v>
                </c:pt>
              </c:strCache>
            </c:strRef>
          </c:tx>
          <c:explosion val="25"/>
          <c:dLbls>
            <c:dLbl>
              <c:idx val="0"/>
              <c:layout/>
              <c:showVal val="1"/>
            </c:dLbl>
            <c:dLbl>
              <c:idx val="1"/>
              <c:layout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showVal val="1"/>
            </c:dLbl>
            <c:delete val="1"/>
          </c:dLbls>
          <c:cat>
            <c:strRef>
              <c:f>Лист1!$A$2:$A$3</c:f>
              <c:strCache>
                <c:ptCount val="2"/>
                <c:pt idx="0">
                  <c:v>так</c:v>
                </c:pt>
                <c:pt idx="1">
                  <c:v>ні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78</c:v>
                </c:pt>
                <c:pt idx="1">
                  <c:v>22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b="1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AngAx val="1"/>
    </c:view3D>
    <c:plotArea>
      <c:layout/>
      <c:bar3DChart>
        <c:barDir val="bar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Які газовані напої ти п'єш найчастіше?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uk-UA" b="1" smtClean="0"/>
                      <a:t>25</a:t>
                    </a:r>
                    <a:endParaRPr lang="en-US" b="1" dirty="0"/>
                  </a:p>
                </c:rich>
              </c:tx>
              <c:spPr/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b="1"/>
                    </a:pPr>
                    <a:r>
                      <a:rPr lang="uk-UA" b="1" smtClean="0"/>
                      <a:t>25</a:t>
                    </a:r>
                    <a:endParaRPr lang="en-US" b="1" dirty="0"/>
                  </a:p>
                </c:rich>
              </c:tx>
              <c:spPr/>
              <c:showVal val="1"/>
            </c:dLbl>
            <c:dLbl>
              <c:idx val="2"/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</c:dLbl>
            <c:dLbl>
              <c:idx val="3"/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</c:dLbl>
            <c:showVal val="1"/>
          </c:dLbls>
          <c:cat>
            <c:strRef>
              <c:f>Лист1!$A$2:$A$5</c:f>
              <c:strCache>
                <c:ptCount val="4"/>
                <c:pt idx="0">
                  <c:v>Кока-кола</c:v>
                </c:pt>
                <c:pt idx="1">
                  <c:v>Пепсі-кола</c:v>
                </c:pt>
                <c:pt idx="2">
                  <c:v>Фанта</c:v>
                </c:pt>
                <c:pt idx="3">
                  <c:v>Спрайт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  <c:pt idx="2">
                  <c:v>33</c:v>
                </c:pt>
                <c:pt idx="3">
                  <c:v>17</c:v>
                </c:pt>
              </c:numCache>
            </c:numRef>
          </c:val>
        </c:ser>
        <c:dLbls>
          <c:showVal val="1"/>
        </c:dLbls>
        <c:gapWidth val="95"/>
        <c:gapDepth val="95"/>
        <c:shape val="cylinder"/>
        <c:axId val="70127616"/>
        <c:axId val="70129152"/>
        <c:axId val="0"/>
      </c:bar3DChart>
      <c:catAx>
        <c:axId val="70127616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sz="2000" b="1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pPr>
            <a:endParaRPr lang="ru-RU"/>
          </a:p>
        </c:txPr>
        <c:crossAx val="70129152"/>
        <c:crosses val="autoZero"/>
        <c:auto val="1"/>
        <c:lblAlgn val="ctr"/>
        <c:lblOffset val="100"/>
      </c:catAx>
      <c:valAx>
        <c:axId val="70129152"/>
        <c:scaling>
          <c:orientation val="minMax"/>
        </c:scaling>
        <c:delete val="1"/>
        <c:axPos val="b"/>
        <c:numFmt formatCode="0%" sourceLinked="1"/>
        <c:majorTickMark val="none"/>
        <c:tickLblPos val="nextTo"/>
        <c:crossAx val="70127616"/>
        <c:crosses val="autoZero"/>
        <c:crossBetween val="between"/>
      </c:valAx>
      <c:spPr>
        <a:blipFill>
          <a:blip xmlns:r="http://schemas.openxmlformats.org/officeDocument/2006/relationships" r:embed="rId1"/>
          <a:tile tx="0" ty="0" sx="100000" sy="100000" flip="none" algn="tl"/>
        </a:blipFill>
        <a:scene3d>
          <a:camera prst="orthographicFront"/>
          <a:lightRig rig="threePt" dir="t"/>
        </a:scene3d>
        <a:sp3d prstMaterial="metal"/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6.8054034006619024E-2"/>
          <c:y val="2.1079515319652412E-2"/>
          <c:w val="0.92469958918178763"/>
          <c:h val="0.84183645438102661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Як часто ти п'єш газовані напої?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кілька разів на день</c:v>
                </c:pt>
                <c:pt idx="1">
                  <c:v>кожен день</c:v>
                </c:pt>
                <c:pt idx="2">
                  <c:v>через день</c:v>
                </c:pt>
                <c:pt idx="3">
                  <c:v>раз в тиждень</c:v>
                </c:pt>
                <c:pt idx="4">
                  <c:v>зрідка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9.0000000000000024E-2</c:v>
                </c:pt>
                <c:pt idx="1">
                  <c:v>0.2</c:v>
                </c:pt>
                <c:pt idx="2">
                  <c:v>0.21000000000000019</c:v>
                </c:pt>
                <c:pt idx="3">
                  <c:v>0.19</c:v>
                </c:pt>
                <c:pt idx="4">
                  <c:v>0.31000000000000039</c:v>
                </c:pt>
              </c:numCache>
            </c:numRef>
          </c:val>
        </c:ser>
        <c:shape val="cylinder"/>
        <c:axId val="66259200"/>
        <c:axId val="69603328"/>
        <c:axId val="0"/>
      </c:bar3DChart>
      <c:catAx>
        <c:axId val="66259200"/>
        <c:scaling>
          <c:orientation val="minMax"/>
        </c:scaling>
        <c:axPos val="b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69603328"/>
        <c:crosses val="autoZero"/>
        <c:auto val="1"/>
        <c:lblAlgn val="ctr"/>
        <c:lblOffset val="100"/>
      </c:catAx>
      <c:valAx>
        <c:axId val="69603328"/>
        <c:scaling>
          <c:orientation val="minMax"/>
        </c:scaling>
        <c:axPos val="l"/>
        <c:majorGridlines/>
        <c:numFmt formatCode="0%" sourceLinked="1"/>
        <c:tickLblPos val="nextTo"/>
        <c:crossAx val="66259200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title>
      <c:tx>
        <c:rich>
          <a:bodyPr/>
          <a:lstStyle/>
          <a:p>
            <a:pPr>
              <a:defRPr>
                <a:latin typeface="Comic Sans MS" pitchFamily="66" charset="0"/>
              </a:defRPr>
            </a:pPr>
            <a:r>
              <a:rPr lang="uk-UA" sz="2800" b="1" i="0" u="none" strike="noStrike" baseline="0" dirty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Чому ви вживаєте газовані напої?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c:rich>
      </c:tx>
      <c:layout>
        <c:manualLayout>
          <c:xMode val="edge"/>
          <c:yMode val="edge"/>
          <c:x val="0.12199705797888295"/>
          <c:y val="1.3743061737729005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4.6044543268777244E-2"/>
          <c:y val="0.30295046582125829"/>
          <c:w val="0.9127252252252257"/>
          <c:h val="0.69704946626081088"/>
        </c:manualLayout>
      </c:layout>
      <c:pie3DChart>
        <c:varyColors val="1"/>
        <c:ser>
          <c:idx val="1"/>
          <c:order val="1"/>
          <c:tx>
            <c:strRef>
              <c:f>Лист1!$B$1</c:f>
            </c:strRef>
          </c:tx>
          <c:dLbls>
            <c:showPercent val="1"/>
          </c:dLbls>
          <c:cat>
            <c:multiLvlStrRef>
              <c:f>Лист1!$A$2:$A$8</c:f>
            </c:multiLvlStrRef>
          </c:cat>
          <c:val>
            <c:numRef>
              <c:f>Лист1!$B$2:$B$8</c:f>
            </c:numRef>
          </c:val>
        </c:ser>
        <c:ser>
          <c:idx val="2"/>
          <c:order val="2"/>
          <c:tx>
            <c:strRef>
              <c:f>Лист1!$B$1</c:f>
            </c:strRef>
          </c:tx>
          <c:dLbls>
            <c:showPercent val="1"/>
          </c:dLbls>
          <c:cat>
            <c:multiLvlStrRef>
              <c:f>Лист1!$A$2:$A$4</c:f>
            </c:multiLvlStrRef>
          </c:cat>
          <c:val>
            <c:numRef>
              <c:f>Лист1!$B$2:$B$4</c:f>
            </c:numRef>
          </c:val>
        </c:ser>
        <c:ser>
          <c:idx val="3"/>
          <c:order val="3"/>
          <c:tx>
            <c:strRef>
              <c:f>Лист1!$B$1</c:f>
            </c:strRef>
          </c:tx>
          <c:dLbls>
            <c:showPercent val="1"/>
          </c:dLbls>
          <c:cat>
            <c:multiLvlStrRef>
              <c:f>Лист1!$A$2:$A$4</c:f>
            </c:multiLvlStrRef>
          </c:cat>
          <c:val>
            <c:numRef>
              <c:f>Лист1!$B$2:$B$4</c:f>
            </c:numRef>
          </c:val>
        </c:ser>
        <c:ser>
          <c:idx val="4"/>
          <c:order val="4"/>
          <c:tx>
            <c:strRef>
              <c:f>Лист1!$B$1</c:f>
            </c:strRef>
          </c:tx>
          <c:dLbls>
            <c:showPercent val="1"/>
          </c:dLbls>
          <c:cat>
            <c:multiLvlStrRef>
              <c:f>Лист1!$A$2:$A$4</c:f>
            </c:multiLvlStrRef>
          </c:cat>
          <c:val>
            <c:numRef>
              <c:f>Лист1!$B$2:$B$4</c:f>
            </c:numRef>
          </c:val>
        </c:ser>
        <c:ser>
          <c:idx val="5"/>
          <c:order val="5"/>
          <c:tx>
            <c:strRef>
              <c:f>Лист1!$B$1</c:f>
            </c:strRef>
          </c:tx>
          <c:dLbls>
            <c:showPercent val="1"/>
          </c:dLbls>
          <c:cat>
            <c:multiLvlStrRef>
              <c:f>Лист1!$A$2:$A$4</c:f>
            </c:multiLvlStrRef>
          </c:cat>
          <c:val>
            <c:numRef>
              <c:f>Лист1!$B$2:$B$4</c:f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Чому ви вживаєте  енергетичні напої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1.5597978631305126E-2"/>
                  <c:y val="5.1556140226843482E-2"/>
                </c:manualLayout>
              </c:layout>
              <c:showPercent val="1"/>
            </c:dLbl>
            <c:dLbl>
              <c:idx val="1"/>
              <c:layout>
                <c:manualLayout>
                  <c:x val="-3.4641722198581706E-2"/>
                  <c:y val="-0.17826789086926867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dirty="0">
                        <a:solidFill>
                          <a:schemeClr val="bg1"/>
                        </a:solidFill>
                      </a:rPr>
                      <a:t>87%</a:t>
                    </a:r>
                  </a:p>
                </c:rich>
              </c:tx>
              <c:showPercent val="1"/>
            </c:dLbl>
            <c:dLbl>
              <c:idx val="2"/>
              <c:layout>
                <c:manualLayout>
                  <c:x val="4.1911878763994735E-2"/>
                  <c:y val="6.8194443041682234E-2"/>
                </c:manualLayout>
              </c:layout>
              <c:showPercent val="1"/>
            </c:dLbl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Percent val="1"/>
          </c:dLbls>
          <c:cat>
            <c:strRef>
              <c:f>Лист1!$A$2:$A$4</c:f>
              <c:strCache>
                <c:ptCount val="3"/>
                <c:pt idx="0">
                  <c:v>Смачно</c:v>
                </c:pt>
                <c:pt idx="1">
                  <c:v>Втамовують спрагу</c:v>
                </c:pt>
                <c:pt idx="2">
                  <c:v>Просто так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3.0000000000000002E-2</c:v>
                </c:pt>
                <c:pt idx="1">
                  <c:v>0.87000000000000199</c:v>
                </c:pt>
                <c:pt idx="2">
                  <c:v>0.1</c:v>
                </c:pt>
              </c:numCache>
            </c:numRef>
          </c:val>
        </c:ser>
        <c:dLbls>
          <c:showPercent val="1"/>
        </c:dLbls>
      </c:pie3DChart>
      <c:spPr>
        <a:solidFill>
          <a:schemeClr val="accent1">
            <a:lumMod val="60000"/>
            <a:lumOff val="40000"/>
          </a:schemeClr>
        </a:solidFill>
      </c:spPr>
    </c:plotArea>
    <c:legend>
      <c:legendPos val="t"/>
      <c:layout>
        <c:manualLayout>
          <c:xMode val="edge"/>
          <c:yMode val="edge"/>
          <c:x val="0.10228069522673586"/>
          <c:y val="0.16611934893236979"/>
          <c:w val="0.80874936851880252"/>
          <c:h val="6.2371677317238958E-2"/>
        </c:manualLayout>
      </c:layout>
      <c:txPr>
        <a:bodyPr/>
        <a:lstStyle/>
        <a:p>
          <a:pPr>
            <a:defRPr sz="1800"/>
          </a:pPr>
          <a:endParaRPr lang="ru-RU"/>
        </a:p>
      </c:txPr>
    </c:legend>
    <c:plotVisOnly val="1"/>
  </c:chart>
  <c:spPr>
    <a:solidFill>
      <a:schemeClr val="accent4">
        <a:lumMod val="40000"/>
        <a:lumOff val="60000"/>
      </a:schemeClr>
    </a:solidFill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8.6861559114993797E-2"/>
          <c:y val="0.21201638935404579"/>
          <c:w val="0.8337727830023649"/>
          <c:h val="0.7200065557416179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Чи вживаєте  ви енергетичні напої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8.2175526875708539E-3"/>
                  <c:y val="6.7146981627296723E-2"/>
                </c:manualLayout>
              </c:layout>
              <c:tx>
                <c:rich>
                  <a:bodyPr/>
                  <a:lstStyle/>
                  <a:p>
                    <a:r>
                      <a:rPr lang="en-US" sz="1400" b="1">
                        <a:solidFill>
                          <a:schemeClr val="bg1"/>
                        </a:solidFill>
                      </a:rPr>
                      <a:t>3</a:t>
                    </a:r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400" b="1">
                        <a:solidFill>
                          <a:schemeClr val="bg1"/>
                        </a:solidFill>
                      </a:rPr>
                      <a:t>97</a:t>
                    </a:r>
                  </a:p>
                </c:rich>
              </c:tx>
              <c:showPercent val="1"/>
            </c:dLbl>
            <c:showPercent val="1"/>
          </c:dLbls>
          <c:cat>
            <c:strRef>
              <c:f>Лист1!$A$2:$A$3</c:f>
              <c:strCache>
                <c:ptCount val="2"/>
                <c:pt idx="0">
                  <c:v>Так</c:v>
                </c:pt>
                <c:pt idx="1">
                  <c:v>Ні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3.0000000000000002E-2</c:v>
                </c:pt>
                <c:pt idx="1">
                  <c:v>0.97000000000000064</c:v>
                </c:pt>
              </c:numCache>
            </c:numRef>
          </c:val>
        </c:ser>
        <c:dLbls>
          <c:showPercent val="1"/>
        </c:dLbls>
      </c:pie3DChart>
      <c:spPr>
        <a:solidFill>
          <a:schemeClr val="accent1">
            <a:lumMod val="60000"/>
            <a:lumOff val="40000"/>
          </a:schemeClr>
        </a:solidFill>
        <a:effectLst>
          <a:glow rad="139700">
            <a:schemeClr val="accent6">
              <a:satMod val="175000"/>
              <a:alpha val="40000"/>
            </a:schemeClr>
          </a:glow>
        </a:effectLst>
      </c:spPr>
    </c:plotArea>
    <c:legend>
      <c:legendPos val="t"/>
      <c:layout>
        <c:manualLayout>
          <c:xMode val="edge"/>
          <c:yMode val="edge"/>
          <c:x val="0.4478532432388963"/>
          <c:y val="2.1719457013574681E-2"/>
          <c:w val="0.16613455113200651"/>
          <c:h val="0.11146014892934764"/>
        </c:manualLayout>
      </c:layout>
      <c:txPr>
        <a:bodyPr/>
        <a:lstStyle/>
        <a:p>
          <a:pPr>
            <a:defRPr b="1">
              <a:solidFill>
                <a:schemeClr val="bg1"/>
              </a:solidFill>
            </a:defRPr>
          </a:pPr>
          <a:endParaRPr lang="ru-RU"/>
        </a:p>
      </c:txPr>
    </c:legend>
    <c:plotVisOnly val="1"/>
  </c:chart>
  <c:spPr>
    <a:solidFill>
      <a:schemeClr val="accent1">
        <a:lumMod val="75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view3D>
      <c:perspective val="30"/>
    </c:view3D>
    <c:plotArea>
      <c:layout>
        <c:manualLayout>
          <c:layoutTarget val="inner"/>
          <c:xMode val="edge"/>
          <c:yMode val="edge"/>
          <c:x val="9.0207615820464396E-2"/>
          <c:y val="2.6786052009456277E-2"/>
          <c:w val="0.90979238417953545"/>
          <c:h val="0.90443065405831369"/>
        </c:manualLayout>
      </c:layout>
      <c:bar3DChart>
        <c:barDir val="col"/>
        <c:grouping val="stacked"/>
        <c:ser>
          <c:idx val="2"/>
          <c:order val="2"/>
          <c:tx>
            <c:strRef>
              <c:f>Лист1!$B$1</c:f>
            </c:strRef>
          </c:tx>
          <c:cat>
            <c:multiLvlStrRef>
              <c:f>Лист1!$A$2:$A$4</c:f>
            </c:multiLvlStrRef>
          </c:cat>
          <c:val>
            <c:numRef>
              <c:f>Лист1!$B$2:$B$4</c:f>
            </c:numRef>
          </c:val>
        </c:ser>
        <c:ser>
          <c:idx val="3"/>
          <c:order val="3"/>
          <c:tx>
            <c:strRef>
              <c:f>Лист1!$C$1</c:f>
            </c:strRef>
          </c:tx>
          <c:cat>
            <c:multiLvlStrRef>
              <c:f>Лист1!$A$2:$A$4</c:f>
            </c:multiLvlStrRef>
          </c:cat>
          <c:val>
            <c:numRef>
              <c:f>Лист1!$C$2:$C$4</c:f>
            </c:numRef>
          </c:val>
        </c:ser>
        <c:ser>
          <c:idx val="0"/>
          <c:order val="0"/>
          <c:tx>
            <c:strRef>
              <c:f>Лист1!$B$1</c:f>
              <c:strCache>
                <c:ptCount val="1"/>
                <c:pt idx="0">
                  <c:v>Чи знаєте ви про те, що в даних напоях містяться речовини які шкодять вашому організму?</c:v>
                </c:pt>
              </c:strCache>
            </c:strRef>
          </c:tx>
          <c:dLbls>
            <c:dLbl>
              <c:idx val="0"/>
              <c:layout>
                <c:manualLayout>
                  <c:x val="1.4109543384068441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dirty="0">
                        <a:solidFill>
                          <a:schemeClr val="bg1"/>
                        </a:solidFill>
                      </a:rPr>
                      <a:t>96%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1.4464096510549238E-2"/>
                  <c:y val="-3.1197423851430334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>
                        <a:solidFill>
                          <a:schemeClr val="bg1"/>
                        </a:solidFill>
                      </a:rPr>
                      <a:t>1%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1.1876180424397297E-2"/>
                  <c:y val="-4.0498423955870819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>
                        <a:solidFill>
                          <a:schemeClr val="bg1"/>
                        </a:solidFill>
                      </a:rPr>
                      <a:t>3%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так</c:v>
                </c:pt>
                <c:pt idx="1">
                  <c:v>ні</c:v>
                </c:pt>
                <c:pt idx="2">
                  <c:v>все одно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0.96000000000000063</c:v>
                </c:pt>
                <c:pt idx="1">
                  <c:v>1.0000000000000005E-2</c:v>
                </c:pt>
                <c:pt idx="2">
                  <c:v>3.0000000000000002E-2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так</c:v>
                </c:pt>
                <c:pt idx="1">
                  <c:v>ні</c:v>
                </c:pt>
                <c:pt idx="2">
                  <c:v>все одно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hape val="cylinder"/>
        <c:axId val="67417984"/>
        <c:axId val="67419520"/>
        <c:axId val="0"/>
      </c:bar3DChart>
      <c:catAx>
        <c:axId val="67417984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67419520"/>
        <c:crosses val="autoZero"/>
        <c:auto val="1"/>
        <c:lblAlgn val="ctr"/>
        <c:lblOffset val="100"/>
      </c:catAx>
      <c:valAx>
        <c:axId val="67419520"/>
        <c:scaling>
          <c:orientation val="minMax"/>
        </c:scaling>
        <c:axPos val="l"/>
        <c:majorGridlines/>
        <c:numFmt formatCode="0%" sourceLinked="1"/>
        <c:tickLblPos val="nextTo"/>
        <c:crossAx val="67417984"/>
        <c:crosses val="autoZero"/>
        <c:crossBetween val="between"/>
      </c:valAx>
      <c:spPr>
        <a:solidFill>
          <a:schemeClr val="accent6">
            <a:lumMod val="40000"/>
            <a:lumOff val="60000"/>
          </a:schemeClr>
        </a:solidFill>
      </c:spPr>
    </c:plotArea>
    <c:plotVisOnly val="1"/>
    <c:dispBlanksAs val="zero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DB5228-EF67-4294-A0C0-66F59D0EE0FF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83DCDD8-C8CA-4F67-91B7-E98BF3E247D4}">
      <dgm:prSet/>
      <dgm:spPr/>
      <dgm:t>
        <a:bodyPr/>
        <a:lstStyle/>
        <a:p>
          <a:pPr rtl="0"/>
          <a:r>
            <a:rPr lang="ru-RU" b="1" dirty="0" smtClean="0"/>
            <a:t>Через 10 </a:t>
          </a:r>
          <a:r>
            <a:rPr lang="ru-RU" b="1" dirty="0" err="1" smtClean="0"/>
            <a:t>хвилин</a:t>
          </a:r>
          <a:r>
            <a:rPr lang="ru-RU" b="1" dirty="0" smtClean="0"/>
            <a:t>: 10 </a:t>
          </a:r>
          <a:r>
            <a:rPr lang="ru-RU" b="1" dirty="0" err="1" smtClean="0"/>
            <a:t>чайних</a:t>
          </a:r>
          <a:r>
            <a:rPr lang="ru-RU" b="1" dirty="0" smtClean="0"/>
            <a:t> ложок </a:t>
          </a:r>
          <a:r>
            <a:rPr lang="ru-RU" b="1" dirty="0" err="1" smtClean="0"/>
            <a:t>цукру</a:t>
          </a:r>
          <a:r>
            <a:rPr lang="ru-RU" b="1" dirty="0" smtClean="0"/>
            <a:t> "ударять" по </a:t>
          </a:r>
          <a:r>
            <a:rPr lang="ru-RU" b="1" dirty="0" err="1" smtClean="0"/>
            <a:t>організму</a:t>
          </a:r>
          <a:r>
            <a:rPr lang="ru-RU" b="1" dirty="0" smtClean="0"/>
            <a:t>.</a:t>
          </a:r>
          <a:endParaRPr lang="ru-RU" b="1" dirty="0"/>
        </a:p>
      </dgm:t>
    </dgm:pt>
    <dgm:pt modelId="{B5C51401-38CE-492F-AE95-681DB716D0F0}" type="parTrans" cxnId="{D2CD9B46-1901-40D4-88B6-2F9DE655BD4A}">
      <dgm:prSet/>
      <dgm:spPr/>
      <dgm:t>
        <a:bodyPr/>
        <a:lstStyle/>
        <a:p>
          <a:endParaRPr lang="ru-RU"/>
        </a:p>
      </dgm:t>
    </dgm:pt>
    <dgm:pt modelId="{260644A3-7A08-4246-9C10-66664E934DF7}" type="sibTrans" cxnId="{D2CD9B46-1901-40D4-88B6-2F9DE655BD4A}">
      <dgm:prSet/>
      <dgm:spPr/>
      <dgm:t>
        <a:bodyPr/>
        <a:lstStyle/>
        <a:p>
          <a:endParaRPr lang="ru-RU"/>
        </a:p>
      </dgm:t>
    </dgm:pt>
    <dgm:pt modelId="{E1C6CCF2-F7BD-4A02-9AE3-F26518F8E78C}">
      <dgm:prSet/>
      <dgm:spPr/>
      <dgm:t>
        <a:bodyPr/>
        <a:lstStyle/>
        <a:p>
          <a:pPr rtl="0"/>
          <a:r>
            <a:rPr lang="uk-UA" b="1" noProof="0" dirty="0" smtClean="0"/>
            <a:t>Через 20 хвилин: відбудеться стрибок інсуліну в крові. Печінка перетворює весь цукор у жири.</a:t>
          </a:r>
          <a:endParaRPr lang="uk-UA" b="1" noProof="0" dirty="0"/>
        </a:p>
      </dgm:t>
    </dgm:pt>
    <dgm:pt modelId="{EAE5CA29-BB55-491E-9AC3-721CD530DD79}" type="parTrans" cxnId="{C29B7D8D-CD68-4EA3-BF58-778BA18CADE7}">
      <dgm:prSet/>
      <dgm:spPr/>
      <dgm:t>
        <a:bodyPr/>
        <a:lstStyle/>
        <a:p>
          <a:endParaRPr lang="ru-RU"/>
        </a:p>
      </dgm:t>
    </dgm:pt>
    <dgm:pt modelId="{3A8966CC-92A6-4660-BCAE-A5A8F823D134}" type="sibTrans" cxnId="{C29B7D8D-CD68-4EA3-BF58-778BA18CADE7}">
      <dgm:prSet/>
      <dgm:spPr/>
      <dgm:t>
        <a:bodyPr/>
        <a:lstStyle/>
        <a:p>
          <a:endParaRPr lang="ru-RU"/>
        </a:p>
      </dgm:t>
    </dgm:pt>
    <dgm:pt modelId="{F5086BB0-0BDE-4076-BC7A-36D356DC4EFC}">
      <dgm:prSet/>
      <dgm:spPr/>
      <dgm:t>
        <a:bodyPr/>
        <a:lstStyle/>
        <a:p>
          <a:pPr rtl="0"/>
          <a:r>
            <a:rPr lang="uk-UA" b="1" noProof="0" dirty="0" smtClean="0"/>
            <a:t>Через 40 хвилин: поглинання кофеїну завершено. </a:t>
          </a:r>
          <a:r>
            <a:rPr lang="uk-UA" b="1" noProof="0" dirty="0" err="1" smtClean="0"/>
            <a:t>Зінниці</a:t>
          </a:r>
          <a:r>
            <a:rPr lang="uk-UA" b="1" noProof="0" dirty="0" smtClean="0"/>
            <a:t> розширяться, кров'яний тиск збільшиться, зникає млявість</a:t>
          </a:r>
          <a:endParaRPr lang="uk-UA" b="1" noProof="0" dirty="0"/>
        </a:p>
      </dgm:t>
    </dgm:pt>
    <dgm:pt modelId="{FD602604-EFDB-4D20-9033-72B3C2581D2A}" type="parTrans" cxnId="{7EA5E3F6-9968-4A3C-B5B2-585CC316D1B0}">
      <dgm:prSet/>
      <dgm:spPr/>
      <dgm:t>
        <a:bodyPr/>
        <a:lstStyle/>
        <a:p>
          <a:endParaRPr lang="ru-RU"/>
        </a:p>
      </dgm:t>
    </dgm:pt>
    <dgm:pt modelId="{BC0BA52C-3FC0-4EF8-A670-B0C5273784B3}" type="sibTrans" cxnId="{7EA5E3F6-9968-4A3C-B5B2-585CC316D1B0}">
      <dgm:prSet/>
      <dgm:spPr/>
      <dgm:t>
        <a:bodyPr/>
        <a:lstStyle/>
        <a:p>
          <a:endParaRPr lang="ru-RU"/>
        </a:p>
      </dgm:t>
    </dgm:pt>
    <dgm:pt modelId="{81CBC365-2490-4CAB-B22E-82C70508B473}" type="pres">
      <dgm:prSet presAssocID="{ABDB5228-EF67-4294-A0C0-66F59D0EE0F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837BD6-0EDC-4DD1-A319-B8FFC48AEF9F}" type="pres">
      <dgm:prSet presAssocID="{883DCDD8-C8CA-4F67-91B7-E98BF3E247D4}" presName="circle1" presStyleLbl="node1" presStyleIdx="0" presStyleCnt="3"/>
      <dgm:spPr/>
    </dgm:pt>
    <dgm:pt modelId="{3DA9FCF4-D22B-4D3E-8561-4F45CDF03898}" type="pres">
      <dgm:prSet presAssocID="{883DCDD8-C8CA-4F67-91B7-E98BF3E247D4}" presName="space" presStyleCnt="0"/>
      <dgm:spPr/>
    </dgm:pt>
    <dgm:pt modelId="{4C988B1C-B8AC-4DE0-AD9A-9086AF74639E}" type="pres">
      <dgm:prSet presAssocID="{883DCDD8-C8CA-4F67-91B7-E98BF3E247D4}" presName="rect1" presStyleLbl="alignAcc1" presStyleIdx="0" presStyleCnt="3"/>
      <dgm:spPr/>
      <dgm:t>
        <a:bodyPr/>
        <a:lstStyle/>
        <a:p>
          <a:endParaRPr lang="ru-RU"/>
        </a:p>
      </dgm:t>
    </dgm:pt>
    <dgm:pt modelId="{E2C3EA40-915B-4440-A7D1-9DF072B7B735}" type="pres">
      <dgm:prSet presAssocID="{E1C6CCF2-F7BD-4A02-9AE3-F26518F8E78C}" presName="vertSpace2" presStyleLbl="node1" presStyleIdx="0" presStyleCnt="3"/>
      <dgm:spPr/>
    </dgm:pt>
    <dgm:pt modelId="{81306D8D-AF5D-4F88-932C-5481D10C7E05}" type="pres">
      <dgm:prSet presAssocID="{E1C6CCF2-F7BD-4A02-9AE3-F26518F8E78C}" presName="circle2" presStyleLbl="node1" presStyleIdx="1" presStyleCnt="3"/>
      <dgm:spPr/>
    </dgm:pt>
    <dgm:pt modelId="{37A4754E-9FA0-4158-84BF-83B7B708AED9}" type="pres">
      <dgm:prSet presAssocID="{E1C6CCF2-F7BD-4A02-9AE3-F26518F8E78C}" presName="rect2" presStyleLbl="alignAcc1" presStyleIdx="1" presStyleCnt="3" custScaleX="98507"/>
      <dgm:spPr/>
      <dgm:t>
        <a:bodyPr/>
        <a:lstStyle/>
        <a:p>
          <a:endParaRPr lang="ru-RU"/>
        </a:p>
      </dgm:t>
    </dgm:pt>
    <dgm:pt modelId="{65A23348-E960-460B-BC0D-33B2037E9F02}" type="pres">
      <dgm:prSet presAssocID="{F5086BB0-0BDE-4076-BC7A-36D356DC4EFC}" presName="vertSpace3" presStyleLbl="node1" presStyleIdx="1" presStyleCnt="3"/>
      <dgm:spPr/>
    </dgm:pt>
    <dgm:pt modelId="{612CCC6C-8C32-460A-A68A-BEB88355A523}" type="pres">
      <dgm:prSet presAssocID="{F5086BB0-0BDE-4076-BC7A-36D356DC4EFC}" presName="circle3" presStyleLbl="node1" presStyleIdx="2" presStyleCnt="3"/>
      <dgm:spPr/>
    </dgm:pt>
    <dgm:pt modelId="{B9BE26EC-279A-4679-91CE-9522497E9463}" type="pres">
      <dgm:prSet presAssocID="{F5086BB0-0BDE-4076-BC7A-36D356DC4EFC}" presName="rect3" presStyleLbl="alignAcc1" presStyleIdx="2" presStyleCnt="3"/>
      <dgm:spPr/>
      <dgm:t>
        <a:bodyPr/>
        <a:lstStyle/>
        <a:p>
          <a:endParaRPr lang="ru-RU"/>
        </a:p>
      </dgm:t>
    </dgm:pt>
    <dgm:pt modelId="{4A94A3E7-324A-48D1-B20D-E57222267856}" type="pres">
      <dgm:prSet presAssocID="{883DCDD8-C8CA-4F67-91B7-E98BF3E247D4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B4911E-027B-4F2C-9982-C79E6DBC9A8F}" type="pres">
      <dgm:prSet presAssocID="{E1C6CCF2-F7BD-4A02-9AE3-F26518F8E78C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2DEF19-3CCE-4AF0-B6E5-B77BCF6ACE45}" type="pres">
      <dgm:prSet presAssocID="{F5086BB0-0BDE-4076-BC7A-36D356DC4EFC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CD9B46-1901-40D4-88B6-2F9DE655BD4A}" srcId="{ABDB5228-EF67-4294-A0C0-66F59D0EE0FF}" destId="{883DCDD8-C8CA-4F67-91B7-E98BF3E247D4}" srcOrd="0" destOrd="0" parTransId="{B5C51401-38CE-492F-AE95-681DB716D0F0}" sibTransId="{260644A3-7A08-4246-9C10-66664E934DF7}"/>
    <dgm:cxn modelId="{5ECBDAF9-78AE-472C-99B5-A986030EAF07}" type="presOf" srcId="{E1C6CCF2-F7BD-4A02-9AE3-F26518F8E78C}" destId="{37A4754E-9FA0-4158-84BF-83B7B708AED9}" srcOrd="0" destOrd="0" presId="urn:microsoft.com/office/officeart/2005/8/layout/target3"/>
    <dgm:cxn modelId="{EBC40CFC-EA9E-4445-BC2E-C268F8E2A792}" type="presOf" srcId="{883DCDD8-C8CA-4F67-91B7-E98BF3E247D4}" destId="{4A94A3E7-324A-48D1-B20D-E57222267856}" srcOrd="1" destOrd="0" presId="urn:microsoft.com/office/officeart/2005/8/layout/target3"/>
    <dgm:cxn modelId="{8EE06217-E617-4D60-BA0E-E6A2430F040F}" type="presOf" srcId="{ABDB5228-EF67-4294-A0C0-66F59D0EE0FF}" destId="{81CBC365-2490-4CAB-B22E-82C70508B473}" srcOrd="0" destOrd="0" presId="urn:microsoft.com/office/officeart/2005/8/layout/target3"/>
    <dgm:cxn modelId="{B62A74A1-62BF-49AF-93AE-6A7FBCBD89D3}" type="presOf" srcId="{F5086BB0-0BDE-4076-BC7A-36D356DC4EFC}" destId="{482DEF19-3CCE-4AF0-B6E5-B77BCF6ACE45}" srcOrd="1" destOrd="0" presId="urn:microsoft.com/office/officeart/2005/8/layout/target3"/>
    <dgm:cxn modelId="{14F3120B-762B-45D7-B6BD-A5D0437F5594}" type="presOf" srcId="{E1C6CCF2-F7BD-4A02-9AE3-F26518F8E78C}" destId="{E2B4911E-027B-4F2C-9982-C79E6DBC9A8F}" srcOrd="1" destOrd="0" presId="urn:microsoft.com/office/officeart/2005/8/layout/target3"/>
    <dgm:cxn modelId="{E555D669-5EC8-4115-A867-7396E95083F8}" type="presOf" srcId="{883DCDD8-C8CA-4F67-91B7-E98BF3E247D4}" destId="{4C988B1C-B8AC-4DE0-AD9A-9086AF74639E}" srcOrd="0" destOrd="0" presId="urn:microsoft.com/office/officeart/2005/8/layout/target3"/>
    <dgm:cxn modelId="{CA55BAFE-ECBF-4C63-9985-ECEA698241BF}" type="presOf" srcId="{F5086BB0-0BDE-4076-BC7A-36D356DC4EFC}" destId="{B9BE26EC-279A-4679-91CE-9522497E9463}" srcOrd="0" destOrd="0" presId="urn:microsoft.com/office/officeart/2005/8/layout/target3"/>
    <dgm:cxn modelId="{7EA5E3F6-9968-4A3C-B5B2-585CC316D1B0}" srcId="{ABDB5228-EF67-4294-A0C0-66F59D0EE0FF}" destId="{F5086BB0-0BDE-4076-BC7A-36D356DC4EFC}" srcOrd="2" destOrd="0" parTransId="{FD602604-EFDB-4D20-9033-72B3C2581D2A}" sibTransId="{BC0BA52C-3FC0-4EF8-A670-B0C5273784B3}"/>
    <dgm:cxn modelId="{C29B7D8D-CD68-4EA3-BF58-778BA18CADE7}" srcId="{ABDB5228-EF67-4294-A0C0-66F59D0EE0FF}" destId="{E1C6CCF2-F7BD-4A02-9AE3-F26518F8E78C}" srcOrd="1" destOrd="0" parTransId="{EAE5CA29-BB55-491E-9AC3-721CD530DD79}" sibTransId="{3A8966CC-92A6-4660-BCAE-A5A8F823D134}"/>
    <dgm:cxn modelId="{96063E63-EBE4-48F3-AA84-9018610BC3DE}" type="presParOf" srcId="{81CBC365-2490-4CAB-B22E-82C70508B473}" destId="{55837BD6-0EDC-4DD1-A319-B8FFC48AEF9F}" srcOrd="0" destOrd="0" presId="urn:microsoft.com/office/officeart/2005/8/layout/target3"/>
    <dgm:cxn modelId="{6C895FD4-48D6-459F-B0C5-CF83BF351A4C}" type="presParOf" srcId="{81CBC365-2490-4CAB-B22E-82C70508B473}" destId="{3DA9FCF4-D22B-4D3E-8561-4F45CDF03898}" srcOrd="1" destOrd="0" presId="urn:microsoft.com/office/officeart/2005/8/layout/target3"/>
    <dgm:cxn modelId="{54C3FA51-BD3D-4405-A550-BD43EF9CA7E7}" type="presParOf" srcId="{81CBC365-2490-4CAB-B22E-82C70508B473}" destId="{4C988B1C-B8AC-4DE0-AD9A-9086AF74639E}" srcOrd="2" destOrd="0" presId="urn:microsoft.com/office/officeart/2005/8/layout/target3"/>
    <dgm:cxn modelId="{07B76E52-F6C1-4C93-B634-A49AF28DF231}" type="presParOf" srcId="{81CBC365-2490-4CAB-B22E-82C70508B473}" destId="{E2C3EA40-915B-4440-A7D1-9DF072B7B735}" srcOrd="3" destOrd="0" presId="urn:microsoft.com/office/officeart/2005/8/layout/target3"/>
    <dgm:cxn modelId="{987D94CE-3BE5-419E-9AA7-3B2EA5C97581}" type="presParOf" srcId="{81CBC365-2490-4CAB-B22E-82C70508B473}" destId="{81306D8D-AF5D-4F88-932C-5481D10C7E05}" srcOrd="4" destOrd="0" presId="urn:microsoft.com/office/officeart/2005/8/layout/target3"/>
    <dgm:cxn modelId="{60497FD7-325E-4F8F-B662-FFA25477B6C2}" type="presParOf" srcId="{81CBC365-2490-4CAB-B22E-82C70508B473}" destId="{37A4754E-9FA0-4158-84BF-83B7B708AED9}" srcOrd="5" destOrd="0" presId="urn:microsoft.com/office/officeart/2005/8/layout/target3"/>
    <dgm:cxn modelId="{F5D7F8D3-D618-4B0F-8787-C8A0166F1589}" type="presParOf" srcId="{81CBC365-2490-4CAB-B22E-82C70508B473}" destId="{65A23348-E960-460B-BC0D-33B2037E9F02}" srcOrd="6" destOrd="0" presId="urn:microsoft.com/office/officeart/2005/8/layout/target3"/>
    <dgm:cxn modelId="{0989C3AE-F881-4075-B613-88EFF3EED5D3}" type="presParOf" srcId="{81CBC365-2490-4CAB-B22E-82C70508B473}" destId="{612CCC6C-8C32-460A-A68A-BEB88355A523}" srcOrd="7" destOrd="0" presId="urn:microsoft.com/office/officeart/2005/8/layout/target3"/>
    <dgm:cxn modelId="{75929B12-CE36-45D0-9E3C-D2B9EBF57C4F}" type="presParOf" srcId="{81CBC365-2490-4CAB-B22E-82C70508B473}" destId="{B9BE26EC-279A-4679-91CE-9522497E9463}" srcOrd="8" destOrd="0" presId="urn:microsoft.com/office/officeart/2005/8/layout/target3"/>
    <dgm:cxn modelId="{96E178D8-5E15-4119-B19D-4F2FADCCD6B5}" type="presParOf" srcId="{81CBC365-2490-4CAB-B22E-82C70508B473}" destId="{4A94A3E7-324A-48D1-B20D-E57222267856}" srcOrd="9" destOrd="0" presId="urn:microsoft.com/office/officeart/2005/8/layout/target3"/>
    <dgm:cxn modelId="{D526B47A-5A03-4F5B-BE48-CC515C8AACA0}" type="presParOf" srcId="{81CBC365-2490-4CAB-B22E-82C70508B473}" destId="{E2B4911E-027B-4F2C-9982-C79E6DBC9A8F}" srcOrd="10" destOrd="0" presId="urn:microsoft.com/office/officeart/2005/8/layout/target3"/>
    <dgm:cxn modelId="{2E63064A-7059-4906-A1EA-0F5E83A16870}" type="presParOf" srcId="{81CBC365-2490-4CAB-B22E-82C70508B473}" destId="{482DEF19-3CCE-4AF0-B6E5-B77BCF6ACE45}" srcOrd="11" destOrd="0" presId="urn:microsoft.com/office/officeart/2005/8/layout/target3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53F676-7382-43F4-A810-3BE47FC7D14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1FEE4D-5B6A-4A8D-B365-3C5C35AD37AD}">
      <dgm:prSet/>
      <dgm:spPr/>
      <dgm:t>
        <a:bodyPr/>
        <a:lstStyle/>
        <a:p>
          <a:pPr rtl="0"/>
          <a:r>
            <a:rPr lang="ru-RU" b="1" dirty="0" smtClean="0"/>
            <a:t>Через 45 </a:t>
          </a:r>
          <a:r>
            <a:rPr lang="ru-RU" b="1" dirty="0" err="1" smtClean="0"/>
            <a:t>хвилин</a:t>
          </a:r>
          <a:r>
            <a:rPr lang="ru-RU" b="1" dirty="0" smtClean="0"/>
            <a:t>: </a:t>
          </a:r>
          <a:r>
            <a:rPr lang="ru-RU" b="1" dirty="0" err="1" smtClean="0"/>
            <a:t>мозок</a:t>
          </a:r>
          <a:r>
            <a:rPr lang="ru-RU" b="1" dirty="0" smtClean="0"/>
            <a:t> </a:t>
          </a:r>
          <a:r>
            <a:rPr lang="ru-RU" b="1" dirty="0" err="1" smtClean="0"/>
            <a:t>збільшить</a:t>
          </a:r>
          <a:r>
            <a:rPr lang="ru-RU" b="1" dirty="0" smtClean="0"/>
            <a:t> </a:t>
          </a:r>
          <a:r>
            <a:rPr lang="ru-RU" b="1" dirty="0" err="1" smtClean="0"/>
            <a:t>виробництво</a:t>
          </a:r>
          <a:r>
            <a:rPr lang="ru-RU" b="1" dirty="0" smtClean="0"/>
            <a:t> гормону </a:t>
          </a:r>
          <a:r>
            <a:rPr lang="ru-RU" b="1" dirty="0" err="1" smtClean="0"/>
            <a:t>задоволення-дофаміну</a:t>
          </a:r>
          <a:r>
            <a:rPr lang="ru-RU" b="1" dirty="0" smtClean="0"/>
            <a:t>. </a:t>
          </a:r>
          <a:r>
            <a:rPr lang="ru-RU" b="1" dirty="0" err="1" smtClean="0"/>
            <a:t>Такий</a:t>
          </a:r>
          <a:r>
            <a:rPr lang="ru-RU" b="1" dirty="0" smtClean="0"/>
            <a:t> же принцип </a:t>
          </a:r>
          <a:r>
            <a:rPr lang="ru-RU" b="1" dirty="0" err="1" smtClean="0"/>
            <a:t>дії</a:t>
          </a:r>
          <a:r>
            <a:rPr lang="ru-RU" b="1" dirty="0" smtClean="0"/>
            <a:t> у </a:t>
          </a:r>
          <a:r>
            <a:rPr lang="ru-RU" b="1" dirty="0" err="1" smtClean="0"/>
            <a:t>героїну</a:t>
          </a:r>
          <a:r>
            <a:rPr lang="ru-RU" b="1" dirty="0" smtClean="0"/>
            <a:t>.</a:t>
          </a:r>
          <a:endParaRPr lang="ru-RU" b="1" dirty="0"/>
        </a:p>
      </dgm:t>
    </dgm:pt>
    <dgm:pt modelId="{9F86CA8E-ABDD-4734-9515-61914C4E51DF}" type="parTrans" cxnId="{BEE14155-9A5F-4497-B31D-6E47AF4F6FAD}">
      <dgm:prSet/>
      <dgm:spPr/>
      <dgm:t>
        <a:bodyPr/>
        <a:lstStyle/>
        <a:p>
          <a:endParaRPr lang="ru-RU"/>
        </a:p>
      </dgm:t>
    </dgm:pt>
    <dgm:pt modelId="{64011848-65D8-4EC3-AC68-401A6179A3F6}" type="sibTrans" cxnId="{BEE14155-9A5F-4497-B31D-6E47AF4F6FAD}">
      <dgm:prSet/>
      <dgm:spPr/>
      <dgm:t>
        <a:bodyPr/>
        <a:lstStyle/>
        <a:p>
          <a:endParaRPr lang="ru-RU"/>
        </a:p>
      </dgm:t>
    </dgm:pt>
    <dgm:pt modelId="{0672D32A-E178-45C8-98C9-0DE13264D212}">
      <dgm:prSet/>
      <dgm:spPr/>
      <dgm:t>
        <a:bodyPr/>
        <a:lstStyle/>
        <a:p>
          <a:pPr rtl="0"/>
          <a:r>
            <a:rPr lang="ru-RU" b="1" dirty="0" smtClean="0"/>
            <a:t>Через годину: </a:t>
          </a:r>
          <a:r>
            <a:rPr lang="ru-RU" b="1" dirty="0" err="1" smtClean="0"/>
            <a:t>фосфатна</a:t>
          </a:r>
          <a:r>
            <a:rPr lang="ru-RU" b="1" dirty="0" smtClean="0"/>
            <a:t> кислота </a:t>
          </a:r>
          <a:r>
            <a:rPr lang="ru-RU" b="1" dirty="0" err="1" smtClean="0"/>
            <a:t>зв'яже</a:t>
          </a:r>
          <a:r>
            <a:rPr lang="ru-RU" b="1" dirty="0" smtClean="0"/>
            <a:t> </a:t>
          </a:r>
          <a:r>
            <a:rPr lang="en-US" b="1" dirty="0" err="1" smtClean="0"/>
            <a:t>Ca</a:t>
          </a:r>
          <a:r>
            <a:rPr lang="en-US" b="1" dirty="0" smtClean="0"/>
            <a:t>, Mg </a:t>
          </a:r>
          <a:r>
            <a:rPr lang="ru-RU" b="1" dirty="0" smtClean="0"/>
            <a:t>і </a:t>
          </a:r>
          <a:r>
            <a:rPr lang="en-US" b="1" dirty="0" smtClean="0"/>
            <a:t>Zn </a:t>
          </a:r>
          <a:r>
            <a:rPr lang="ru-RU" b="1" dirty="0" smtClean="0"/>
            <a:t>у </a:t>
          </a:r>
          <a:r>
            <a:rPr lang="ru-RU" b="1" dirty="0" err="1" smtClean="0"/>
            <a:t>вашому</a:t>
          </a:r>
          <a:r>
            <a:rPr lang="ru-RU" b="1" dirty="0" smtClean="0"/>
            <a:t> </a:t>
          </a:r>
          <a:r>
            <a:rPr lang="ru-RU" b="1" dirty="0" err="1" smtClean="0"/>
            <a:t>кишковику</a:t>
          </a:r>
          <a:r>
            <a:rPr lang="ru-RU" b="1" dirty="0" smtClean="0"/>
            <a:t> </a:t>
          </a:r>
          <a:r>
            <a:rPr lang="ru-RU" b="1" dirty="0" err="1" smtClean="0"/>
            <a:t>і</a:t>
          </a:r>
          <a:r>
            <a:rPr lang="ru-RU" b="1" dirty="0" smtClean="0"/>
            <a:t> в </a:t>
          </a:r>
          <a:r>
            <a:rPr lang="ru-RU" b="1" dirty="0" err="1" smtClean="0"/>
            <a:t>кістках</a:t>
          </a:r>
          <a:r>
            <a:rPr lang="ru-RU" b="1" dirty="0" smtClean="0"/>
            <a:t>  та </a:t>
          </a:r>
          <a:r>
            <a:rPr lang="ru-RU" b="1" dirty="0" err="1" smtClean="0"/>
            <a:t>виведе</a:t>
          </a:r>
          <a:r>
            <a:rPr lang="ru-RU" b="1" dirty="0" smtClean="0"/>
            <a:t> </a:t>
          </a:r>
          <a:r>
            <a:rPr lang="ru-RU" b="1" dirty="0" err="1" smtClean="0"/>
            <a:t>їх</a:t>
          </a:r>
          <a:r>
            <a:rPr lang="ru-RU" b="1" dirty="0" smtClean="0"/>
            <a:t> </a:t>
          </a:r>
          <a:r>
            <a:rPr lang="ru-RU" b="1" dirty="0" err="1" smtClean="0"/>
            <a:t>з</a:t>
          </a:r>
          <a:r>
            <a:rPr lang="ru-RU" b="1" dirty="0" smtClean="0"/>
            <a:t> сечею. </a:t>
          </a:r>
          <a:r>
            <a:rPr lang="ru-RU" b="1" dirty="0" err="1" smtClean="0"/>
            <a:t>Це</a:t>
          </a:r>
          <a:r>
            <a:rPr lang="ru-RU" b="1" dirty="0" smtClean="0"/>
            <a:t> </a:t>
          </a:r>
          <a:r>
            <a:rPr lang="ru-RU" b="1" dirty="0" err="1" smtClean="0"/>
            <a:t>призводить</a:t>
          </a:r>
          <a:r>
            <a:rPr lang="ru-RU" b="1" dirty="0" smtClean="0"/>
            <a:t>  до остеопорозу.</a:t>
          </a:r>
          <a:endParaRPr lang="ru-RU" b="1" dirty="0"/>
        </a:p>
      </dgm:t>
    </dgm:pt>
    <dgm:pt modelId="{67DA5E4B-2977-403A-B30D-053D7BD66F9F}" type="parTrans" cxnId="{D3A380E2-C325-464C-AD0E-DD323AA83B38}">
      <dgm:prSet/>
      <dgm:spPr/>
      <dgm:t>
        <a:bodyPr/>
        <a:lstStyle/>
        <a:p>
          <a:endParaRPr lang="ru-RU"/>
        </a:p>
      </dgm:t>
    </dgm:pt>
    <dgm:pt modelId="{3F1CE7E4-1636-4944-998A-78C314218C21}" type="sibTrans" cxnId="{D3A380E2-C325-464C-AD0E-DD323AA83B38}">
      <dgm:prSet/>
      <dgm:spPr/>
      <dgm:t>
        <a:bodyPr/>
        <a:lstStyle/>
        <a:p>
          <a:endParaRPr lang="ru-RU"/>
        </a:p>
      </dgm:t>
    </dgm:pt>
    <dgm:pt modelId="{1D0C3A48-07AB-41DC-9C25-E59EA4BEF81C}">
      <dgm:prSet/>
      <dgm:spPr/>
      <dgm:t>
        <a:bodyPr/>
        <a:lstStyle/>
        <a:p>
          <a:pPr rtl="0"/>
          <a:r>
            <a:rPr lang="ru-RU" b="1" dirty="0" err="1" smtClean="0"/>
            <a:t>Більш</a:t>
          </a:r>
          <a:r>
            <a:rPr lang="ru-RU" b="1" dirty="0" smtClean="0"/>
            <a:t> </a:t>
          </a:r>
          <a:r>
            <a:rPr lang="ru-RU" b="1" dirty="0" err="1" smtClean="0"/>
            <a:t>ніж</a:t>
          </a:r>
          <a:r>
            <a:rPr lang="ru-RU" b="1" dirty="0" smtClean="0"/>
            <a:t> через годину: </a:t>
          </a:r>
          <a:r>
            <a:rPr lang="ru-RU" b="1" dirty="0" err="1" smtClean="0"/>
            <a:t>ви</a:t>
          </a:r>
          <a:r>
            <a:rPr lang="ru-RU" b="1" dirty="0" smtClean="0"/>
            <a:t> </a:t>
          </a:r>
          <a:r>
            <a:rPr lang="ru-RU" b="1" dirty="0" err="1" smtClean="0"/>
            <a:t>стаєте</a:t>
          </a:r>
          <a:r>
            <a:rPr lang="ru-RU" b="1" dirty="0" smtClean="0"/>
            <a:t> </a:t>
          </a:r>
          <a:r>
            <a:rPr lang="ru-RU" b="1" dirty="0" err="1" smtClean="0"/>
            <a:t>дратівливим</a:t>
          </a:r>
          <a:r>
            <a:rPr lang="ru-RU" b="1" dirty="0" smtClean="0"/>
            <a:t> </a:t>
          </a:r>
          <a:r>
            <a:rPr lang="ru-RU" b="1" dirty="0" err="1" smtClean="0"/>
            <a:t>або</a:t>
          </a:r>
          <a:r>
            <a:rPr lang="ru-RU" b="1" dirty="0" smtClean="0"/>
            <a:t> </a:t>
          </a:r>
          <a:r>
            <a:rPr lang="ru-RU" b="1" dirty="0" err="1" smtClean="0"/>
            <a:t>млявим</a:t>
          </a:r>
          <a:r>
            <a:rPr lang="ru-RU" b="1" dirty="0" smtClean="0"/>
            <a:t>, т.к </a:t>
          </a:r>
          <a:r>
            <a:rPr lang="ru-RU" b="1" dirty="0" err="1" smtClean="0"/>
            <a:t>відбувається</a:t>
          </a:r>
          <a:r>
            <a:rPr lang="ru-RU" b="1" dirty="0" smtClean="0"/>
            <a:t> </a:t>
          </a:r>
          <a:r>
            <a:rPr lang="ru-RU" b="1" dirty="0" err="1" smtClean="0"/>
            <a:t>зневоднення</a:t>
          </a:r>
          <a:r>
            <a:rPr lang="ru-RU" b="1" dirty="0" smtClean="0"/>
            <a:t> </a:t>
          </a:r>
          <a:r>
            <a:rPr lang="ru-RU" b="1" dirty="0" err="1" smtClean="0"/>
            <a:t>організму</a:t>
          </a:r>
          <a:r>
            <a:rPr lang="ru-RU" b="1" dirty="0" smtClean="0"/>
            <a:t>.</a:t>
          </a:r>
          <a:endParaRPr lang="ru-RU" b="1" dirty="0"/>
        </a:p>
      </dgm:t>
    </dgm:pt>
    <dgm:pt modelId="{9433B265-92CF-4D5A-8C47-686BEC13F989}" type="parTrans" cxnId="{3ED125C5-A0FE-4EB1-BCEF-2011C65E1BCC}">
      <dgm:prSet/>
      <dgm:spPr/>
      <dgm:t>
        <a:bodyPr/>
        <a:lstStyle/>
        <a:p>
          <a:endParaRPr lang="ru-RU"/>
        </a:p>
      </dgm:t>
    </dgm:pt>
    <dgm:pt modelId="{A3112985-01C1-420E-BABD-3374801872FC}" type="sibTrans" cxnId="{3ED125C5-A0FE-4EB1-BCEF-2011C65E1BCC}">
      <dgm:prSet/>
      <dgm:spPr/>
      <dgm:t>
        <a:bodyPr/>
        <a:lstStyle/>
        <a:p>
          <a:endParaRPr lang="ru-RU"/>
        </a:p>
      </dgm:t>
    </dgm:pt>
    <dgm:pt modelId="{26A58AFD-A6DB-4E6E-B127-40A31716231D}" type="pres">
      <dgm:prSet presAssocID="{7453F676-7382-43F4-A810-3BE47FC7D14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7A788B-41CD-4D2A-BDAF-A4B64C677C4F}" type="pres">
      <dgm:prSet presAssocID="{5B1FEE4D-5B6A-4A8D-B365-3C5C35AD37AD}" presName="circle1" presStyleLbl="node1" presStyleIdx="0" presStyleCnt="3"/>
      <dgm:spPr/>
    </dgm:pt>
    <dgm:pt modelId="{09EB90D6-072A-4AC1-B0E8-001F4A780002}" type="pres">
      <dgm:prSet presAssocID="{5B1FEE4D-5B6A-4A8D-B365-3C5C35AD37AD}" presName="space" presStyleCnt="0"/>
      <dgm:spPr/>
    </dgm:pt>
    <dgm:pt modelId="{0C44E2B6-77A3-4F19-BC7E-6C4E88CEB087}" type="pres">
      <dgm:prSet presAssocID="{5B1FEE4D-5B6A-4A8D-B365-3C5C35AD37AD}" presName="rect1" presStyleLbl="alignAcc1" presStyleIdx="0" presStyleCnt="3"/>
      <dgm:spPr/>
      <dgm:t>
        <a:bodyPr/>
        <a:lstStyle/>
        <a:p>
          <a:endParaRPr lang="ru-RU"/>
        </a:p>
      </dgm:t>
    </dgm:pt>
    <dgm:pt modelId="{32315BEE-8494-4244-8380-5EA505FD6050}" type="pres">
      <dgm:prSet presAssocID="{0672D32A-E178-45C8-98C9-0DE13264D212}" presName="vertSpace2" presStyleLbl="node1" presStyleIdx="0" presStyleCnt="3"/>
      <dgm:spPr/>
    </dgm:pt>
    <dgm:pt modelId="{84448AA3-8DC3-4BFD-9559-CCE13265AE65}" type="pres">
      <dgm:prSet presAssocID="{0672D32A-E178-45C8-98C9-0DE13264D212}" presName="circle2" presStyleLbl="node1" presStyleIdx="1" presStyleCnt="3"/>
      <dgm:spPr/>
    </dgm:pt>
    <dgm:pt modelId="{30BD44DC-F646-46BD-A576-E5A0F438D8C3}" type="pres">
      <dgm:prSet presAssocID="{0672D32A-E178-45C8-98C9-0DE13264D212}" presName="rect2" presStyleLbl="alignAcc1" presStyleIdx="1" presStyleCnt="3"/>
      <dgm:spPr/>
      <dgm:t>
        <a:bodyPr/>
        <a:lstStyle/>
        <a:p>
          <a:endParaRPr lang="ru-RU"/>
        </a:p>
      </dgm:t>
    </dgm:pt>
    <dgm:pt modelId="{688BBB0E-DB66-42A0-84D4-866F4E3EB288}" type="pres">
      <dgm:prSet presAssocID="{1D0C3A48-07AB-41DC-9C25-E59EA4BEF81C}" presName="vertSpace3" presStyleLbl="node1" presStyleIdx="1" presStyleCnt="3"/>
      <dgm:spPr/>
    </dgm:pt>
    <dgm:pt modelId="{16AC0F15-430B-4315-9B10-8DA4A6E43B66}" type="pres">
      <dgm:prSet presAssocID="{1D0C3A48-07AB-41DC-9C25-E59EA4BEF81C}" presName="circle3" presStyleLbl="node1" presStyleIdx="2" presStyleCnt="3"/>
      <dgm:spPr/>
    </dgm:pt>
    <dgm:pt modelId="{CC6CC93D-C1D2-43AC-AF3F-3AF13A9BBD7E}" type="pres">
      <dgm:prSet presAssocID="{1D0C3A48-07AB-41DC-9C25-E59EA4BEF81C}" presName="rect3" presStyleLbl="alignAcc1" presStyleIdx="2" presStyleCnt="3"/>
      <dgm:spPr/>
      <dgm:t>
        <a:bodyPr/>
        <a:lstStyle/>
        <a:p>
          <a:endParaRPr lang="ru-RU"/>
        </a:p>
      </dgm:t>
    </dgm:pt>
    <dgm:pt modelId="{D850ABDF-E6D7-4C01-87E4-310C4AB8CC50}" type="pres">
      <dgm:prSet presAssocID="{5B1FEE4D-5B6A-4A8D-B365-3C5C35AD37AD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2F8A27-D350-4927-A216-4E5F059CB39B}" type="pres">
      <dgm:prSet presAssocID="{0672D32A-E178-45C8-98C9-0DE13264D212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5CE154-A385-453B-B102-12AA5B0E4602}" type="pres">
      <dgm:prSet presAssocID="{1D0C3A48-07AB-41DC-9C25-E59EA4BEF81C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A380E2-C325-464C-AD0E-DD323AA83B38}" srcId="{7453F676-7382-43F4-A810-3BE47FC7D142}" destId="{0672D32A-E178-45C8-98C9-0DE13264D212}" srcOrd="1" destOrd="0" parTransId="{67DA5E4B-2977-403A-B30D-053D7BD66F9F}" sibTransId="{3F1CE7E4-1636-4944-998A-78C314218C21}"/>
    <dgm:cxn modelId="{9CDA1B4B-58D6-4068-8143-5CA0A33A76A2}" type="presOf" srcId="{1D0C3A48-07AB-41DC-9C25-E59EA4BEF81C}" destId="{425CE154-A385-453B-B102-12AA5B0E4602}" srcOrd="1" destOrd="0" presId="urn:microsoft.com/office/officeart/2005/8/layout/target3"/>
    <dgm:cxn modelId="{BEE14155-9A5F-4497-B31D-6E47AF4F6FAD}" srcId="{7453F676-7382-43F4-A810-3BE47FC7D142}" destId="{5B1FEE4D-5B6A-4A8D-B365-3C5C35AD37AD}" srcOrd="0" destOrd="0" parTransId="{9F86CA8E-ABDD-4734-9515-61914C4E51DF}" sibTransId="{64011848-65D8-4EC3-AC68-401A6179A3F6}"/>
    <dgm:cxn modelId="{1BD5D5F3-8619-4F89-A906-FD4623594C8F}" type="presOf" srcId="{0672D32A-E178-45C8-98C9-0DE13264D212}" destId="{30BD44DC-F646-46BD-A576-E5A0F438D8C3}" srcOrd="0" destOrd="0" presId="urn:microsoft.com/office/officeart/2005/8/layout/target3"/>
    <dgm:cxn modelId="{7576FB1A-0408-4D2B-A443-5E613922CE6C}" type="presOf" srcId="{1D0C3A48-07AB-41DC-9C25-E59EA4BEF81C}" destId="{CC6CC93D-C1D2-43AC-AF3F-3AF13A9BBD7E}" srcOrd="0" destOrd="0" presId="urn:microsoft.com/office/officeart/2005/8/layout/target3"/>
    <dgm:cxn modelId="{0672DDA8-B071-470F-BE6C-EEAD01A20B48}" type="presOf" srcId="{5B1FEE4D-5B6A-4A8D-B365-3C5C35AD37AD}" destId="{D850ABDF-E6D7-4C01-87E4-310C4AB8CC50}" srcOrd="1" destOrd="0" presId="urn:microsoft.com/office/officeart/2005/8/layout/target3"/>
    <dgm:cxn modelId="{D210A830-094D-476A-85CF-BE9904010358}" type="presOf" srcId="{0672D32A-E178-45C8-98C9-0DE13264D212}" destId="{0E2F8A27-D350-4927-A216-4E5F059CB39B}" srcOrd="1" destOrd="0" presId="urn:microsoft.com/office/officeart/2005/8/layout/target3"/>
    <dgm:cxn modelId="{6753EB85-3786-4EA0-97E5-C6A7E194980E}" type="presOf" srcId="{7453F676-7382-43F4-A810-3BE47FC7D142}" destId="{26A58AFD-A6DB-4E6E-B127-40A31716231D}" srcOrd="0" destOrd="0" presId="urn:microsoft.com/office/officeart/2005/8/layout/target3"/>
    <dgm:cxn modelId="{4B907F9F-72A7-41A4-A244-746E0E8007E1}" type="presOf" srcId="{5B1FEE4D-5B6A-4A8D-B365-3C5C35AD37AD}" destId="{0C44E2B6-77A3-4F19-BC7E-6C4E88CEB087}" srcOrd="0" destOrd="0" presId="urn:microsoft.com/office/officeart/2005/8/layout/target3"/>
    <dgm:cxn modelId="{3ED125C5-A0FE-4EB1-BCEF-2011C65E1BCC}" srcId="{7453F676-7382-43F4-A810-3BE47FC7D142}" destId="{1D0C3A48-07AB-41DC-9C25-E59EA4BEF81C}" srcOrd="2" destOrd="0" parTransId="{9433B265-92CF-4D5A-8C47-686BEC13F989}" sibTransId="{A3112985-01C1-420E-BABD-3374801872FC}"/>
    <dgm:cxn modelId="{C1CDDCE8-B27A-4A78-A846-89B646226200}" type="presParOf" srcId="{26A58AFD-A6DB-4E6E-B127-40A31716231D}" destId="{157A788B-41CD-4D2A-BDAF-A4B64C677C4F}" srcOrd="0" destOrd="0" presId="urn:microsoft.com/office/officeart/2005/8/layout/target3"/>
    <dgm:cxn modelId="{2378296B-8639-43B0-8C10-8D6EBE6037F8}" type="presParOf" srcId="{26A58AFD-A6DB-4E6E-B127-40A31716231D}" destId="{09EB90D6-072A-4AC1-B0E8-001F4A780002}" srcOrd="1" destOrd="0" presId="urn:microsoft.com/office/officeart/2005/8/layout/target3"/>
    <dgm:cxn modelId="{6F0B47BD-8551-40E2-A83B-C50DDA719E0A}" type="presParOf" srcId="{26A58AFD-A6DB-4E6E-B127-40A31716231D}" destId="{0C44E2B6-77A3-4F19-BC7E-6C4E88CEB087}" srcOrd="2" destOrd="0" presId="urn:microsoft.com/office/officeart/2005/8/layout/target3"/>
    <dgm:cxn modelId="{3334FA7C-14B0-406D-BA18-6404D2D4A0B9}" type="presParOf" srcId="{26A58AFD-A6DB-4E6E-B127-40A31716231D}" destId="{32315BEE-8494-4244-8380-5EA505FD6050}" srcOrd="3" destOrd="0" presId="urn:microsoft.com/office/officeart/2005/8/layout/target3"/>
    <dgm:cxn modelId="{B4B5CCCD-C5C4-48EF-A092-C5D7E366D2DA}" type="presParOf" srcId="{26A58AFD-A6DB-4E6E-B127-40A31716231D}" destId="{84448AA3-8DC3-4BFD-9559-CCE13265AE65}" srcOrd="4" destOrd="0" presId="urn:microsoft.com/office/officeart/2005/8/layout/target3"/>
    <dgm:cxn modelId="{95DA4CFA-E13A-43BB-9917-162D41F11FD6}" type="presParOf" srcId="{26A58AFD-A6DB-4E6E-B127-40A31716231D}" destId="{30BD44DC-F646-46BD-A576-E5A0F438D8C3}" srcOrd="5" destOrd="0" presId="urn:microsoft.com/office/officeart/2005/8/layout/target3"/>
    <dgm:cxn modelId="{A17CC417-9C57-4ECD-9543-B1B7A6BD8552}" type="presParOf" srcId="{26A58AFD-A6DB-4E6E-B127-40A31716231D}" destId="{688BBB0E-DB66-42A0-84D4-866F4E3EB288}" srcOrd="6" destOrd="0" presId="urn:microsoft.com/office/officeart/2005/8/layout/target3"/>
    <dgm:cxn modelId="{FE0A7E7E-7565-4F69-B1D3-F4F99A2B63F1}" type="presParOf" srcId="{26A58AFD-A6DB-4E6E-B127-40A31716231D}" destId="{16AC0F15-430B-4315-9B10-8DA4A6E43B66}" srcOrd="7" destOrd="0" presId="urn:microsoft.com/office/officeart/2005/8/layout/target3"/>
    <dgm:cxn modelId="{60513E18-0B73-4651-8BDF-839A064972D4}" type="presParOf" srcId="{26A58AFD-A6DB-4E6E-B127-40A31716231D}" destId="{CC6CC93D-C1D2-43AC-AF3F-3AF13A9BBD7E}" srcOrd="8" destOrd="0" presId="urn:microsoft.com/office/officeart/2005/8/layout/target3"/>
    <dgm:cxn modelId="{EB3FF7F9-A5C0-4DBC-A839-9E568840AD50}" type="presParOf" srcId="{26A58AFD-A6DB-4E6E-B127-40A31716231D}" destId="{D850ABDF-E6D7-4C01-87E4-310C4AB8CC50}" srcOrd="9" destOrd="0" presId="urn:microsoft.com/office/officeart/2005/8/layout/target3"/>
    <dgm:cxn modelId="{24981362-860E-48F8-8A37-0E9A3446EDD9}" type="presParOf" srcId="{26A58AFD-A6DB-4E6E-B127-40A31716231D}" destId="{0E2F8A27-D350-4927-A216-4E5F059CB39B}" srcOrd="10" destOrd="0" presId="urn:microsoft.com/office/officeart/2005/8/layout/target3"/>
    <dgm:cxn modelId="{C37C9778-8F5E-43F5-B8ED-D21FB7F140FB}" type="presParOf" srcId="{26A58AFD-A6DB-4E6E-B127-40A31716231D}" destId="{425CE154-A385-453B-B102-12AA5B0E4602}" srcOrd="11" destOrd="0" presId="urn:microsoft.com/office/officeart/2005/8/layout/target3"/>
  </dgm:cxnLst>
  <dgm:bg/>
  <dgm:whole/>
  <dgm:extLst>
    <a:ext uri="http://schemas.microsoft.com/office/drawing/2008/diagram">
      <dsp:dataModelExt xmlns=""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837BD6-0EDC-4DD1-A319-B8FFC48AEF9F}">
      <dsp:nvSpPr>
        <dsp:cNvPr id="0" name=""/>
        <dsp:cNvSpPr/>
      </dsp:nvSpPr>
      <dsp:spPr>
        <a:xfrm>
          <a:off x="0" y="45034"/>
          <a:ext cx="3438323" cy="343832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988B1C-B8AC-4DE0-AD9A-9086AF74639E}">
      <dsp:nvSpPr>
        <dsp:cNvPr id="0" name=""/>
        <dsp:cNvSpPr/>
      </dsp:nvSpPr>
      <dsp:spPr>
        <a:xfrm>
          <a:off x="1719161" y="45034"/>
          <a:ext cx="4011377" cy="343832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Через 10 хвилин: 10 чайних ложок цукру "ударять" по організму.</a:t>
          </a:r>
          <a:endParaRPr lang="ru-RU" sz="1600" kern="1200"/>
        </a:p>
      </dsp:txBody>
      <dsp:txXfrm>
        <a:off x="1719161" y="45034"/>
        <a:ext cx="4011377" cy="1031499"/>
      </dsp:txXfrm>
    </dsp:sp>
    <dsp:sp modelId="{81306D8D-AF5D-4F88-932C-5481D10C7E05}">
      <dsp:nvSpPr>
        <dsp:cNvPr id="0" name=""/>
        <dsp:cNvSpPr/>
      </dsp:nvSpPr>
      <dsp:spPr>
        <a:xfrm>
          <a:off x="601707" y="1076533"/>
          <a:ext cx="2234907" cy="223490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A4754E-9FA0-4158-84BF-83B7B708AED9}">
      <dsp:nvSpPr>
        <dsp:cNvPr id="0" name=""/>
        <dsp:cNvSpPr/>
      </dsp:nvSpPr>
      <dsp:spPr>
        <a:xfrm>
          <a:off x="1749106" y="1076533"/>
          <a:ext cx="3951487" cy="22349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noProof="0" dirty="0" smtClean="0"/>
            <a:t>Через 20 хвилин: відбудеться стрибок інсуліну в крові. Печінка перетворює весь цукор в жири.</a:t>
          </a:r>
          <a:endParaRPr lang="uk-UA" sz="1600" kern="1200" noProof="0" dirty="0"/>
        </a:p>
      </dsp:txBody>
      <dsp:txXfrm>
        <a:off x="1749106" y="1076533"/>
        <a:ext cx="3951487" cy="1031495"/>
      </dsp:txXfrm>
    </dsp:sp>
    <dsp:sp modelId="{612CCC6C-8C32-460A-A68A-BEB88355A523}">
      <dsp:nvSpPr>
        <dsp:cNvPr id="0" name=""/>
        <dsp:cNvSpPr/>
      </dsp:nvSpPr>
      <dsp:spPr>
        <a:xfrm>
          <a:off x="1203413" y="2108029"/>
          <a:ext cx="1031495" cy="103149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BE26EC-279A-4679-91CE-9522497E9463}">
      <dsp:nvSpPr>
        <dsp:cNvPr id="0" name=""/>
        <dsp:cNvSpPr/>
      </dsp:nvSpPr>
      <dsp:spPr>
        <a:xfrm>
          <a:off x="1719161" y="2108029"/>
          <a:ext cx="4011377" cy="103149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noProof="0" dirty="0" smtClean="0"/>
            <a:t>Через 40 хвилин: поглинання кофеїну завершено. Зіниці розширяться, кров'яний тиск збільшиться, зникає сонливість</a:t>
          </a:r>
          <a:endParaRPr lang="uk-UA" sz="1600" kern="1200" noProof="0" dirty="0"/>
        </a:p>
      </dsp:txBody>
      <dsp:txXfrm>
        <a:off x="1719161" y="2108029"/>
        <a:ext cx="4011377" cy="10314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7A788B-41CD-4D2A-BDAF-A4B64C677C4F}">
      <dsp:nvSpPr>
        <dsp:cNvPr id="0" name=""/>
        <dsp:cNvSpPr/>
      </dsp:nvSpPr>
      <dsp:spPr>
        <a:xfrm>
          <a:off x="0" y="248004"/>
          <a:ext cx="3444919" cy="344491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44E2B6-77A3-4F19-BC7E-6C4E88CEB087}">
      <dsp:nvSpPr>
        <dsp:cNvPr id="0" name=""/>
        <dsp:cNvSpPr/>
      </dsp:nvSpPr>
      <dsp:spPr>
        <a:xfrm>
          <a:off x="1722459" y="248004"/>
          <a:ext cx="4019073" cy="344491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Через 45 </a:t>
          </a:r>
          <a:r>
            <a:rPr lang="ru-RU" sz="1500" kern="1200" dirty="0" err="1" smtClean="0"/>
            <a:t>хвилин</a:t>
          </a:r>
          <a:r>
            <a:rPr lang="ru-RU" sz="1500" kern="1200" dirty="0" smtClean="0"/>
            <a:t>: </a:t>
          </a:r>
          <a:r>
            <a:rPr lang="ru-RU" sz="1500" kern="1200" dirty="0" err="1" smtClean="0"/>
            <a:t>мозок</a:t>
          </a:r>
          <a:r>
            <a:rPr lang="ru-RU" sz="1500" kern="1200" dirty="0" smtClean="0"/>
            <a:t> </a:t>
          </a:r>
          <a:r>
            <a:rPr lang="ru-RU" sz="1500" kern="1200" dirty="0" err="1" smtClean="0"/>
            <a:t>збільшить</a:t>
          </a:r>
          <a:r>
            <a:rPr lang="ru-RU" sz="1500" kern="1200" dirty="0" smtClean="0"/>
            <a:t> </a:t>
          </a:r>
          <a:r>
            <a:rPr lang="ru-RU" sz="1500" kern="1200" dirty="0" err="1" smtClean="0"/>
            <a:t>виробництво</a:t>
          </a:r>
          <a:r>
            <a:rPr lang="ru-RU" sz="1500" kern="1200" dirty="0" smtClean="0"/>
            <a:t> гормону </a:t>
          </a:r>
          <a:r>
            <a:rPr lang="ru-RU" sz="1500" kern="1200" dirty="0" err="1" smtClean="0"/>
            <a:t>задоволення-дофаміну</a:t>
          </a:r>
          <a:r>
            <a:rPr lang="ru-RU" sz="1500" kern="1200" dirty="0" smtClean="0"/>
            <a:t>. </a:t>
          </a:r>
          <a:r>
            <a:rPr lang="ru-RU" sz="1500" kern="1200" dirty="0" err="1" smtClean="0"/>
            <a:t>Такий</a:t>
          </a:r>
          <a:r>
            <a:rPr lang="ru-RU" sz="1500" kern="1200" dirty="0" smtClean="0"/>
            <a:t> же принцип </a:t>
          </a:r>
          <a:r>
            <a:rPr lang="ru-RU" sz="1500" kern="1200" dirty="0" err="1" smtClean="0"/>
            <a:t>дії</a:t>
          </a:r>
          <a:r>
            <a:rPr lang="ru-RU" sz="1500" kern="1200" dirty="0" smtClean="0"/>
            <a:t> у </a:t>
          </a:r>
          <a:r>
            <a:rPr lang="ru-RU" sz="1500" kern="1200" dirty="0" err="1" smtClean="0"/>
            <a:t>героїну</a:t>
          </a:r>
          <a:r>
            <a:rPr lang="ru-RU" sz="1500" kern="1200" dirty="0" smtClean="0"/>
            <a:t>.</a:t>
          </a:r>
          <a:endParaRPr lang="ru-RU" sz="1500" kern="1200" dirty="0"/>
        </a:p>
      </dsp:txBody>
      <dsp:txXfrm>
        <a:off x="1722459" y="248004"/>
        <a:ext cx="4019073" cy="1033478"/>
      </dsp:txXfrm>
    </dsp:sp>
    <dsp:sp modelId="{84448AA3-8DC3-4BFD-9559-CCE13265AE65}">
      <dsp:nvSpPr>
        <dsp:cNvPr id="0" name=""/>
        <dsp:cNvSpPr/>
      </dsp:nvSpPr>
      <dsp:spPr>
        <a:xfrm>
          <a:off x="602862" y="1281482"/>
          <a:ext cx="2239195" cy="223919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BD44DC-F646-46BD-A576-E5A0F438D8C3}">
      <dsp:nvSpPr>
        <dsp:cNvPr id="0" name=""/>
        <dsp:cNvSpPr/>
      </dsp:nvSpPr>
      <dsp:spPr>
        <a:xfrm>
          <a:off x="1722459" y="1281482"/>
          <a:ext cx="4019073" cy="223919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Через годину: </a:t>
          </a:r>
          <a:r>
            <a:rPr lang="ru-RU" sz="1500" kern="1200" dirty="0" err="1" smtClean="0"/>
            <a:t>фосфорна</a:t>
          </a:r>
          <a:r>
            <a:rPr lang="ru-RU" sz="1500" kern="1200" dirty="0" smtClean="0"/>
            <a:t> кислота </a:t>
          </a:r>
          <a:r>
            <a:rPr lang="ru-RU" sz="1500" kern="1200" dirty="0" err="1" smtClean="0"/>
            <a:t>зв'язує</a:t>
          </a:r>
          <a:r>
            <a:rPr lang="ru-RU" sz="1500" kern="1200" dirty="0" smtClean="0"/>
            <a:t> </a:t>
          </a:r>
          <a:r>
            <a:rPr lang="en-US" sz="1500" kern="1200" dirty="0" err="1" smtClean="0"/>
            <a:t>Ca</a:t>
          </a:r>
          <a:r>
            <a:rPr lang="en-US" sz="1500" kern="1200" dirty="0" smtClean="0"/>
            <a:t>, Mg </a:t>
          </a:r>
          <a:r>
            <a:rPr lang="ru-RU" sz="1500" kern="1200" dirty="0" smtClean="0"/>
            <a:t>і </a:t>
          </a:r>
          <a:r>
            <a:rPr lang="en-US" sz="1500" kern="1200" dirty="0" smtClean="0"/>
            <a:t>Zn </a:t>
          </a:r>
          <a:r>
            <a:rPr lang="ru-RU" sz="1500" kern="1200" dirty="0" smtClean="0"/>
            <a:t>в </a:t>
          </a:r>
          <a:r>
            <a:rPr lang="ru-RU" sz="1500" kern="1200" dirty="0" err="1" smtClean="0"/>
            <a:t>вашому</a:t>
          </a:r>
          <a:r>
            <a:rPr lang="ru-RU" sz="1500" kern="1200" dirty="0" smtClean="0"/>
            <a:t> кишечнику і в ваших </a:t>
          </a:r>
          <a:r>
            <a:rPr lang="ru-RU" sz="1500" kern="1200" dirty="0" err="1" smtClean="0"/>
            <a:t>кістках</a:t>
          </a:r>
          <a:r>
            <a:rPr lang="ru-RU" sz="1500" kern="1200" dirty="0" smtClean="0"/>
            <a:t>, </a:t>
          </a:r>
          <a:r>
            <a:rPr lang="ru-RU" sz="1500" kern="1200" dirty="0" err="1" smtClean="0"/>
            <a:t>виводячи</a:t>
          </a:r>
          <a:r>
            <a:rPr lang="ru-RU" sz="1500" kern="1200" dirty="0" smtClean="0"/>
            <a:t> </a:t>
          </a:r>
          <a:r>
            <a:rPr lang="ru-RU" sz="1500" kern="1200" dirty="0" err="1" smtClean="0"/>
            <a:t>їх</a:t>
          </a:r>
          <a:r>
            <a:rPr lang="ru-RU" sz="1500" kern="1200" dirty="0" smtClean="0"/>
            <a:t> через сечу. </a:t>
          </a:r>
          <a:r>
            <a:rPr lang="ru-RU" sz="1500" kern="1200" dirty="0" err="1" smtClean="0"/>
            <a:t>Це</a:t>
          </a:r>
          <a:r>
            <a:rPr lang="ru-RU" sz="1500" kern="1200" dirty="0" smtClean="0"/>
            <a:t> </a:t>
          </a:r>
          <a:r>
            <a:rPr lang="ru-RU" sz="1500" kern="1200" dirty="0" err="1" smtClean="0"/>
            <a:t>призводить</a:t>
          </a:r>
          <a:r>
            <a:rPr lang="ru-RU" sz="1500" kern="1200" dirty="0" smtClean="0"/>
            <a:t> до остеопорозу.</a:t>
          </a:r>
          <a:endParaRPr lang="ru-RU" sz="1500" kern="1200" dirty="0"/>
        </a:p>
      </dsp:txBody>
      <dsp:txXfrm>
        <a:off x="1722459" y="1281482"/>
        <a:ext cx="4019073" cy="1033474"/>
      </dsp:txXfrm>
    </dsp:sp>
    <dsp:sp modelId="{16AC0F15-430B-4315-9B10-8DA4A6E43B66}">
      <dsp:nvSpPr>
        <dsp:cNvPr id="0" name=""/>
        <dsp:cNvSpPr/>
      </dsp:nvSpPr>
      <dsp:spPr>
        <a:xfrm>
          <a:off x="1205722" y="2314957"/>
          <a:ext cx="1033474" cy="103347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6CC93D-C1D2-43AC-AF3F-3AF13A9BBD7E}">
      <dsp:nvSpPr>
        <dsp:cNvPr id="0" name=""/>
        <dsp:cNvSpPr/>
      </dsp:nvSpPr>
      <dsp:spPr>
        <a:xfrm>
          <a:off x="1722459" y="2314957"/>
          <a:ext cx="4019073" cy="103347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smtClean="0"/>
            <a:t>Більш ніж через годину: ви стаєте дратівливим або млявим, т.к відбувається зневоднення організму.</a:t>
          </a:r>
          <a:endParaRPr lang="ru-RU" sz="1500" kern="1200"/>
        </a:p>
      </dsp:txBody>
      <dsp:txXfrm>
        <a:off x="1722459" y="2314957"/>
        <a:ext cx="4019073" cy="10334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083F91-8864-47B1-AA43-C950045FCA5B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91052-D7C0-4528-888E-9A8E1B3452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4992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691052-D7C0-4528-888E-9A8E1B34528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6158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E6F3B44E-7904-4F7B-B50A-BBDFE3C1F97B}" type="slidenum">
              <a:rPr lang="ru-RU" b="0" smtClean="0">
                <a:latin typeface="Arial" charset="0"/>
              </a:rPr>
              <a:pPr eaLnBrk="1" hangingPunct="1"/>
              <a:t>9</a:t>
            </a:fld>
            <a:endParaRPr lang="ru-RU" b="0" smtClean="0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dirty="0" smtClean="0"/>
              <a:t>Имеют свойство не «выходить» из биологического организма, а распределяться и накапливаться во всех клетках. </a:t>
            </a:r>
          </a:p>
          <a:p>
            <a:pPr eaLnBrk="1" hangingPunct="1"/>
            <a:r>
              <a:rPr lang="ru-RU" dirty="0" smtClean="0"/>
              <a:t>После достаточного накопления представляют из себя натуральные ЯДЫ убивающие все живое, разрушающие все защитные силы организма. </a:t>
            </a:r>
            <a:r>
              <a:rPr lang="ru-RU" b="1" dirty="0" smtClean="0">
                <a:solidFill>
                  <a:schemeClr val="bg1"/>
                </a:solidFill>
              </a:rPr>
              <a:t>Консерванты содержатся в напитках, джемах, фруктовых соках, молоке, маринадах, фруктовых йогуртах, ну, а теперь уже и в колбасе, сыре, хлебе и т.д.</a:t>
            </a:r>
            <a:r>
              <a:rPr lang="ru-RU" dirty="0" smtClean="0"/>
              <a:t> 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027C1D22-5B45-4A2C-A12A-111BD8E4438C}" type="slidenum">
              <a:rPr lang="ru-RU" b="0" smtClean="0">
                <a:latin typeface="Arial" charset="0"/>
              </a:rPr>
              <a:pPr eaLnBrk="1" hangingPunct="1"/>
              <a:t>10</a:t>
            </a:fld>
            <a:endParaRPr lang="ru-RU" b="0" smtClean="0">
              <a:latin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691052-D7C0-4528-888E-9A8E1B34528B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952535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smtClean="0"/>
              <a:t>В чайник с накипью наливаем Пепси-колу и кипятим. Накипь растворяется в фосфорной кислоте, которая содержится в Пепси-коле.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smtClean="0"/>
              <a:t>Это интересно!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8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7" Type="http://schemas.openxmlformats.org/officeDocument/2006/relationships/diagramColors" Target="../diagrams/colors2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microsoft.com/office/2007/relationships/diagramDrawing" Target="../diagrams/drawing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газированніе напит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285860"/>
            <a:ext cx="4427984" cy="33592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2276872"/>
            <a:ext cx="3600399" cy="2133764"/>
          </a:xfrm>
        </p:spPr>
        <p:txBody>
          <a:bodyPr>
            <a:noAutofit/>
          </a:bodyPr>
          <a:lstStyle/>
          <a:p>
            <a:pPr algn="ctr"/>
            <a:r>
              <a:rPr lang="uk-UA" b="1" dirty="0" smtClean="0">
                <a:solidFill>
                  <a:schemeClr val="bg2">
                    <a:lumMod val="75000"/>
                  </a:schemeClr>
                </a:solidFill>
                <a:latin typeface="Arial Black" pitchFamily="34" charset="0"/>
              </a:rPr>
              <a:t>Хімічний</a:t>
            </a:r>
            <a:r>
              <a:rPr lang="uk-UA" b="1" dirty="0" smtClean="0">
                <a:solidFill>
                  <a:srgbClr val="00B050"/>
                </a:solidFill>
                <a:latin typeface="Arial Black" pitchFamily="34" charset="0"/>
              </a:rPr>
              <a:t> склад  і властивості газованих напоїв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uk-UA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робота учня 11 класу</a:t>
            </a:r>
          </a:p>
          <a:p>
            <a:pPr algn="ctr"/>
            <a:r>
              <a:rPr lang="uk-UA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ЗОШ № 6 І-ІІІ ступенів</a:t>
            </a:r>
          </a:p>
          <a:p>
            <a:pPr algn="ctr"/>
            <a:r>
              <a:rPr lang="uk-UA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 Новака Владислава       </a:t>
            </a:r>
          </a:p>
          <a:p>
            <a:pPr algn="ctr"/>
            <a:r>
              <a:rPr lang="uk-UA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  Анатолійовича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040441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799090" y="836712"/>
            <a:ext cx="7805358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Регулятори кислотності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uk-UA" sz="2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Використовуються для надання приємного кислого смаку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>
          <a:xfrm>
            <a:off x="571472" y="4071942"/>
            <a:ext cx="8064895" cy="2571768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1400" b="1" dirty="0" smtClean="0">
                <a:latin typeface="Comic Sans MS" pitchFamily="66" charset="0"/>
              </a:rPr>
              <a:t>            </a:t>
            </a:r>
            <a:r>
              <a:rPr lang="ru-RU" sz="62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Дія</a:t>
            </a:r>
            <a:r>
              <a:rPr lang="ru-RU" sz="6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 на </a:t>
            </a:r>
            <a:r>
              <a:rPr lang="ru-RU" sz="62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організм</a:t>
            </a:r>
            <a:r>
              <a:rPr lang="ru-RU" sz="6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:</a:t>
            </a:r>
            <a:endParaRPr lang="ru-RU" sz="6200" b="1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6200" b="1" dirty="0" err="1" smtClean="0">
                <a:latin typeface="Comic Sans MS" pitchFamily="66" charset="0"/>
              </a:rPr>
              <a:t>підвищують</a:t>
            </a:r>
            <a:r>
              <a:rPr lang="ru-RU" sz="6200" b="1" dirty="0" smtClean="0">
                <a:latin typeface="Comic Sans MS" pitchFamily="66" charset="0"/>
              </a:rPr>
              <a:t> </a:t>
            </a:r>
            <a:r>
              <a:rPr lang="ru-RU" sz="6200" b="1" dirty="0" err="1" smtClean="0">
                <a:latin typeface="Comic Sans MS" pitchFamily="66" charset="0"/>
              </a:rPr>
              <a:t>кислотність</a:t>
            </a:r>
            <a:r>
              <a:rPr lang="ru-RU" sz="6200" b="1" dirty="0" smtClean="0">
                <a:latin typeface="Comic Sans MS" pitchFamily="66" charset="0"/>
              </a:rPr>
              <a:t> </a:t>
            </a:r>
            <a:r>
              <a:rPr lang="ru-RU" sz="6200" b="1" dirty="0" err="1" smtClean="0">
                <a:latin typeface="Comic Sans MS" pitchFamily="66" charset="0"/>
              </a:rPr>
              <a:t>внутрішнього</a:t>
            </a:r>
            <a:r>
              <a:rPr lang="ru-RU" sz="6200" b="1" dirty="0" smtClean="0">
                <a:latin typeface="Comic Sans MS" pitchFamily="66" charset="0"/>
              </a:rPr>
              <a:t> </a:t>
            </a:r>
            <a:r>
              <a:rPr lang="ru-RU" sz="6200" b="1" dirty="0" err="1" smtClean="0">
                <a:latin typeface="Comic Sans MS" pitchFamily="66" charset="0"/>
              </a:rPr>
              <a:t>середовища</a:t>
            </a:r>
            <a:endParaRPr lang="ru-RU" sz="6200" b="1" dirty="0">
              <a:latin typeface="Comic Sans MS" pitchFamily="66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6200" b="1" dirty="0" err="1" smtClean="0">
                <a:latin typeface="Comic Sans MS" pitchFamily="66" charset="0"/>
              </a:rPr>
              <a:t>зв'язують</a:t>
            </a:r>
            <a:r>
              <a:rPr lang="ru-RU" sz="6200" b="1" dirty="0" smtClean="0">
                <a:latin typeface="Comic Sans MS" pitchFamily="66" charset="0"/>
              </a:rPr>
              <a:t> </a:t>
            </a:r>
            <a:r>
              <a:rPr lang="ru-RU" sz="6200" b="1" dirty="0">
                <a:latin typeface="Comic Sans MS" pitchFamily="66" charset="0"/>
              </a:rPr>
              <a:t>і </a:t>
            </a:r>
            <a:r>
              <a:rPr lang="ru-RU" sz="6200" b="1" dirty="0" err="1">
                <a:latin typeface="Comic Sans MS" pitchFamily="66" charset="0"/>
              </a:rPr>
              <a:t>виводять</a:t>
            </a:r>
            <a:r>
              <a:rPr lang="ru-RU" sz="6200" b="1" dirty="0">
                <a:latin typeface="Comic Sans MS" pitchFamily="66" charset="0"/>
              </a:rPr>
              <a:t> з </a:t>
            </a:r>
            <a:r>
              <a:rPr lang="ru-RU" sz="6200" b="1" dirty="0" err="1">
                <a:latin typeface="Comic Sans MS" pitchFamily="66" charset="0"/>
              </a:rPr>
              <a:t>організму</a:t>
            </a:r>
            <a:r>
              <a:rPr lang="ru-RU" sz="6200" b="1" dirty="0">
                <a:latin typeface="Comic Sans MS" pitchFamily="66" charset="0"/>
              </a:rPr>
              <a:t> </a:t>
            </a:r>
            <a:r>
              <a:rPr lang="en-US" sz="6200" b="1" dirty="0">
                <a:latin typeface="Comic Sans MS" pitchFamily="66" charset="0"/>
              </a:rPr>
              <a:t>Ca, Mg, Zn, </a:t>
            </a:r>
            <a:r>
              <a:rPr lang="en-US" sz="6200" b="1" dirty="0" smtClean="0">
                <a:latin typeface="Comic Sans MS" pitchFamily="66" charset="0"/>
              </a:rPr>
              <a:t>Na</a:t>
            </a:r>
            <a:r>
              <a:rPr lang="uk-UA" sz="6200" b="1" dirty="0" smtClean="0">
                <a:latin typeface="Comic Sans MS" pitchFamily="66" charset="0"/>
              </a:rPr>
              <a:t> – це </a:t>
            </a:r>
            <a:r>
              <a:rPr lang="ru-RU" sz="6200" b="1" dirty="0" err="1" smtClean="0">
                <a:latin typeface="Comic Sans MS" pitchFamily="66" charset="0"/>
              </a:rPr>
              <a:t>призводить</a:t>
            </a:r>
            <a:r>
              <a:rPr lang="ru-RU" sz="6200" b="1" dirty="0" smtClean="0">
                <a:latin typeface="Comic Sans MS" pitchFamily="66" charset="0"/>
              </a:rPr>
              <a:t> </a:t>
            </a:r>
            <a:r>
              <a:rPr lang="ru-RU" sz="6200" b="1" dirty="0">
                <a:latin typeface="Comic Sans MS" pitchFamily="66" charset="0"/>
              </a:rPr>
              <a:t>до остеопорозу (</a:t>
            </a:r>
            <a:r>
              <a:rPr lang="ru-RU" sz="6200" b="1" dirty="0" err="1">
                <a:latin typeface="Comic Sans MS" pitchFamily="66" charset="0"/>
              </a:rPr>
              <a:t>розм'якшення</a:t>
            </a:r>
            <a:r>
              <a:rPr lang="ru-RU" sz="6200" b="1" dirty="0">
                <a:latin typeface="Comic Sans MS" pitchFamily="66" charset="0"/>
              </a:rPr>
              <a:t> </a:t>
            </a:r>
            <a:r>
              <a:rPr lang="ru-RU" sz="6200" b="1" dirty="0" err="1">
                <a:latin typeface="Comic Sans MS" pitchFamily="66" charset="0"/>
              </a:rPr>
              <a:t>кісток</a:t>
            </a:r>
            <a:r>
              <a:rPr lang="ru-RU" sz="6200" b="1" dirty="0">
                <a:latin typeface="Comic Sans MS" pitchFamily="66" charset="0"/>
              </a:rPr>
              <a:t>). </a:t>
            </a:r>
            <a:r>
              <a:rPr lang="ru-RU" sz="6200" b="1" dirty="0" err="1">
                <a:latin typeface="Comic Sans MS" pitchFamily="66" charset="0"/>
              </a:rPr>
              <a:t>Раніше</a:t>
            </a:r>
            <a:r>
              <a:rPr lang="ru-RU" sz="6200" b="1" dirty="0">
                <a:latin typeface="Comic Sans MS" pitchFamily="66" charset="0"/>
              </a:rPr>
              <a:t> </a:t>
            </a:r>
            <a:r>
              <a:rPr lang="ru-RU" sz="6200" b="1" dirty="0" err="1">
                <a:latin typeface="Comic Sans MS" pitchFamily="66" charset="0"/>
              </a:rPr>
              <a:t>це</a:t>
            </a:r>
            <a:r>
              <a:rPr lang="ru-RU" sz="6200" b="1" dirty="0">
                <a:latin typeface="Comic Sans MS" pitchFamily="66" charset="0"/>
              </a:rPr>
              <a:t> </a:t>
            </a:r>
            <a:r>
              <a:rPr lang="ru-RU" sz="6200" b="1" dirty="0" err="1">
                <a:latin typeface="Comic Sans MS" pitchFamily="66" charset="0"/>
              </a:rPr>
              <a:t>була</a:t>
            </a:r>
            <a:r>
              <a:rPr lang="ru-RU" sz="6200" b="1" dirty="0">
                <a:latin typeface="Comic Sans MS" pitchFamily="66" charset="0"/>
              </a:rPr>
              <a:t> хвороба людей </a:t>
            </a:r>
            <a:r>
              <a:rPr lang="ru-RU" sz="6200" b="1" dirty="0" err="1">
                <a:latin typeface="Comic Sans MS" pitchFamily="66" charset="0"/>
              </a:rPr>
              <a:t>похилого</a:t>
            </a:r>
            <a:r>
              <a:rPr lang="ru-RU" sz="6200" b="1" dirty="0">
                <a:latin typeface="Comic Sans MS" pitchFamily="66" charset="0"/>
              </a:rPr>
              <a:t> </a:t>
            </a:r>
            <a:r>
              <a:rPr lang="ru-RU" sz="6200" b="1" dirty="0" err="1">
                <a:latin typeface="Comic Sans MS" pitchFamily="66" charset="0"/>
              </a:rPr>
              <a:t>віку</a:t>
            </a:r>
            <a:r>
              <a:rPr lang="ru-RU" sz="6200" b="1" dirty="0">
                <a:latin typeface="Comic Sans MS" pitchFamily="66" charset="0"/>
              </a:rPr>
              <a:t>, зараз </a:t>
            </a:r>
            <a:r>
              <a:rPr lang="ru-RU" sz="6200" b="1" dirty="0" err="1">
                <a:latin typeface="Comic Sans MS" pitchFamily="66" charset="0"/>
              </a:rPr>
              <a:t>зустрічається</a:t>
            </a:r>
            <a:r>
              <a:rPr lang="ru-RU" sz="6200" b="1" dirty="0">
                <a:latin typeface="Comic Sans MS" pitchFamily="66" charset="0"/>
              </a:rPr>
              <a:t> у 12-річних </a:t>
            </a:r>
            <a:r>
              <a:rPr lang="ru-RU" sz="6200" b="1" dirty="0" err="1">
                <a:latin typeface="Comic Sans MS" pitchFamily="66" charset="0"/>
              </a:rPr>
              <a:t>дітей</a:t>
            </a:r>
            <a:r>
              <a:rPr lang="ru-RU" sz="6200" b="1" dirty="0">
                <a:latin typeface="Comic Sans MS" pitchFamily="66" charset="0"/>
              </a:rPr>
              <a:t>.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6200" b="1" dirty="0" err="1" smtClean="0">
                <a:latin typeface="Comic Sans MS" pitchFamily="66" charset="0"/>
              </a:rPr>
              <a:t>роз'їдають</a:t>
            </a:r>
            <a:r>
              <a:rPr lang="ru-RU" sz="6200" b="1" dirty="0" smtClean="0">
                <a:latin typeface="Comic Sans MS" pitchFamily="66" charset="0"/>
              </a:rPr>
              <a:t> </a:t>
            </a:r>
            <a:r>
              <a:rPr lang="ru-RU" sz="6200" b="1" dirty="0" err="1">
                <a:latin typeface="Comic Sans MS" pitchFamily="66" charset="0"/>
              </a:rPr>
              <a:t>емаль</a:t>
            </a:r>
            <a:r>
              <a:rPr lang="ru-RU" sz="6200" b="1" dirty="0">
                <a:latin typeface="Comic Sans MS" pitchFamily="66" charset="0"/>
              </a:rPr>
              <a:t> </a:t>
            </a:r>
            <a:r>
              <a:rPr lang="ru-RU" sz="6200" b="1" dirty="0" err="1">
                <a:latin typeface="Comic Sans MS" pitchFamily="66" charset="0"/>
              </a:rPr>
              <a:t>зубів</a:t>
            </a:r>
            <a:r>
              <a:rPr lang="ru-RU" sz="6200" b="1" dirty="0">
                <a:latin typeface="Comic Sans MS" pitchFamily="66" charset="0"/>
              </a:rPr>
              <a:t> і </a:t>
            </a:r>
            <a:r>
              <a:rPr lang="ru-RU" sz="6200" b="1" dirty="0" err="1">
                <a:latin typeface="Comic Sans MS" pitchFamily="66" charset="0"/>
              </a:rPr>
              <a:t>сприяють</a:t>
            </a:r>
            <a:r>
              <a:rPr lang="ru-RU" sz="6200" b="1" dirty="0">
                <a:latin typeface="Comic Sans MS" pitchFamily="66" charset="0"/>
              </a:rPr>
              <a:t> </a:t>
            </a:r>
            <a:r>
              <a:rPr lang="ru-RU" sz="6200" b="1" dirty="0" err="1">
                <a:latin typeface="Comic Sans MS" pitchFamily="66" charset="0"/>
              </a:rPr>
              <a:t>появі</a:t>
            </a:r>
            <a:r>
              <a:rPr lang="ru-RU" sz="6200" b="1" dirty="0">
                <a:latin typeface="Comic Sans MS" pitchFamily="66" charset="0"/>
              </a:rPr>
              <a:t> </a:t>
            </a:r>
            <a:r>
              <a:rPr lang="ru-RU" sz="6200" b="1" dirty="0" err="1">
                <a:latin typeface="Comic Sans MS" pitchFamily="66" charset="0"/>
              </a:rPr>
              <a:t>карієсу</a:t>
            </a:r>
            <a:r>
              <a:rPr lang="ru-RU" sz="6200" b="1" dirty="0">
                <a:latin typeface="Comic Sans MS" pitchFamily="66" charset="0"/>
              </a:rPr>
              <a:t>.</a:t>
            </a:r>
            <a:endParaRPr lang="ru-RU" sz="6200" dirty="0" smtClean="0"/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785786" y="2071678"/>
            <a:ext cx="7085278" cy="187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Лимонна кислота - Е 330  - </a:t>
            </a:r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СзН</a:t>
            </a:r>
            <a:r>
              <a:rPr lang="uk-UA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</a:t>
            </a:r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(ОН)(СООН)з </a:t>
            </a:r>
          </a:p>
          <a:p>
            <a:endParaRPr lang="uk-UA" sz="1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r>
              <a:rPr lang="uk-UA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Ортофосфатна</a:t>
            </a:r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кислота - Е 338  -</a:t>
            </a:r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НзРО</a:t>
            </a: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</a:t>
            </a:r>
            <a:endParaRPr lang="uk-UA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uk-UA" sz="1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Аскорбінова кислота Е 300  -</a:t>
            </a:r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С</a:t>
            </a:r>
            <a:r>
              <a:rPr lang="uk-UA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</a:t>
            </a:r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</a:t>
            </a:r>
            <a:r>
              <a:rPr lang="uk-UA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</a:t>
            </a:r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</a:t>
            </a:r>
            <a:r>
              <a:rPr lang="uk-UA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</a:t>
            </a:r>
            <a:endParaRPr lang="uk-UA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uk-UA" sz="1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Яблучна кислота Е 296 –  </a:t>
            </a:r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НООС-СН(ОН)СН</a:t>
            </a:r>
            <a:r>
              <a:rPr lang="uk-UA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2-</a:t>
            </a:r>
            <a:r>
              <a:rPr lang="uk-UA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СООН</a:t>
            </a:r>
            <a:endParaRPr lang="uk-UA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96596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9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6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95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7" grpId="0" uiExpand="1" build="p"/>
      <p:bldP spid="573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024744" cy="1143000"/>
          </a:xfrm>
        </p:spPr>
        <p:txBody>
          <a:bodyPr/>
          <a:lstStyle/>
          <a:p>
            <a:pPr algn="ctr"/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Підсолоджувачі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84784"/>
            <a:ext cx="8064896" cy="4824536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uk-UA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Times New Roman" pitchFamily="18" charset="0"/>
              </a:rPr>
              <a:t>Ксиліт - Е 967 – </a:t>
            </a:r>
            <a:r>
              <a:rPr lang="uk-UA" sz="18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Times New Roman" pitchFamily="18" charset="0"/>
              </a:rPr>
              <a:t>найбільш поширений</a:t>
            </a:r>
            <a:r>
              <a:rPr lang="uk-UA" sz="1800" b="1" dirty="0" smtClean="0">
                <a:latin typeface="Comic Sans MS" pitchFamily="66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Char char="Ø"/>
            </a:pPr>
            <a:r>
              <a:rPr lang="uk-UA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Times New Roman" pitchFamily="18" charset="0"/>
              </a:rPr>
              <a:t>Сорбіт - Е 420 </a:t>
            </a:r>
            <a:r>
              <a:rPr lang="uk-UA" sz="1800" b="1" dirty="0" smtClean="0">
                <a:latin typeface="Comic Sans MS" pitchFamily="66" charset="0"/>
                <a:cs typeface="Times New Roman" pitchFamily="18" charset="0"/>
              </a:rPr>
              <a:t>- у великих дозах (&gt; 30 грамів за один прийом) викликає розлад шлунка.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Times New Roman" pitchFamily="18" charset="0"/>
              </a:rPr>
              <a:t>Сахарин </a:t>
            </a:r>
            <a:r>
              <a:rPr lang="ru-RU" sz="1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Times New Roman" pitchFamily="18" charset="0"/>
              </a:rPr>
              <a:t>- Е 954</a:t>
            </a:r>
            <a:r>
              <a:rPr lang="ru-RU" sz="1800" b="1" dirty="0">
                <a:latin typeface="Comic Sans MS" pitchFamily="66" charset="0"/>
                <a:cs typeface="Times New Roman" pitchFamily="18" charset="0"/>
              </a:rPr>
              <a:t>. </a:t>
            </a:r>
            <a:r>
              <a:rPr lang="uk-UA" sz="1800" b="1" dirty="0" smtClean="0">
                <a:latin typeface="Comic Sans MS" pitchFamily="66" charset="0"/>
                <a:cs typeface="Times New Roman" pitchFamily="18" charset="0"/>
              </a:rPr>
              <a:t>Дозволений в більшості країн, але медики не рекомендують вживати його в тих випадках, коли у людини немає діабету. Повністю не змивається слиною, тому стійкий </a:t>
            </a:r>
            <a:r>
              <a:rPr lang="uk-UA" sz="1800" b="1" dirty="0" err="1" smtClean="0">
                <a:latin typeface="Comic Sans MS" pitchFamily="66" charset="0"/>
                <a:cs typeface="Times New Roman" pitchFamily="18" charset="0"/>
              </a:rPr>
              <a:t>приторний</a:t>
            </a:r>
            <a:r>
              <a:rPr lang="uk-UA" sz="1800" b="1" dirty="0" smtClean="0">
                <a:latin typeface="Comic Sans MS" pitchFamily="66" charset="0"/>
                <a:cs typeface="Times New Roman" pitchFamily="18" charset="0"/>
              </a:rPr>
              <a:t> солодкий смак вимагає ще більших порцій напою!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Times New Roman" pitchFamily="18" charset="0"/>
              </a:rPr>
              <a:t>Ацесульфам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1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Times New Roman" pitchFamily="18" charset="0"/>
              </a:rPr>
              <a:t>- Е 950</a:t>
            </a:r>
            <a:r>
              <a:rPr lang="ru-RU" sz="1800" b="1" dirty="0">
                <a:latin typeface="Comic Sans MS" pitchFamily="66" charset="0"/>
                <a:cs typeface="Times New Roman" pitchFamily="18" charset="0"/>
              </a:rPr>
              <a:t>. </a:t>
            </a:r>
            <a:r>
              <a:rPr lang="uk-UA" sz="1800" b="1" dirty="0" smtClean="0">
                <a:latin typeface="Comic Sans MS" pitchFamily="66" charset="0"/>
                <a:cs typeface="Times New Roman" pitchFamily="18" charset="0"/>
              </a:rPr>
              <a:t>Визнаний медиками повільно діючою отрутою і речовиною, здатною прискорювати </a:t>
            </a:r>
            <a:r>
              <a:rPr lang="ru-RU" sz="1800" b="1" dirty="0" err="1" smtClean="0">
                <a:latin typeface="Comic Sans MS" pitchFamily="66" charset="0"/>
                <a:cs typeface="Times New Roman" pitchFamily="18" charset="0"/>
              </a:rPr>
              <a:t>розвиток</a:t>
            </a:r>
            <a:r>
              <a:rPr lang="ru-RU" sz="1800" b="1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uk-UA" sz="1800" b="1" dirty="0" smtClean="0">
                <a:latin typeface="Comic Sans MS" pitchFamily="66" charset="0"/>
                <a:cs typeface="Times New Roman" pitchFamily="18" charset="0"/>
              </a:rPr>
              <a:t>злоякісних</a:t>
            </a:r>
            <a:r>
              <a:rPr lang="ru-RU" sz="1800" b="1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1800" b="1" dirty="0" err="1">
                <a:latin typeface="Comic Sans MS" pitchFamily="66" charset="0"/>
                <a:cs typeface="Times New Roman" pitchFamily="18" charset="0"/>
              </a:rPr>
              <a:t>пухлин</a:t>
            </a:r>
            <a:r>
              <a:rPr lang="ru-RU" sz="1800" b="1" dirty="0">
                <a:latin typeface="Comic Sans MS" pitchFamily="66" charset="0"/>
                <a:cs typeface="Times New Roman" pitchFamily="18" charset="0"/>
              </a:rPr>
              <a:t>. </a:t>
            </a:r>
            <a:r>
              <a:rPr lang="ru-RU" sz="1800" b="1" dirty="0" smtClean="0"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uk-UA" sz="1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Times New Roman" pitchFamily="18" charset="0"/>
              </a:rPr>
              <a:t>Аспартам-Е</a:t>
            </a:r>
            <a:r>
              <a:rPr lang="uk-UA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  <a:cs typeface="Times New Roman" pitchFamily="18" charset="0"/>
              </a:rPr>
              <a:t> 951</a:t>
            </a:r>
            <a:r>
              <a:rPr lang="uk-UA" sz="1800" b="1" dirty="0" smtClean="0">
                <a:latin typeface="Comic Sans MS" pitchFamily="66" charset="0"/>
                <a:cs typeface="Times New Roman" pitchFamily="18" charset="0"/>
              </a:rPr>
              <a:t>. Комерційні назви: світло, </a:t>
            </a:r>
            <a:r>
              <a:rPr lang="uk-UA" sz="1800" b="1" dirty="0" err="1" smtClean="0">
                <a:latin typeface="Comic Sans MS" pitchFamily="66" charset="0"/>
                <a:cs typeface="Times New Roman" pitchFamily="18" charset="0"/>
              </a:rPr>
              <a:t>сластилін</a:t>
            </a:r>
            <a:r>
              <a:rPr lang="uk-UA" sz="1800" b="1" dirty="0" smtClean="0">
                <a:latin typeface="Comic Sans MS" pitchFamily="66" charset="0"/>
                <a:cs typeface="Times New Roman" pitchFamily="18" charset="0"/>
              </a:rPr>
              <a:t>, </a:t>
            </a:r>
            <a:r>
              <a:rPr lang="uk-UA" sz="1800" b="1" dirty="0" err="1" smtClean="0">
                <a:latin typeface="Comic Sans MS" pitchFamily="66" charset="0"/>
                <a:cs typeface="Times New Roman" pitchFamily="18" charset="0"/>
              </a:rPr>
              <a:t>сукразид</a:t>
            </a:r>
            <a:r>
              <a:rPr lang="uk-UA" sz="1800" b="1" dirty="0" smtClean="0">
                <a:latin typeface="Comic Sans MS" pitchFamily="66" charset="0"/>
                <a:cs typeface="Times New Roman" pitchFamily="18" charset="0"/>
              </a:rPr>
              <a:t>,  </a:t>
            </a:r>
            <a:r>
              <a:rPr lang="uk-UA" sz="1800" b="1" dirty="0" err="1" smtClean="0">
                <a:latin typeface="Comic Sans MS" pitchFamily="66" charset="0"/>
                <a:cs typeface="Times New Roman" pitchFamily="18" charset="0"/>
              </a:rPr>
              <a:t>нутрисвіт</a:t>
            </a:r>
            <a:r>
              <a:rPr lang="uk-UA" sz="1800" b="1" dirty="0" smtClean="0">
                <a:latin typeface="Comic Sans MS" pitchFamily="66" charset="0"/>
                <a:cs typeface="Times New Roman" pitchFamily="18" charset="0"/>
              </a:rPr>
              <a:t>. У 1985 році виявлена хімічна нестабільність його: при температурі близько 30˚С в газованій воді він розкладається на формальдегід (канцероген класу А), метанол і фенілаланін.</a:t>
            </a:r>
            <a:endParaRPr lang="uk-UA" sz="1800" b="1" dirty="0">
              <a:latin typeface="Comic Sans MS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84668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Аспартам</a:t>
            </a:r>
            <a:r>
              <a:rPr lang="uk-UA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, що несе букет захворювань</a:t>
            </a:r>
            <a:endParaRPr lang="uk-UA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323652"/>
            <a:ext cx="2664295" cy="350897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uk-UA" b="1" dirty="0" smtClean="0"/>
              <a:t>Генетично-модифікована речовина</a:t>
            </a:r>
          </a:p>
          <a:p>
            <a:pPr>
              <a:buFont typeface="Wingdings" pitchFamily="2" charset="2"/>
              <a:buChar char="Ø"/>
            </a:pPr>
            <a:r>
              <a:rPr lang="uk-UA" dirty="0" smtClean="0"/>
              <a:t>- </a:t>
            </a:r>
            <a:r>
              <a:rPr lang="uk-UA" dirty="0" err="1" smtClean="0"/>
              <a:t>Аспартам</a:t>
            </a:r>
            <a:r>
              <a:rPr lang="uk-UA" dirty="0" smtClean="0"/>
              <a:t> вище 30 ° С розпадається на метанол, формальдегід, мурашину кислоту - сильні канцерогени, які провокують виникнення: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57818" y="2214554"/>
            <a:ext cx="3063822" cy="31700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uk-UA" sz="2000" b="1" dirty="0" smtClean="0"/>
              <a:t>Джерело злоякісних </a:t>
            </a:r>
            <a:r>
              <a:rPr lang="uk-UA" sz="2000" b="1" dirty="0" smtClean="0"/>
              <a:t>утворень</a:t>
            </a:r>
          </a:p>
          <a:p>
            <a:pPr>
              <a:buFont typeface="Wingdings" pitchFamily="2" charset="2"/>
              <a:buChar char="Ø"/>
            </a:pPr>
            <a:r>
              <a:rPr lang="uk-UA" sz="2000" b="1" dirty="0" smtClean="0"/>
              <a:t>Спричиняє склероз,</a:t>
            </a:r>
            <a:endParaRPr lang="uk-UA" sz="2000" b="1" dirty="0" smtClean="0"/>
          </a:p>
          <a:p>
            <a:r>
              <a:rPr lang="uk-UA" sz="2000" b="1" dirty="0" smtClean="0"/>
              <a:t>епілепсію,</a:t>
            </a:r>
            <a:r>
              <a:rPr lang="uk-UA" sz="2000" b="1" dirty="0" smtClean="0"/>
              <a:t> </a:t>
            </a:r>
            <a:r>
              <a:rPr lang="uk-UA" sz="2000" b="1" dirty="0" smtClean="0"/>
              <a:t>базедову хворобу, «хронічну втому»; хвороби </a:t>
            </a:r>
            <a:r>
              <a:rPr lang="uk-UA" sz="2000" b="1" dirty="0" smtClean="0"/>
              <a:t>Паркінсона та </a:t>
            </a:r>
            <a:r>
              <a:rPr lang="uk-UA" sz="2000" b="1" dirty="0" err="1" smtClean="0"/>
              <a:t>Альц-геймера</a:t>
            </a:r>
            <a:r>
              <a:rPr lang="uk-UA" sz="2000" b="1" dirty="0" smtClean="0"/>
              <a:t>, діабет, </a:t>
            </a:r>
            <a:endParaRPr lang="uk-UA" sz="2000" b="1" dirty="0" smtClean="0"/>
          </a:p>
          <a:p>
            <a:r>
              <a:rPr lang="uk-UA" sz="2000" b="1" dirty="0" smtClean="0"/>
              <a:t>розумову відсталість</a:t>
            </a:r>
          </a:p>
          <a:p>
            <a:r>
              <a:rPr lang="uk-UA" sz="2000" b="1" dirty="0" smtClean="0"/>
              <a:t>туберкульоз</a:t>
            </a:r>
            <a:endParaRPr lang="uk-UA" sz="2000" b="1" dirty="0"/>
          </a:p>
        </p:txBody>
      </p:sp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>
            <a:off x="6286512" y="5500702"/>
            <a:ext cx="1143008" cy="96052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3E10B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Comic Sans MS"/>
              </a:rPr>
              <a:t>Е 951</a:t>
            </a:r>
          </a:p>
        </p:txBody>
      </p:sp>
      <p:pic>
        <p:nvPicPr>
          <p:cNvPr id="2050" name="Picture 2" descr="F:\Новак\addon-e9xx-e951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071810"/>
            <a:ext cx="4762500" cy="3095625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6480988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9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571472" y="714356"/>
            <a:ext cx="1643074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90000"/>
          </a:bodyPr>
          <a:lstStyle/>
          <a:p>
            <a:pPr algn="ctr"/>
            <a:r>
              <a:rPr lang="ru-RU" sz="3600" kern="10" dirty="0" smtClean="0">
                <a:ln w="3175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Comic Sans MS"/>
              </a:rPr>
              <a:t>Е 290</a:t>
            </a:r>
            <a:endParaRPr lang="ru-RU" sz="3600" kern="10" dirty="0">
              <a:ln w="31750">
                <a:solidFill>
                  <a:schemeClr val="tx2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Comic Sans M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2"/>
            <a:ext cx="7488948" cy="3508977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uk-UA" b="1" dirty="0" smtClean="0"/>
              <a:t>Сам по собі він нешкідливий, але його присутність у воді:</a:t>
            </a:r>
          </a:p>
          <a:p>
            <a:pPr>
              <a:buFont typeface="Wingdings" pitchFamily="2" charset="2"/>
              <a:buChar char="Ø"/>
            </a:pPr>
            <a:r>
              <a:rPr lang="uk-UA" b="1" i="1" dirty="0" smtClean="0">
                <a:solidFill>
                  <a:schemeClr val="accent3">
                    <a:lumMod val="75000"/>
                  </a:schemeClr>
                </a:solidFill>
              </a:rPr>
              <a:t>збуджує </a:t>
            </a:r>
            <a:r>
              <a:rPr lang="uk-UA" b="1" dirty="0" smtClean="0"/>
              <a:t>шлункову секрецію</a:t>
            </a:r>
          </a:p>
          <a:p>
            <a:pPr>
              <a:buFont typeface="Wingdings" pitchFamily="2" charset="2"/>
              <a:buChar char="Ø"/>
            </a:pPr>
            <a:r>
              <a:rPr lang="uk-UA" b="1" i="1" dirty="0" smtClean="0">
                <a:solidFill>
                  <a:schemeClr val="accent3">
                    <a:lumMod val="75000"/>
                  </a:schemeClr>
                </a:solidFill>
              </a:rPr>
              <a:t>підвищує кислотність </a:t>
            </a:r>
            <a:r>
              <a:rPr lang="uk-UA" b="1" dirty="0" smtClean="0"/>
              <a:t>шлункового соку</a:t>
            </a:r>
          </a:p>
          <a:p>
            <a:pPr>
              <a:buFont typeface="Wingdings" pitchFamily="2" charset="2"/>
              <a:buChar char="Ø"/>
            </a:pPr>
            <a:r>
              <a:rPr lang="uk-UA" b="1" i="1" dirty="0" smtClean="0">
                <a:solidFill>
                  <a:schemeClr val="accent3">
                    <a:lumMod val="75000"/>
                  </a:schemeClr>
                </a:solidFill>
              </a:rPr>
              <a:t>провокує метеоризм </a:t>
            </a:r>
            <a:r>
              <a:rPr lang="uk-UA" b="1" dirty="0" smtClean="0"/>
              <a:t>- </a:t>
            </a:r>
            <a:r>
              <a:rPr lang="uk-UA" b="1" u="sng" dirty="0" smtClean="0"/>
              <a:t>рясне</a:t>
            </a:r>
            <a:r>
              <a:rPr lang="uk-UA" b="1" dirty="0" smtClean="0"/>
              <a:t> виділення газів.</a:t>
            </a:r>
          </a:p>
          <a:p>
            <a:pPr>
              <a:buFont typeface="Wingdings" pitchFamily="2" charset="2"/>
              <a:buChar char="Ø"/>
            </a:pPr>
            <a:r>
              <a:rPr lang="uk-UA" b="1" i="1" dirty="0" smtClean="0">
                <a:solidFill>
                  <a:schemeClr val="accent3">
                    <a:lumMod val="75000"/>
                  </a:schemeClr>
                </a:solidFill>
              </a:rPr>
              <a:t>може спровокувати </a:t>
            </a:r>
            <a:r>
              <a:rPr lang="uk-UA" b="1" dirty="0" smtClean="0"/>
              <a:t>гастрит, </a:t>
            </a:r>
            <a:r>
              <a:rPr lang="uk-UA" b="1" dirty="0" err="1" smtClean="0"/>
              <a:t>гастродуоденіт</a:t>
            </a:r>
            <a:r>
              <a:rPr lang="uk-UA" b="1" dirty="0" smtClean="0"/>
              <a:t>, виразкову хворобу шлунка або дванадцятипалої </a:t>
            </a:r>
            <a:r>
              <a:rPr lang="ru-RU" b="1" dirty="0" smtClean="0"/>
              <a:t>кишки</a:t>
            </a:r>
            <a:r>
              <a:rPr lang="ru-RU" b="1" dirty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1165271"/>
            <a:ext cx="72866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Вуглекислий газ </a:t>
            </a:r>
            <a:r>
              <a:rPr lang="uk-UA" sz="4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</a:t>
            </a:r>
            <a:r>
              <a:rPr lang="uk-UA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uk-UA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57886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build="p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9628" y="548680"/>
            <a:ext cx="6869958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Барвники</a:t>
            </a:r>
            <a:r>
              <a:rPr lang="ru-RU" b="1" dirty="0">
                <a:ln/>
                <a:solidFill>
                  <a:schemeClr val="accent3"/>
                </a:solidFill>
              </a:rPr>
              <a:t> та </a:t>
            </a:r>
            <a:r>
              <a:rPr lang="ru-RU" b="1" dirty="0" err="1">
                <a:ln/>
                <a:solidFill>
                  <a:schemeClr val="accent3"/>
                </a:solidFill>
              </a:rPr>
              <a:t>ароматизатори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7304" y="1766131"/>
            <a:ext cx="6922282" cy="101479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ru-RU" sz="1000" b="1" dirty="0" smtClean="0"/>
          </a:p>
          <a:p>
            <a:pPr algn="ctr">
              <a:buNone/>
            </a:pPr>
            <a:r>
              <a:rPr lang="ru-RU" b="1" dirty="0" err="1" smtClean="0"/>
              <a:t>Натуральні</a:t>
            </a:r>
            <a:r>
              <a:rPr lang="ru-RU" b="1" dirty="0" smtClean="0"/>
              <a:t>, а </a:t>
            </a:r>
            <a:r>
              <a:rPr lang="ru-RU" b="1" dirty="0" err="1" smtClean="0"/>
              <a:t>частіше</a:t>
            </a:r>
            <a:r>
              <a:rPr lang="ru-RU" b="1" dirty="0" smtClean="0"/>
              <a:t> - </a:t>
            </a:r>
            <a:r>
              <a:rPr lang="ru-RU" b="1" dirty="0" err="1"/>
              <a:t>синтетичні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996952"/>
            <a:ext cx="695627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b="1" dirty="0" smtClean="0"/>
              <a:t>Біологічно не активні,</a:t>
            </a:r>
          </a:p>
          <a:p>
            <a:pPr algn="ctr"/>
            <a:r>
              <a:rPr lang="uk-UA" b="1" dirty="0" smtClean="0"/>
              <a:t> не містять ні корисних речовин  ні вітамінів</a:t>
            </a:r>
            <a:endParaRPr lang="uk-UA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4085774"/>
            <a:ext cx="7459192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uk-UA" b="1" dirty="0" smtClean="0"/>
              <a:t>можуть викликати алергічні реакції - від кропив'янки і риніту до бронхіальної астми</a:t>
            </a:r>
          </a:p>
          <a:p>
            <a:pPr algn="ctr">
              <a:buFont typeface="Wingdings" pitchFamily="2" charset="2"/>
              <a:buChar char="Ø"/>
            </a:pPr>
            <a:r>
              <a:rPr lang="uk-UA" b="1" dirty="0" smtClean="0"/>
              <a:t>можуть</a:t>
            </a:r>
            <a:r>
              <a:rPr lang="ru-RU" b="1" dirty="0" smtClean="0"/>
              <a:t> </a:t>
            </a:r>
            <a:r>
              <a:rPr lang="uk-UA" b="1" dirty="0" smtClean="0"/>
              <a:t>призводити</a:t>
            </a:r>
            <a:r>
              <a:rPr lang="ru-RU" b="1" dirty="0" smtClean="0"/>
              <a:t> </a:t>
            </a:r>
            <a:r>
              <a:rPr lang="ru-RU" b="1" dirty="0"/>
              <a:t>до </a:t>
            </a:r>
            <a:r>
              <a:rPr lang="ru-RU" b="1" dirty="0" smtClean="0"/>
              <a:t>т. </a:t>
            </a:r>
            <a:r>
              <a:rPr lang="ru-RU" b="1" dirty="0" err="1" smtClean="0"/>
              <a:t>зв</a:t>
            </a:r>
            <a:r>
              <a:rPr lang="ru-RU" b="1" dirty="0" smtClean="0"/>
              <a:t>. "</a:t>
            </a:r>
            <a:r>
              <a:rPr lang="ru-RU" b="1" i="1" dirty="0" smtClean="0"/>
              <a:t>синдрому </a:t>
            </a:r>
            <a:r>
              <a:rPr lang="uk-UA" b="1" i="1" dirty="0" err="1" smtClean="0"/>
              <a:t>гіперактивності</a:t>
            </a:r>
            <a:r>
              <a:rPr lang="uk-UA" b="1" dirty="0" err="1" smtClean="0"/>
              <a:t>”</a:t>
            </a:r>
            <a:r>
              <a:rPr lang="ru-RU" b="1" dirty="0" smtClean="0"/>
              <a:t>  </a:t>
            </a:r>
            <a:r>
              <a:rPr lang="uk-UA" b="1" dirty="0" smtClean="0"/>
              <a:t>і зниження уваги. </a:t>
            </a:r>
          </a:p>
          <a:p>
            <a:pPr algn="ctr"/>
            <a:r>
              <a:rPr lang="uk-UA" b="1" dirty="0" smtClean="0"/>
              <a:t>Дітям з таким синдромом важче вчитися</a:t>
            </a:r>
            <a:r>
              <a:rPr lang="ru-RU" b="1" dirty="0" smtClean="0"/>
              <a:t>, </a:t>
            </a:r>
            <a:r>
              <a:rPr lang="uk-UA" b="1" dirty="0" smtClean="0"/>
              <a:t>вони не можуть зосередитися на навчанні</a:t>
            </a:r>
            <a:endParaRPr lang="uk-UA" b="1" dirty="0"/>
          </a:p>
        </p:txBody>
      </p:sp>
    </p:spTree>
    <p:extLst>
      <p:ext uri="{BB962C8B-B14F-4D97-AF65-F5344CB8AC3E}">
        <p14:creationId xmlns="" xmlns:p14="http://schemas.microsoft.com/office/powerpoint/2010/main" val="180843991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ЧИ </a:t>
            </a:r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Взаємодіють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добавки </a:t>
            </a:r>
            <a:r>
              <a:rPr lang="ru-RU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між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собою?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204864"/>
            <a:ext cx="8100508" cy="350897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2000" b="1" dirty="0" err="1"/>
              <a:t>Напій</a:t>
            </a:r>
            <a:r>
              <a:rPr lang="ru-RU" sz="2000" b="1" dirty="0"/>
              <a:t> </a:t>
            </a:r>
            <a:r>
              <a:rPr lang="ru-RU" sz="2000" b="1" dirty="0" err="1"/>
              <a:t>може</a:t>
            </a:r>
            <a:r>
              <a:rPr lang="ru-RU" sz="2000" b="1" dirty="0"/>
              <a:t> </a:t>
            </a:r>
            <a:r>
              <a:rPr lang="ru-RU" sz="2000" b="1" dirty="0" err="1"/>
              <a:t>містити</a:t>
            </a:r>
            <a:r>
              <a:rPr lang="ru-RU" sz="2000" b="1" dirty="0"/>
              <a:t> </a:t>
            </a:r>
            <a:r>
              <a:rPr lang="ru-RU" sz="2000" b="1" dirty="0" err="1"/>
              <a:t>одночасно</a:t>
            </a:r>
            <a:r>
              <a:rPr lang="ru-RU" sz="2000" b="1" dirty="0"/>
              <a:t> </a:t>
            </a:r>
            <a:r>
              <a:rPr lang="ru-RU" sz="2000" b="1" dirty="0" err="1"/>
              <a:t>кілька</a:t>
            </a:r>
            <a:r>
              <a:rPr lang="ru-RU" sz="2000" b="1" dirty="0"/>
              <a:t> </a:t>
            </a:r>
            <a:r>
              <a:rPr lang="ru-RU" sz="2000" b="1" dirty="0" err="1"/>
              <a:t>різних</a:t>
            </a:r>
            <a:r>
              <a:rPr lang="ru-RU" sz="2000" b="1" dirty="0"/>
              <a:t> </a:t>
            </a:r>
            <a:r>
              <a:rPr lang="ru-RU" sz="2000" b="1" dirty="0" smtClean="0"/>
              <a:t>добавок</a:t>
            </a:r>
            <a:endParaRPr lang="ru-RU" sz="2000" b="1" dirty="0"/>
          </a:p>
          <a:p>
            <a:pPr algn="ctr">
              <a:buFont typeface="Wingdings" pitchFamily="2" charset="2"/>
              <a:buChar char="Ø"/>
            </a:pPr>
            <a:endParaRPr lang="ru-RU" sz="2000" b="1" dirty="0"/>
          </a:p>
          <a:p>
            <a:pPr algn="ctr">
              <a:buFont typeface="Wingdings" pitchFamily="2" charset="2"/>
              <a:buChar char="Ø"/>
            </a:pPr>
            <a:r>
              <a:rPr lang="ru-RU" sz="2000" b="1" dirty="0"/>
              <a:t>Дивно, але </a:t>
            </a:r>
            <a:r>
              <a:rPr lang="ru-RU" sz="2000" b="1" dirty="0" err="1"/>
              <a:t>ефект</a:t>
            </a:r>
            <a:r>
              <a:rPr lang="ru-RU" sz="2000" b="1" dirty="0"/>
              <a:t> </a:t>
            </a:r>
            <a:r>
              <a:rPr lang="ru-RU" sz="2000" b="1" dirty="0" err="1"/>
              <a:t>від</a:t>
            </a:r>
            <a:r>
              <a:rPr lang="ru-RU" sz="2000" b="1" dirty="0"/>
              <a:t> </a:t>
            </a:r>
            <a:r>
              <a:rPr lang="ru-RU" sz="2000" b="1" dirty="0" err="1"/>
              <a:t>комбінації</a:t>
            </a:r>
            <a:r>
              <a:rPr lang="ru-RU" sz="2000" b="1" dirty="0"/>
              <a:t> </a:t>
            </a:r>
            <a:r>
              <a:rPr lang="ru-RU" sz="2000" b="1" dirty="0" err="1"/>
              <a:t>декількох</a:t>
            </a:r>
            <a:r>
              <a:rPr lang="ru-RU" sz="2000" b="1" dirty="0"/>
              <a:t> добавок </a:t>
            </a:r>
            <a:r>
              <a:rPr lang="ru-RU" sz="2000" b="1" dirty="0" err="1"/>
              <a:t>ніколи</a:t>
            </a:r>
            <a:r>
              <a:rPr lang="ru-RU" sz="2000" b="1" dirty="0"/>
              <a:t> не </a:t>
            </a:r>
            <a:r>
              <a:rPr lang="ru-RU" sz="2000" b="1" dirty="0" err="1"/>
              <a:t>встановлювався</a:t>
            </a:r>
            <a:r>
              <a:rPr lang="ru-RU" sz="2000" b="1" dirty="0"/>
              <a:t> в стандартах </a:t>
            </a:r>
            <a:r>
              <a:rPr lang="ru-RU" sz="2000" b="1" dirty="0" err="1" smtClean="0"/>
              <a:t>безпеки</a:t>
            </a:r>
            <a:endParaRPr lang="ru-RU" sz="2000" b="1" dirty="0"/>
          </a:p>
          <a:p>
            <a:pPr algn="ctr">
              <a:buFont typeface="Wingdings" pitchFamily="2" charset="2"/>
              <a:buChar char="Ø"/>
            </a:pPr>
            <a:endParaRPr lang="ru-RU" sz="2000" b="1" dirty="0"/>
          </a:p>
          <a:p>
            <a:pPr algn="ctr">
              <a:buFont typeface="Wingdings" pitchFamily="2" charset="2"/>
              <a:buChar char="Ø"/>
            </a:pPr>
            <a:r>
              <a:rPr lang="ru-RU" sz="2000" b="1" dirty="0" err="1" smtClean="0"/>
              <a:t>Можливо</a:t>
            </a:r>
            <a:r>
              <a:rPr lang="ru-RU" sz="2000" b="1" dirty="0" smtClean="0"/>
              <a:t>, </a:t>
            </a:r>
            <a:r>
              <a:rPr lang="ru-RU" sz="2000" b="1" dirty="0"/>
              <a:t>два </a:t>
            </a:r>
            <a:r>
              <a:rPr lang="ru-RU" sz="2000" b="1" dirty="0" err="1"/>
              <a:t>консерванти</a:t>
            </a:r>
            <a:r>
              <a:rPr lang="ru-RU" sz="2000" b="1" dirty="0"/>
              <a:t> </a:t>
            </a:r>
            <a:r>
              <a:rPr lang="ru-RU" sz="2000" b="1" dirty="0" smtClean="0"/>
              <a:t>разом </a:t>
            </a:r>
            <a:r>
              <a:rPr lang="ru-RU" sz="2000" b="1" dirty="0" err="1"/>
              <a:t>мають</a:t>
            </a:r>
            <a:r>
              <a:rPr lang="ru-RU" sz="2000" b="1" dirty="0"/>
              <a:t> </a:t>
            </a:r>
            <a:r>
              <a:rPr lang="ru-RU" sz="2000" b="1" dirty="0" err="1"/>
              <a:t>набагато</a:t>
            </a:r>
            <a:r>
              <a:rPr lang="ru-RU" sz="2000" b="1" dirty="0"/>
              <a:t> </a:t>
            </a:r>
            <a:r>
              <a:rPr lang="ru-RU" sz="2000" b="1" dirty="0" err="1"/>
              <a:t>більший</a:t>
            </a:r>
            <a:r>
              <a:rPr lang="ru-RU" sz="2000" b="1" dirty="0"/>
              <a:t> </a:t>
            </a:r>
            <a:r>
              <a:rPr lang="ru-RU" sz="2000" b="1" dirty="0" err="1"/>
              <a:t>негативний</a:t>
            </a:r>
            <a:r>
              <a:rPr lang="ru-RU" sz="2000" b="1" dirty="0"/>
              <a:t> </a:t>
            </a:r>
            <a:r>
              <a:rPr lang="ru-RU" sz="2000" b="1" dirty="0" err="1"/>
              <a:t>ефект</a:t>
            </a:r>
            <a:r>
              <a:rPr lang="ru-RU" sz="2000" b="1" dirty="0"/>
              <a:t> в </a:t>
            </a:r>
            <a:r>
              <a:rPr lang="ru-RU" sz="2000" b="1" dirty="0" err="1"/>
              <a:t>комбінації</a:t>
            </a:r>
            <a:r>
              <a:rPr lang="ru-RU" sz="2000" b="1" dirty="0"/>
              <a:t>, </a:t>
            </a:r>
            <a:r>
              <a:rPr lang="ru-RU" sz="2000" b="1" dirty="0" err="1"/>
              <a:t>ніж</a:t>
            </a:r>
            <a:r>
              <a:rPr lang="ru-RU" sz="2000" b="1" dirty="0"/>
              <a:t> коли </a:t>
            </a:r>
            <a:r>
              <a:rPr lang="ru-RU" sz="2000" b="1" dirty="0" err="1"/>
              <a:t>вживаються</a:t>
            </a:r>
            <a:r>
              <a:rPr lang="ru-RU" sz="2000" b="1" dirty="0"/>
              <a:t> </a:t>
            </a:r>
            <a:r>
              <a:rPr lang="ru-RU" sz="2000" b="1" dirty="0" err="1"/>
              <a:t>окремо</a:t>
            </a:r>
            <a:r>
              <a:rPr lang="ru-RU" sz="2000" b="1" dirty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5426060"/>
            <a:ext cx="698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/>
              <a:t>Чому</a:t>
            </a:r>
            <a:r>
              <a:rPr lang="ru-RU" sz="2800" b="1" dirty="0"/>
              <a:t> </a:t>
            </a:r>
            <a:r>
              <a:rPr lang="ru-RU" sz="2800" b="1" dirty="0" err="1"/>
              <a:t>даний</a:t>
            </a:r>
            <a:r>
              <a:rPr lang="ru-RU" sz="2800" b="1" dirty="0"/>
              <a:t> факт не </a:t>
            </a:r>
            <a:r>
              <a:rPr lang="ru-RU" sz="2800" b="1" dirty="0" err="1"/>
              <a:t>досліджується</a:t>
            </a:r>
            <a:r>
              <a:rPr lang="ru-RU" sz="2800" b="1" dirty="0"/>
              <a:t>?</a:t>
            </a:r>
          </a:p>
        </p:txBody>
      </p:sp>
    </p:spTree>
    <p:extLst>
      <p:ext uri="{BB962C8B-B14F-4D97-AF65-F5344CB8AC3E}">
        <p14:creationId xmlns="" xmlns:p14="http://schemas.microsoft.com/office/powerpoint/2010/main" val="36010759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73 -0.073 L 0.177 -0.073 L 0.25 0 L 0.25 0.104 L 0.177 0.177 L 0.073 0.177 L 0 0.104 L 0 0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Упаковка, яка несе смерть</a:t>
            </a:r>
            <a:endParaRPr lang="uk-UA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2"/>
            <a:ext cx="7314722" cy="350897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uk-UA" b="1" i="1" dirty="0" smtClean="0"/>
              <a:t>Упаковка для газованої води з ПВДХ </a:t>
            </a:r>
            <a:r>
              <a:rPr lang="uk-UA" b="1" dirty="0" smtClean="0"/>
              <a:t>-(синтетичний полімер </a:t>
            </a:r>
            <a:r>
              <a:rPr lang="uk-UA" b="1" dirty="0" err="1" smtClean="0"/>
              <a:t>полівініліденхлорид</a:t>
            </a:r>
            <a:r>
              <a:rPr lang="uk-UA" b="1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uk-UA" b="1" i="1" dirty="0" smtClean="0"/>
              <a:t>Мономери ПВДХ</a:t>
            </a:r>
            <a:r>
              <a:rPr lang="uk-UA" b="1" dirty="0" smtClean="0"/>
              <a:t>: етилен, стирол, бутадієн, фенол - залишаються в пакувальній плівці від 20% до 60%, і потрапляючи в організм людини, порушують всі біологічні функції організму, генетично змінюють клітини людини, викликаючи рак.</a:t>
            </a:r>
            <a:endParaRPr lang="uk-UA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5733256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Краще пити зі скляних пляшок!</a:t>
            </a:r>
            <a:endParaRPr lang="uk-UA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99611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344934" cy="1143000"/>
          </a:xfrm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 w="114300" prst="hardEdge"/>
          </a:sp3d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Питання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анкетування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844824"/>
            <a:ext cx="7776864" cy="446449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68580" indent="0" algn="ctr">
              <a:buNone/>
            </a:pPr>
            <a:endParaRPr lang="ru-RU" sz="2000" b="1" dirty="0" smtClean="0"/>
          </a:p>
          <a:p>
            <a:pPr marL="68580" indent="0" algn="ctr">
              <a:buNone/>
            </a:pPr>
            <a:r>
              <a:rPr lang="ru-RU" sz="2000" b="1" dirty="0" smtClean="0"/>
              <a:t>1. </a:t>
            </a:r>
            <a:r>
              <a:rPr lang="ru-RU" sz="2000" b="1" i="1" dirty="0" err="1" smtClean="0"/>
              <a:t>Чи</a:t>
            </a:r>
            <a:r>
              <a:rPr lang="ru-RU" sz="2000" b="1" i="1" dirty="0" smtClean="0"/>
              <a:t> </a:t>
            </a:r>
            <a:r>
              <a:rPr lang="uk-UA" sz="2000" b="1" i="1" dirty="0" smtClean="0"/>
              <a:t>любиш</a:t>
            </a:r>
            <a:r>
              <a:rPr lang="ru-RU" sz="2000" b="1" i="1" dirty="0" smtClean="0"/>
              <a:t> </a:t>
            </a:r>
            <a:r>
              <a:rPr lang="ru-RU" sz="2000" b="1" i="1" dirty="0" err="1"/>
              <a:t>ти</a:t>
            </a:r>
            <a:r>
              <a:rPr lang="ru-RU" sz="2000" b="1" i="1" dirty="0"/>
              <a:t> </a:t>
            </a:r>
            <a:r>
              <a:rPr lang="ru-RU" sz="2000" b="1" i="1" dirty="0" err="1"/>
              <a:t>солодкі</a:t>
            </a:r>
            <a:r>
              <a:rPr lang="ru-RU" sz="2000" b="1" i="1" dirty="0"/>
              <a:t> </a:t>
            </a:r>
            <a:r>
              <a:rPr lang="ru-RU" sz="2000" b="1" i="1" dirty="0" err="1"/>
              <a:t>газовані</a:t>
            </a:r>
            <a:r>
              <a:rPr lang="ru-RU" sz="2000" b="1" i="1" dirty="0"/>
              <a:t> </a:t>
            </a:r>
            <a:r>
              <a:rPr lang="ru-RU" sz="2000" b="1" i="1" dirty="0" err="1"/>
              <a:t>напої</a:t>
            </a:r>
            <a:r>
              <a:rPr lang="ru-RU" sz="2000" b="1" i="1" dirty="0" smtClean="0"/>
              <a:t>?</a:t>
            </a:r>
          </a:p>
          <a:p>
            <a:pPr marL="68580" indent="0" algn="ctr">
              <a:buNone/>
            </a:pPr>
            <a:r>
              <a:rPr lang="uk-UA" sz="2000" b="1" dirty="0" smtClean="0"/>
              <a:t>           а) так                  б) ні</a:t>
            </a:r>
            <a:endParaRPr lang="ru-RU" sz="2000" b="1" dirty="0"/>
          </a:p>
          <a:p>
            <a:pPr marL="68580" indent="0" algn="ctr">
              <a:buNone/>
            </a:pPr>
            <a:r>
              <a:rPr lang="ru-RU" sz="2000" b="1" dirty="0"/>
              <a:t>2. </a:t>
            </a:r>
            <a:r>
              <a:rPr lang="uk-UA" sz="2000" b="1" i="1" dirty="0" smtClean="0"/>
              <a:t>Які газовані напої ти п'єш найчастіше? </a:t>
            </a:r>
            <a:r>
              <a:rPr lang="uk-UA" sz="2000" b="1" dirty="0" smtClean="0"/>
              <a:t>…</a:t>
            </a:r>
          </a:p>
          <a:p>
            <a:pPr marL="68580" indent="0" algn="ctr">
              <a:buNone/>
            </a:pPr>
            <a:r>
              <a:rPr lang="uk-UA" sz="2000" b="1" dirty="0" smtClean="0"/>
              <a:t>3</a:t>
            </a:r>
            <a:r>
              <a:rPr lang="uk-UA" sz="2000" b="1" i="1" dirty="0" smtClean="0"/>
              <a:t>. Як часто ти п'єш газовані напої</a:t>
            </a:r>
          </a:p>
          <a:p>
            <a:pPr marL="68580" indent="0" algn="ctr">
              <a:buNone/>
            </a:pPr>
            <a:r>
              <a:rPr lang="ru-RU" sz="2000" b="1" dirty="0" smtClean="0"/>
              <a:t>а</a:t>
            </a:r>
            <a:r>
              <a:rPr lang="ru-RU" sz="2000" b="1" dirty="0"/>
              <a:t>) </a:t>
            </a:r>
            <a:r>
              <a:rPr lang="ru-RU" sz="2000" b="1" dirty="0" err="1"/>
              <a:t>кілька</a:t>
            </a:r>
            <a:r>
              <a:rPr lang="ru-RU" sz="2000" b="1" dirty="0"/>
              <a:t> </a:t>
            </a:r>
            <a:r>
              <a:rPr lang="ru-RU" sz="2000" b="1" dirty="0" err="1"/>
              <a:t>разів</a:t>
            </a:r>
            <a:r>
              <a:rPr lang="ru-RU" sz="2000" b="1" dirty="0"/>
              <a:t> на </a:t>
            </a:r>
            <a:r>
              <a:rPr lang="ru-RU" sz="2000" b="1" dirty="0" smtClean="0"/>
              <a:t>день             б</a:t>
            </a:r>
            <a:r>
              <a:rPr lang="ru-RU" sz="2000" b="1" dirty="0"/>
              <a:t>) </a:t>
            </a:r>
            <a:r>
              <a:rPr lang="ru-RU" sz="2000" b="1" dirty="0" err="1"/>
              <a:t>кожен</a:t>
            </a:r>
            <a:r>
              <a:rPr lang="ru-RU" sz="2000" b="1" dirty="0"/>
              <a:t> день</a:t>
            </a:r>
          </a:p>
          <a:p>
            <a:pPr marL="68580" indent="0" algn="ctr">
              <a:buNone/>
            </a:pPr>
            <a:r>
              <a:rPr lang="ru-RU" sz="2000" b="1" dirty="0" smtClean="0"/>
              <a:t>в</a:t>
            </a:r>
            <a:r>
              <a:rPr lang="ru-RU" sz="2000" b="1" dirty="0"/>
              <a:t>) через </a:t>
            </a:r>
            <a:r>
              <a:rPr lang="ru-RU" sz="2000" b="1" dirty="0" smtClean="0"/>
              <a:t>день    г</a:t>
            </a:r>
            <a:r>
              <a:rPr lang="ru-RU" sz="2000" b="1" dirty="0"/>
              <a:t>) раз в </a:t>
            </a:r>
            <a:r>
              <a:rPr lang="ru-RU" sz="2000" b="1" dirty="0" err="1" smtClean="0"/>
              <a:t>тиждень</a:t>
            </a:r>
            <a:r>
              <a:rPr lang="ru-RU" sz="2000" b="1" dirty="0"/>
              <a:t> </a:t>
            </a:r>
            <a:r>
              <a:rPr lang="ru-RU" sz="2000" b="1" dirty="0" smtClean="0"/>
              <a:t>   </a:t>
            </a:r>
            <a:r>
              <a:rPr lang="ru-RU" sz="2000" b="1" dirty="0" err="1" smtClean="0"/>
              <a:t>д</a:t>
            </a:r>
            <a:r>
              <a:rPr lang="ru-RU" sz="2000" b="1" dirty="0"/>
              <a:t>) </a:t>
            </a:r>
            <a:r>
              <a:rPr lang="ru-RU" sz="2000" b="1" dirty="0" err="1" smtClean="0"/>
              <a:t>зрідка</a:t>
            </a:r>
            <a:endParaRPr lang="ru-RU" sz="2000" b="1" dirty="0"/>
          </a:p>
          <a:p>
            <a:pPr marL="68580" indent="0" algn="ctr">
              <a:buNone/>
            </a:pPr>
            <a:r>
              <a:rPr lang="ru-RU" sz="2000" b="1" dirty="0"/>
              <a:t>4. </a:t>
            </a:r>
            <a:r>
              <a:rPr lang="uk-UA" sz="2000" b="1" i="1" dirty="0" smtClean="0"/>
              <a:t>Чому ви вживаєте газовані напої?</a:t>
            </a:r>
          </a:p>
          <a:p>
            <a:pPr marL="68580" indent="0" algn="ctr">
              <a:buNone/>
            </a:pPr>
            <a:r>
              <a:rPr lang="uk-UA" sz="2000" b="1" dirty="0" smtClean="0"/>
              <a:t>а) смачно   б) втамовують спрагу   в) просто так</a:t>
            </a:r>
          </a:p>
          <a:p>
            <a:pPr marL="68580" indent="0" algn="ctr">
              <a:buNone/>
            </a:pPr>
            <a:r>
              <a:rPr lang="uk-UA" sz="2000" b="1" dirty="0" smtClean="0"/>
              <a:t>5. </a:t>
            </a:r>
            <a:r>
              <a:rPr lang="uk-UA" sz="2000" b="1" i="1" dirty="0" smtClean="0"/>
              <a:t>Чи вживаєте  ви енергетичні напої</a:t>
            </a:r>
          </a:p>
          <a:p>
            <a:pPr marL="68580" indent="0" algn="ctr">
              <a:buNone/>
            </a:pPr>
            <a:r>
              <a:rPr lang="uk-UA" sz="2000" b="1" dirty="0" smtClean="0"/>
              <a:t>   а) так            б) ні</a:t>
            </a:r>
          </a:p>
          <a:p>
            <a:pPr marL="68580" indent="0">
              <a:buNone/>
            </a:pPr>
            <a:endParaRPr lang="uk-UA" dirty="0" smtClean="0"/>
          </a:p>
          <a:p>
            <a:endParaRPr lang="uk-UA" dirty="0" smtClean="0"/>
          </a:p>
        </p:txBody>
      </p:sp>
    </p:spTree>
    <p:extLst>
      <p:ext uri="{BB962C8B-B14F-4D97-AF65-F5344CB8AC3E}">
        <p14:creationId xmlns="" xmlns:p14="http://schemas.microsoft.com/office/powerpoint/2010/main" val="24137881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 -0.038 0.075 -0.062 0.125 -0.062 C 0.175 -0.062 0.22 -0.038 0.25 0 C 0.22 0.038 0.175 0.062 0.125 0.062 C 0.075 0.062 0.03 0.038 0 0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96752"/>
            <a:ext cx="6777317" cy="466114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68580" indent="0" algn="ctr">
              <a:buNone/>
            </a:pPr>
            <a:endParaRPr lang="uk-UA" b="1" i="1" dirty="0" smtClean="0"/>
          </a:p>
          <a:p>
            <a:pPr marL="68580" indent="0" algn="ctr">
              <a:buNone/>
            </a:pPr>
            <a:r>
              <a:rPr lang="uk-UA" b="1" i="1" dirty="0" smtClean="0"/>
              <a:t>6. Які</a:t>
            </a:r>
            <a:r>
              <a:rPr lang="uk-UA" b="1" i="1" dirty="0"/>
              <a:t>?_______________</a:t>
            </a:r>
          </a:p>
          <a:p>
            <a:pPr marL="68580" indent="0" algn="ctr">
              <a:buNone/>
            </a:pPr>
            <a:r>
              <a:rPr lang="uk-UA" b="1" i="1" dirty="0"/>
              <a:t>7.Як часто?</a:t>
            </a:r>
          </a:p>
          <a:p>
            <a:pPr marL="68580" indent="0" algn="ctr">
              <a:buNone/>
            </a:pPr>
            <a:r>
              <a:rPr lang="uk-UA" b="1" dirty="0"/>
              <a:t>     а) кілька раз у день    б) кожного дня</a:t>
            </a:r>
          </a:p>
          <a:p>
            <a:pPr marL="68580" indent="0" algn="ctr">
              <a:buNone/>
            </a:pPr>
            <a:r>
              <a:rPr lang="uk-UA" b="1" dirty="0"/>
              <a:t>      в) через день  г)раз у неділю д) </a:t>
            </a:r>
            <a:r>
              <a:rPr lang="uk-UA" b="1" dirty="0" smtClean="0"/>
              <a:t>рідко</a:t>
            </a:r>
          </a:p>
          <a:p>
            <a:pPr marL="68580" indent="0" algn="ctr">
              <a:buSzPct val="78000"/>
              <a:buNone/>
            </a:pPr>
            <a:r>
              <a:rPr lang="uk-UA" b="1" i="1" dirty="0" smtClean="0"/>
              <a:t>8. Чому ви вживаєте енергетики?</a:t>
            </a:r>
          </a:p>
          <a:p>
            <a:pPr marL="68580" indent="0" algn="ctr">
              <a:buNone/>
            </a:pPr>
            <a:r>
              <a:rPr lang="uk-UA" b="1" dirty="0" smtClean="0"/>
              <a:t>а )смачно    </a:t>
            </a:r>
            <a:r>
              <a:rPr lang="uk-UA" b="1" dirty="0"/>
              <a:t>б) втамовують спрагу в) </a:t>
            </a:r>
            <a:r>
              <a:rPr lang="uk-UA" b="1" dirty="0" err="1" smtClean="0"/>
              <a:t>прикольно</a:t>
            </a:r>
            <a:endParaRPr lang="uk-UA" b="1" dirty="0" smtClean="0"/>
          </a:p>
          <a:p>
            <a:pPr marL="68580" indent="0" algn="ctr">
              <a:buNone/>
            </a:pPr>
            <a:r>
              <a:rPr lang="uk-UA" b="1" dirty="0" smtClean="0"/>
              <a:t>г) круто   д) просто так  е) не вживаю  </a:t>
            </a:r>
          </a:p>
          <a:p>
            <a:pPr marL="68580" indent="0" algn="ctr">
              <a:buNone/>
            </a:pPr>
            <a:r>
              <a:rPr lang="uk-UA" b="1" dirty="0" smtClean="0"/>
              <a:t>ж) «заводять»</a:t>
            </a:r>
            <a:endParaRPr lang="uk-UA" b="1" dirty="0"/>
          </a:p>
          <a:p>
            <a:pPr marL="68580" indent="0" algn="ctr">
              <a:buNone/>
            </a:pPr>
            <a:r>
              <a:rPr lang="uk-UA" b="1" i="1" dirty="0" smtClean="0"/>
              <a:t>9. Чи </a:t>
            </a:r>
            <a:r>
              <a:rPr lang="uk-UA" b="1" i="1" dirty="0"/>
              <a:t>знаєте ви про те, що в даних напоях містяться </a:t>
            </a:r>
            <a:r>
              <a:rPr lang="uk-UA" b="1" i="1" dirty="0" smtClean="0"/>
              <a:t>речовини, </a:t>
            </a:r>
            <a:r>
              <a:rPr lang="uk-UA" b="1" i="1" dirty="0"/>
              <a:t>які шкодять вашому організму</a:t>
            </a:r>
            <a:r>
              <a:rPr lang="uk-UA" b="1" i="1" dirty="0" smtClean="0"/>
              <a:t>?</a:t>
            </a:r>
          </a:p>
          <a:p>
            <a:pPr marL="68580" indent="0" algn="ctr">
              <a:buNone/>
            </a:pPr>
            <a:r>
              <a:rPr lang="ru-RU" b="1" dirty="0" smtClean="0"/>
              <a:t> </a:t>
            </a:r>
            <a:r>
              <a:rPr lang="ru-RU" b="1" dirty="0"/>
              <a:t>а) так </a:t>
            </a:r>
            <a:r>
              <a:rPr lang="ru-RU" b="1" dirty="0" smtClean="0"/>
              <a:t>        б</a:t>
            </a:r>
            <a:r>
              <a:rPr lang="ru-RU" b="1" dirty="0"/>
              <a:t>) </a:t>
            </a:r>
            <a:r>
              <a:rPr lang="ru-RU" b="1" dirty="0" err="1"/>
              <a:t>ні</a:t>
            </a:r>
            <a:r>
              <a:rPr lang="ru-RU" b="1" dirty="0"/>
              <a:t> </a:t>
            </a:r>
            <a:r>
              <a:rPr lang="ru-RU" b="1" dirty="0" smtClean="0"/>
              <a:t>        в</a:t>
            </a:r>
            <a:r>
              <a:rPr lang="ru-RU" b="1" dirty="0"/>
              <a:t>) все </a:t>
            </a:r>
            <a:r>
              <a:rPr lang="ru-RU" b="1" dirty="0" smtClean="0"/>
              <a:t>одно</a:t>
            </a:r>
          </a:p>
          <a:p>
            <a:pPr>
              <a:buNone/>
            </a:pPr>
            <a:r>
              <a:rPr lang="uk-UA" b="1" i="1" dirty="0" smtClean="0"/>
              <a:t>        10. Чи бентежить вас колір напою?</a:t>
            </a:r>
            <a:endParaRPr lang="ru-RU" b="1" i="1" dirty="0" smtClean="0"/>
          </a:p>
          <a:p>
            <a:pPr marL="68580" indent="0" algn="ctr">
              <a:buNone/>
            </a:pPr>
            <a:r>
              <a:rPr lang="uk-UA" b="1" i="1" dirty="0" smtClean="0"/>
              <a:t>         </a:t>
            </a:r>
            <a:r>
              <a:rPr lang="ru-RU" b="1" dirty="0" smtClean="0"/>
              <a:t>а) так         б) </a:t>
            </a:r>
            <a:r>
              <a:rPr lang="ru-RU" b="1" dirty="0" err="1" smtClean="0"/>
              <a:t>ні</a:t>
            </a:r>
            <a:r>
              <a:rPr lang="ru-RU" b="1" dirty="0" smtClean="0"/>
              <a:t>         в) не думав</a:t>
            </a:r>
          </a:p>
          <a:p>
            <a:pPr marL="68580" indent="0" algn="ctr">
              <a:buNone/>
            </a:pPr>
            <a:endParaRPr lang="ru-RU" b="1" dirty="0" smtClean="0"/>
          </a:p>
          <a:p>
            <a:pPr marL="68580" indent="0" algn="ctr">
              <a:buNone/>
            </a:pP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714744" y="1071546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accent3">
                    <a:lumMod val="75000"/>
                  </a:schemeClr>
                </a:solidFill>
              </a:rPr>
              <a:t>                       Продовження анкети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06804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3933201420"/>
              </p:ext>
            </p:extLst>
          </p:nvPr>
        </p:nvGraphicFramePr>
        <p:xfrm>
          <a:off x="611560" y="1556792"/>
          <a:ext cx="3168352" cy="3991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="" xmlns:p14="http://schemas.microsoft.com/office/powerpoint/2010/main" val="820369250"/>
              </p:ext>
            </p:extLst>
          </p:nvPr>
        </p:nvGraphicFramePr>
        <p:xfrm>
          <a:off x="4211960" y="1412776"/>
          <a:ext cx="4272136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131911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642918"/>
            <a:ext cx="8143932" cy="150019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Мета</a:t>
            </a:r>
            <a:endParaRPr lang="ru-RU" sz="54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034" y="2323652"/>
            <a:ext cx="8143932" cy="260554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err="1" smtClean="0">
                <a:latin typeface="Comic Sans MS" pitchFamily="66" charset="0"/>
              </a:rPr>
              <a:t>дослідити</a:t>
            </a: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uk-UA" sz="2800" b="1" dirty="0" smtClean="0">
                <a:latin typeface="Comic Sans MS" pitchFamily="66" charset="0"/>
              </a:rPr>
              <a:t>хімічні   властивості газованих  </a:t>
            </a:r>
          </a:p>
          <a:p>
            <a:pPr algn="ctr">
              <a:buNone/>
            </a:pPr>
            <a:r>
              <a:rPr lang="uk-UA" sz="2800" b="1" dirty="0" smtClean="0">
                <a:latin typeface="Comic Sans MS" pitchFamily="66" charset="0"/>
              </a:rPr>
              <a:t> напоїв і з'ясувати   ступінь їх негативного </a:t>
            </a:r>
          </a:p>
          <a:p>
            <a:pPr algn="ctr">
              <a:buNone/>
            </a:pPr>
            <a:r>
              <a:rPr lang="uk-UA" sz="2800" b="1" dirty="0" smtClean="0">
                <a:latin typeface="Comic Sans MS" pitchFamily="66" charset="0"/>
              </a:rPr>
              <a:t> впливу на здоров'я  людини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5357826"/>
            <a:ext cx="8143932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5929330"/>
            <a:ext cx="8143932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293098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704974" cy="576064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68580" indent="0" algn="ctr"/>
            <a:r>
              <a:rPr lang="uk-UA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Як часто ти п'єш газовані напої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602000" y="1590675"/>
          <a:ext cx="6084000" cy="3676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2631847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="" xmlns:p14="http://schemas.microsoft.com/office/powerpoint/2010/main" val="1266974978"/>
              </p:ext>
            </p:extLst>
          </p:nvPr>
        </p:nvGraphicFramePr>
        <p:xfrm>
          <a:off x="785786" y="785794"/>
          <a:ext cx="7632848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31370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28736"/>
            <a:ext cx="7024744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 ВЖИВАЄТЕ ВИ ЕНЕРГЕТИЧНІ НАПОЇ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57290" y="6000768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Примітка. </a:t>
            </a:r>
            <a:r>
              <a:rPr lang="uk-UA" sz="1400" b="1" dirty="0" smtClean="0"/>
              <a:t>Позаяк у опитуваних енергетичні напої не популярні, питання №6-8 зняті і в цій роботі не розглядались.</a:t>
            </a:r>
            <a:endParaRPr lang="ru-RU" sz="14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1203590092"/>
              </p:ext>
            </p:extLst>
          </p:nvPr>
        </p:nvGraphicFramePr>
        <p:xfrm>
          <a:off x="785786" y="1428736"/>
          <a:ext cx="7200800" cy="507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8065014" cy="1224136"/>
          </a:xfrm>
        </p:spPr>
        <p:txBody>
          <a:bodyPr>
            <a:noAutofit/>
          </a:bodyPr>
          <a:lstStyle/>
          <a:p>
            <a:pPr marL="68580" indent="0" algn="ctr"/>
            <a:r>
              <a:rPr lang="uk-UA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Чи знаєте ви про те, що в даних напоях містяться 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речовини, </a:t>
            </a:r>
            <a:r>
              <a:rPr lang="uk-UA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які шкодять вашому організму?</a:t>
            </a:r>
          </a:p>
        </p:txBody>
      </p:sp>
    </p:spTree>
    <p:extLst>
      <p:ext uri="{BB962C8B-B14F-4D97-AF65-F5344CB8AC3E}">
        <p14:creationId xmlns="" xmlns:p14="http://schemas.microsoft.com/office/powerpoint/2010/main" val="2235374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704974" cy="529128"/>
          </a:xfrm>
        </p:spPr>
        <p:txBody>
          <a:bodyPr>
            <a:noAutofit/>
          </a:bodyPr>
          <a:lstStyle/>
          <a:p>
            <a:pPr algn="ctr"/>
            <a:r>
              <a:rPr lang="uk-U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Вивчення складу найбільш часто вживаних газованих напоїв</a:t>
            </a:r>
            <a:endParaRPr lang="uk-UA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2323652"/>
            <a:ext cx="2349044" cy="3508977"/>
          </a:xfrm>
        </p:spPr>
        <p:txBody>
          <a:bodyPr>
            <a:normAutofit fontScale="85000" lnSpcReduction="10000"/>
          </a:bodyPr>
          <a:lstStyle/>
          <a:p>
            <a:pPr marL="68580" indent="0">
              <a:buNone/>
            </a:pPr>
            <a:r>
              <a:rPr lang="ru-RU" dirty="0" err="1"/>
              <a:t>кофеїн</a:t>
            </a:r>
            <a:endParaRPr lang="ru-RU" dirty="0"/>
          </a:p>
          <a:p>
            <a:pPr marL="68580" indent="0">
              <a:buNone/>
            </a:pPr>
            <a:r>
              <a:rPr lang="ru-RU" dirty="0"/>
              <a:t>аспартам</a:t>
            </a:r>
          </a:p>
          <a:p>
            <a:pPr marL="68580" indent="0">
              <a:buNone/>
            </a:pPr>
            <a:r>
              <a:rPr lang="ru-RU" dirty="0" err="1"/>
              <a:t>Фосфорна</a:t>
            </a:r>
            <a:r>
              <a:rPr lang="ru-RU" dirty="0"/>
              <a:t> кислота</a:t>
            </a:r>
          </a:p>
          <a:p>
            <a:pPr marL="68580" indent="0">
              <a:buNone/>
            </a:pPr>
            <a:r>
              <a:rPr lang="ru-RU" dirty="0"/>
              <a:t>вода</a:t>
            </a:r>
          </a:p>
          <a:p>
            <a:pPr marL="68580" indent="0">
              <a:buNone/>
            </a:pPr>
            <a:r>
              <a:rPr lang="ru-RU" dirty="0" err="1"/>
              <a:t>цукор</a:t>
            </a:r>
            <a:endParaRPr lang="ru-RU" dirty="0"/>
          </a:p>
          <a:p>
            <a:pPr marL="68580" indent="0">
              <a:buNone/>
            </a:pPr>
            <a:r>
              <a:rPr lang="ru-RU" dirty="0"/>
              <a:t>Диоксид </a:t>
            </a:r>
            <a:r>
              <a:rPr lang="ru-RU" dirty="0" err="1"/>
              <a:t>вуглецю</a:t>
            </a:r>
            <a:endParaRPr lang="ru-RU" dirty="0"/>
          </a:p>
          <a:p>
            <a:pPr marL="68580" indent="0">
              <a:buNone/>
            </a:pPr>
            <a:r>
              <a:rPr lang="ru-RU" dirty="0" err="1"/>
              <a:t>барвники</a:t>
            </a:r>
            <a:endParaRPr lang="ru-RU" dirty="0"/>
          </a:p>
          <a:p>
            <a:pPr marL="68580" indent="0">
              <a:buNone/>
            </a:pPr>
            <a:r>
              <a:rPr lang="ru-RU" dirty="0" err="1"/>
              <a:t>ароматизатори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2276872"/>
            <a:ext cx="273630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/>
              <a:t>кофеїн</a:t>
            </a:r>
            <a:endParaRPr lang="ru-RU" sz="2000" dirty="0"/>
          </a:p>
          <a:p>
            <a:r>
              <a:rPr lang="ru-RU" sz="2000" dirty="0"/>
              <a:t>аспартам</a:t>
            </a:r>
          </a:p>
          <a:p>
            <a:r>
              <a:rPr lang="ru-RU" sz="2000" dirty="0" err="1"/>
              <a:t>Фосфорна</a:t>
            </a:r>
            <a:r>
              <a:rPr lang="ru-RU" sz="2000" dirty="0"/>
              <a:t> кислота</a:t>
            </a:r>
          </a:p>
          <a:p>
            <a:r>
              <a:rPr lang="ru-RU" sz="2000" dirty="0"/>
              <a:t>вода</a:t>
            </a:r>
          </a:p>
          <a:p>
            <a:r>
              <a:rPr lang="ru-RU" sz="2000" dirty="0" err="1"/>
              <a:t>цукор</a:t>
            </a:r>
            <a:endParaRPr lang="ru-RU" sz="2000" dirty="0"/>
          </a:p>
          <a:p>
            <a:r>
              <a:rPr lang="ru-RU" sz="2000" dirty="0"/>
              <a:t>Диоксид </a:t>
            </a:r>
            <a:r>
              <a:rPr lang="ru-RU" sz="2000" dirty="0" err="1"/>
              <a:t>вуглецю</a:t>
            </a:r>
            <a:endParaRPr lang="ru-RU" sz="2000" dirty="0"/>
          </a:p>
          <a:p>
            <a:r>
              <a:rPr lang="ru-RU" sz="2000" dirty="0" err="1"/>
              <a:t>Цукровий</a:t>
            </a:r>
            <a:r>
              <a:rPr lang="ru-RU" sz="2000" dirty="0"/>
              <a:t> колер (Е150)</a:t>
            </a:r>
          </a:p>
          <a:p>
            <a:r>
              <a:rPr lang="ru-RU" sz="2000" dirty="0" err="1"/>
              <a:t>ароматизатори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68143" y="2276872"/>
            <a:ext cx="238521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/>
              <a:t>кофеїн</a:t>
            </a:r>
            <a:endParaRPr lang="ru-RU" sz="2000" dirty="0"/>
          </a:p>
          <a:p>
            <a:r>
              <a:rPr lang="ru-RU" sz="2000" dirty="0"/>
              <a:t>аспартам</a:t>
            </a:r>
          </a:p>
          <a:p>
            <a:r>
              <a:rPr lang="ru-RU" sz="2000" dirty="0" err="1"/>
              <a:t>Фосфорна</a:t>
            </a:r>
            <a:r>
              <a:rPr lang="ru-RU" sz="2000" dirty="0"/>
              <a:t> кислота</a:t>
            </a:r>
          </a:p>
          <a:p>
            <a:r>
              <a:rPr lang="ru-RU" sz="2000" dirty="0"/>
              <a:t>вода</a:t>
            </a:r>
          </a:p>
          <a:p>
            <a:r>
              <a:rPr lang="ru-RU" sz="2000" dirty="0" err="1"/>
              <a:t>цукор</a:t>
            </a:r>
            <a:endParaRPr lang="ru-RU" sz="2000" dirty="0"/>
          </a:p>
          <a:p>
            <a:r>
              <a:rPr lang="ru-RU" sz="2000" dirty="0"/>
              <a:t>Диоксид </a:t>
            </a:r>
            <a:r>
              <a:rPr lang="ru-RU" sz="2000" dirty="0" err="1"/>
              <a:t>вуглецю</a:t>
            </a:r>
            <a:endParaRPr lang="ru-RU" sz="2000" dirty="0"/>
          </a:p>
          <a:p>
            <a:r>
              <a:rPr lang="ru-RU" sz="2000" dirty="0" err="1"/>
              <a:t>барвники</a:t>
            </a:r>
            <a:endParaRPr lang="ru-RU" sz="2000" dirty="0"/>
          </a:p>
          <a:p>
            <a:r>
              <a:rPr lang="ru-RU" sz="2000" dirty="0" err="1"/>
              <a:t>ароматизатори</a:t>
            </a:r>
            <a:endParaRPr lang="ru-RU" sz="2000" dirty="0"/>
          </a:p>
          <a:p>
            <a:r>
              <a:rPr lang="ru-RU" sz="2000" dirty="0" err="1"/>
              <a:t>фенілаланін</a:t>
            </a:r>
            <a:endParaRPr lang="ru-RU" sz="20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195890" y="1683911"/>
            <a:ext cx="1620698" cy="5291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5" y="1763809"/>
            <a:ext cx="246138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/>
              </a:rPr>
              <a:t>«</a:t>
            </a:r>
            <a:r>
              <a:rPr lang="en-US" sz="3200" b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/>
              </a:rPr>
              <a:t>Coca-Cola</a:t>
            </a:r>
            <a:r>
              <a:rPr lang="uk-UA" sz="3200" b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/>
              </a:rPr>
              <a:t>»</a:t>
            </a:r>
            <a:r>
              <a:rPr lang="en-US" sz="3200" b="1" kern="1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/>
              </a:rPr>
              <a:t> 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31841" y="1846077"/>
            <a:ext cx="20116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kern="1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/>
              </a:rPr>
              <a:t>«</a:t>
            </a:r>
            <a:r>
              <a:rPr lang="en-US" sz="3200" b="1" kern="1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/>
              </a:rPr>
              <a:t>PEPSI</a:t>
            </a:r>
            <a:r>
              <a:rPr lang="uk-UA" sz="3200" b="1" kern="1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/>
              </a:rPr>
              <a:t>»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WordArt 3"/>
          <p:cNvSpPr>
            <a:spLocks noChangeArrowheads="1" noChangeShapeType="1" noTextEdit="1"/>
          </p:cNvSpPr>
          <p:nvPr/>
        </p:nvSpPr>
        <p:spPr bwMode="auto">
          <a:xfrm>
            <a:off x="6021110" y="1846077"/>
            <a:ext cx="1336972" cy="4567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spc="720" normalizeH="1" dirty="0" smtClean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</a:rPr>
              <a:t>sprite</a:t>
            </a:r>
            <a:endParaRPr lang="ru-RU" sz="3600" kern="10" spc="720" normalizeH="1" dirty="0">
              <a:ln w="25400">
                <a:solidFill>
                  <a:schemeClr val="bg1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49492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images.myshared.ru/17/1155464/slide_1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8621" b="11702"/>
          <a:stretch/>
        </p:blipFill>
        <p:spPr bwMode="auto">
          <a:xfrm>
            <a:off x="642910" y="1857364"/>
            <a:ext cx="7982036" cy="4674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72816" y="5716906"/>
            <a:ext cx="5832648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Кока-кола   роз`їдає стійкий наліт</a:t>
            </a:r>
            <a:endParaRPr lang="uk-U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764704"/>
            <a:ext cx="7982036" cy="135421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Агресивна дія кислот</a:t>
            </a:r>
          </a:p>
          <a:p>
            <a:pPr algn="ctr"/>
            <a:endParaRPr lang="uk-UA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Дослід № 1</a:t>
            </a:r>
            <a:endParaRPr lang="en-US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 З іржавими цвяхами і потемнілими монетами</a:t>
            </a:r>
            <a:endParaRPr lang="uk-UA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248798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Агресивна дія кислот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Содержимое 3" descr="DSCN1027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214554"/>
            <a:ext cx="571504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4090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5786454"/>
            <a:ext cx="814393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Під дією кислоти шкаралупа спочатку розм’якшується, потім повністю розчиняється  і, нарешті,  яйце стає </a:t>
            </a:r>
            <a:r>
              <a:rPr lang="uk-UA" b="1" dirty="0" err="1" smtClean="0"/>
              <a:t>“гумовим”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28794" y="5286388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2H </a:t>
            </a:r>
            <a:r>
              <a:rPr lang="uk-UA" b="1" baseline="30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</a:t>
            </a:r>
            <a:r>
              <a:rPr lang="uk-UA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+ CaCO</a:t>
            </a:r>
            <a:r>
              <a:rPr lang="uk-UA" b="1" baseline="-30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lang="uk-UA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Ca</a:t>
            </a:r>
            <a:r>
              <a:rPr lang="uk-UA" b="1" baseline="30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2+</a:t>
            </a:r>
            <a:r>
              <a:rPr lang="uk-UA" b="1" baseline="-30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 H</a:t>
            </a:r>
            <a:r>
              <a:rPr lang="uk-UA" b="1" baseline="-30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lang="uk-UA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 + CO</a:t>
            </a:r>
            <a:r>
              <a:rPr lang="uk-UA" b="1" baseline="-30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lang="uk-UA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↑</a:t>
            </a:r>
            <a:endParaRPr lang="uk-UA" sz="2400" b="1" dirty="0" smtClean="0">
              <a:latin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2143116"/>
            <a:ext cx="234950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DSCN22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20713"/>
            <a:ext cx="3960812" cy="2970212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699" name="Picture 5" descr="DSCN22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620713"/>
            <a:ext cx="3959225" cy="297021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0" name="Picture 6" descr="DSCN222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716338"/>
            <a:ext cx="3816350" cy="29860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2821" name="WordArt 5"/>
          <p:cNvSpPr>
            <a:spLocks noChangeArrowheads="1" noChangeShapeType="1" noTextEdit="1"/>
          </p:cNvSpPr>
          <p:nvPr/>
        </p:nvSpPr>
        <p:spPr bwMode="auto">
          <a:xfrm>
            <a:off x="1385960" y="620713"/>
            <a:ext cx="6767513" cy="935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 </a:t>
            </a:r>
            <a:r>
              <a:rPr lang="ru-RU" sz="3600" kern="10" dirty="0" err="1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 pitchFamily="34" charset="0"/>
              </a:rPr>
              <a:t>П</a:t>
            </a:r>
            <a:r>
              <a:rPr lang="ru-RU" sz="3600" kern="10" dirty="0" err="1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 pitchFamily="34" charset="0"/>
              </a:rPr>
              <a:t>епсі</a:t>
            </a:r>
            <a:r>
              <a:rPr lang="ru-RU" sz="3600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 pitchFamily="34" charset="0"/>
              </a:rPr>
              <a:t>-кола </a:t>
            </a:r>
            <a:r>
              <a:rPr lang="ru-RU" sz="3600" kern="10" dirty="0" err="1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 pitchFamily="34" charset="0"/>
              </a:rPr>
              <a:t>видаляє</a:t>
            </a:r>
            <a:r>
              <a:rPr lang="ru-RU" sz="3600" kern="10" dirty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3600" kern="10" dirty="0" err="1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 pitchFamily="34" charset="0"/>
              </a:rPr>
              <a:t>накип</a:t>
            </a:r>
            <a:r>
              <a:rPr lang="ru-RU" sz="3600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!</a:t>
            </a:r>
            <a:endParaRPr lang="ru-RU" sz="3600" kern="10" dirty="0">
              <a:ln w="9525">
                <a:solidFill>
                  <a:srgbClr val="FFFF00"/>
                </a:solidFill>
                <a:round/>
                <a:headEnd/>
                <a:tailEnd/>
              </a:ln>
              <a:solidFill>
                <a:srgbClr val="FF0000"/>
              </a:solidFill>
              <a:latin typeface="Comic Sans MS"/>
            </a:endParaRPr>
          </a:p>
          <a:p>
            <a:pPr algn="ctr"/>
            <a:endParaRPr lang="ru-RU" sz="3600" kern="10" dirty="0">
              <a:ln w="9525">
                <a:solidFill>
                  <a:srgbClr val="FFFF00"/>
                </a:solidFill>
                <a:round/>
                <a:headEnd/>
                <a:tailEnd/>
              </a:ln>
              <a:solidFill>
                <a:srgbClr val="FF0000"/>
              </a:solidFill>
              <a:latin typeface="Comic Sans MS"/>
            </a:endParaRPr>
          </a:p>
        </p:txBody>
      </p:sp>
      <p:sp>
        <p:nvSpPr>
          <p:cNvPr id="55306" name="Text Box 10"/>
          <p:cNvSpPr txBox="1">
            <a:spLocks noChangeArrowheads="1"/>
          </p:cNvSpPr>
          <p:nvPr/>
        </p:nvSpPr>
        <p:spPr bwMode="auto">
          <a:xfrm>
            <a:off x="2700338" y="3789363"/>
            <a:ext cx="244772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dirty="0" err="1" smtClean="0">
                <a:solidFill>
                  <a:srgbClr val="FF0000"/>
                </a:solidFill>
                <a:latin typeface="Tahoma" pitchFamily="34" charset="0"/>
              </a:rPr>
              <a:t>Після</a:t>
            </a:r>
            <a:r>
              <a:rPr lang="ru-RU" sz="2400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latin typeface="Tahoma" pitchFamily="34" charset="0"/>
              </a:rPr>
              <a:t>кип'ятіння</a:t>
            </a:r>
            <a:r>
              <a:rPr lang="ru-RU" sz="2400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Tahoma" pitchFamily="34" charset="0"/>
              </a:rPr>
              <a:t>з </a:t>
            </a:r>
            <a:r>
              <a:rPr lang="ru-RU" sz="2400" dirty="0" err="1">
                <a:solidFill>
                  <a:srgbClr val="FF0000"/>
                </a:solidFill>
                <a:latin typeface="Tahoma" pitchFamily="34" charset="0"/>
              </a:rPr>
              <a:t>пепсі</a:t>
            </a:r>
            <a:r>
              <a:rPr lang="ru-RU" sz="2400" dirty="0">
                <a:solidFill>
                  <a:srgbClr val="FF0000"/>
                </a:solidFill>
                <a:latin typeface="Tahoma" pitchFamily="34" charset="0"/>
              </a:rPr>
              <a:t>-кола</a:t>
            </a:r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179388" y="3716338"/>
            <a:ext cx="2447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dirty="0">
                <a:solidFill>
                  <a:srgbClr val="FF0000"/>
                </a:solidFill>
                <a:latin typeface="Tahoma" pitchFamily="34" charset="0"/>
              </a:rPr>
              <a:t>До </a:t>
            </a:r>
            <a:r>
              <a:rPr lang="ru-RU" sz="2400" dirty="0" err="1">
                <a:solidFill>
                  <a:srgbClr val="FF0000"/>
                </a:solidFill>
                <a:latin typeface="Tahoma" pitchFamily="34" charset="0"/>
              </a:rPr>
              <a:t>кип'ятіння</a:t>
            </a:r>
            <a:r>
              <a:rPr lang="ru-RU" sz="2400" dirty="0">
                <a:solidFill>
                  <a:srgbClr val="FF0000"/>
                </a:solidFill>
                <a:latin typeface="Tahoma" pitchFamily="34" charset="0"/>
              </a:rPr>
              <a:t> з </a:t>
            </a:r>
            <a:r>
              <a:rPr lang="ru-RU" sz="2400" dirty="0" err="1">
                <a:solidFill>
                  <a:srgbClr val="FF0000"/>
                </a:solidFill>
                <a:latin typeface="Tahoma" pitchFamily="34" charset="0"/>
              </a:rPr>
              <a:t>пепсі</a:t>
            </a:r>
            <a:r>
              <a:rPr lang="ru-RU" sz="2400" dirty="0">
                <a:solidFill>
                  <a:srgbClr val="FF0000"/>
                </a:solidFill>
                <a:latin typeface="Tahoma" pitchFamily="34" charset="0"/>
              </a:rPr>
              <a:t>-кола</a:t>
            </a:r>
          </a:p>
        </p:txBody>
      </p:sp>
      <p:sp>
        <p:nvSpPr>
          <p:cNvPr id="29704" name="Rectangle 10"/>
          <p:cNvSpPr>
            <a:spLocks noChangeArrowheads="1"/>
          </p:cNvSpPr>
          <p:nvPr/>
        </p:nvSpPr>
        <p:spPr bwMode="auto">
          <a:xfrm>
            <a:off x="107950" y="6308725"/>
            <a:ext cx="5819222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pt-BR" b="1" dirty="0"/>
              <a:t>2H</a:t>
            </a:r>
            <a:r>
              <a:rPr lang="pt-BR" sz="1400" b="1" dirty="0"/>
              <a:t>3</a:t>
            </a:r>
            <a:r>
              <a:rPr lang="pt-BR" b="1" dirty="0"/>
              <a:t>PO</a:t>
            </a:r>
            <a:r>
              <a:rPr lang="pt-BR" sz="1400" b="1" dirty="0"/>
              <a:t>4</a:t>
            </a:r>
            <a:r>
              <a:rPr lang="pt-BR" b="1" dirty="0"/>
              <a:t> + 3CaCO</a:t>
            </a:r>
            <a:r>
              <a:rPr lang="pt-BR" sz="1400" b="1" dirty="0"/>
              <a:t>3</a:t>
            </a:r>
            <a:r>
              <a:rPr lang="pt-BR" b="1" dirty="0"/>
              <a:t>   =  Ca</a:t>
            </a:r>
            <a:r>
              <a:rPr lang="pt-BR" sz="1400" b="1" dirty="0"/>
              <a:t>3</a:t>
            </a:r>
            <a:r>
              <a:rPr lang="pt-BR" b="1" dirty="0"/>
              <a:t>(PO</a:t>
            </a:r>
            <a:r>
              <a:rPr lang="pt-BR" sz="1400" b="1" dirty="0"/>
              <a:t>4</a:t>
            </a:r>
            <a:r>
              <a:rPr lang="pt-BR" b="1" dirty="0"/>
              <a:t>)</a:t>
            </a:r>
            <a:r>
              <a:rPr lang="pt-BR" sz="1400" b="1" dirty="0"/>
              <a:t>2</a:t>
            </a:r>
            <a:r>
              <a:rPr lang="pt-BR" b="1" dirty="0"/>
              <a:t>  + 3H</a:t>
            </a:r>
            <a:r>
              <a:rPr lang="pt-BR" sz="1400" b="1" dirty="0"/>
              <a:t>2</a:t>
            </a:r>
            <a:r>
              <a:rPr lang="pt-BR" b="1" dirty="0"/>
              <a:t>O  +  3CO</a:t>
            </a:r>
            <a:r>
              <a:rPr lang="pt-BR" sz="1400" b="1" dirty="0"/>
              <a:t>2</a:t>
            </a:r>
            <a:r>
              <a:rPr lang="pt-BR" b="1" dirty="0"/>
              <a:t>↑</a:t>
            </a:r>
          </a:p>
        </p:txBody>
      </p:sp>
    </p:spTree>
    <p:extLst>
      <p:ext uri="{BB962C8B-B14F-4D97-AF65-F5344CB8AC3E}">
        <p14:creationId xmlns="" xmlns:p14="http://schemas.microsoft.com/office/powerpoint/2010/main" val="3892602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21" grpId="0" animBg="1"/>
      <p:bldP spid="55306" grpId="0"/>
      <p:bldP spid="5530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Грозит ли нашим зубам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8142"/>
            <a:ext cx="8640960" cy="64632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8596" y="428604"/>
            <a:ext cx="8358246" cy="1285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ДІЯ  БАРВНИКІВ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5786454"/>
            <a:ext cx="8358246" cy="9286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Колір яєчної шкаралупи змінюється </a:t>
            </a:r>
            <a:r>
              <a:rPr lang="uk-UA" dirty="0" err="1" smtClean="0"/>
              <a:t>незворотньо</a:t>
            </a:r>
            <a:r>
              <a:rPr lang="uk-UA" dirty="0" smtClean="0"/>
              <a:t>  →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5143512"/>
            <a:ext cx="140017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  <p:extLst>
      <p:ext uri="{BB962C8B-B14F-4D97-AF65-F5344CB8AC3E}">
        <p14:creationId xmlns="" xmlns:p14="http://schemas.microsoft.com/office/powerpoint/2010/main" val="397625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642918"/>
            <a:ext cx="7529038" cy="114300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Визначення кофеїну і формальдегіду у напоях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857364"/>
            <a:ext cx="229870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TextBox 5"/>
          <p:cNvSpPr txBox="1"/>
          <p:nvPr/>
        </p:nvSpPr>
        <p:spPr>
          <a:xfrm>
            <a:off x="642910" y="1928802"/>
            <a:ext cx="55721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b="1" dirty="0" smtClean="0"/>
              <a:t>    Кофеїн. При нагріванні з Магній оксидом (</a:t>
            </a:r>
            <a:r>
              <a:rPr lang="ru-RU" b="1" dirty="0" smtClean="0"/>
              <a:t>2,5 :1</a:t>
            </a:r>
            <a:r>
              <a:rPr lang="uk-UA" b="1" dirty="0" smtClean="0"/>
              <a:t>)</a:t>
            </a:r>
            <a:r>
              <a:rPr lang="ru-RU" b="1" dirty="0" smtClean="0"/>
              <a:t> на </a:t>
            </a:r>
            <a:r>
              <a:rPr lang="uk-UA" b="1" dirty="0" smtClean="0"/>
              <a:t>е</a:t>
            </a:r>
            <a:r>
              <a:rPr lang="ru-RU" b="1" dirty="0" err="1" smtClean="0"/>
              <a:t>лектропл</a:t>
            </a:r>
            <a:r>
              <a:rPr lang="uk-UA" b="1" dirty="0" smtClean="0"/>
              <a:t>і</a:t>
            </a:r>
            <a:r>
              <a:rPr lang="ru-RU" b="1" dirty="0" smtClean="0"/>
              <a:t>т</a:t>
            </a:r>
            <a:r>
              <a:rPr lang="uk-UA" b="1" dirty="0" smtClean="0"/>
              <a:t>ці</a:t>
            </a:r>
            <a:r>
              <a:rPr lang="ru-RU" b="1" dirty="0" smtClean="0"/>
              <a:t>  </a:t>
            </a:r>
            <a:r>
              <a:rPr lang="ru-RU" b="1" dirty="0" err="1" smtClean="0"/>
              <a:t>виділяється</a:t>
            </a:r>
            <a:r>
              <a:rPr lang="ru-RU" b="1" dirty="0" smtClean="0"/>
              <a:t>  кофе</a:t>
            </a:r>
            <a:r>
              <a:rPr lang="uk-UA" b="1" dirty="0" smtClean="0"/>
              <a:t>ї</a:t>
            </a:r>
            <a:r>
              <a:rPr lang="ru-RU" b="1" dirty="0" err="1" smtClean="0"/>
              <a:t>н</a:t>
            </a:r>
            <a:r>
              <a:rPr lang="uk-UA" b="1" dirty="0" smtClean="0"/>
              <a:t> у вигляді  білого нальоту по краях</a:t>
            </a:r>
            <a:r>
              <a:rPr lang="ru-RU" b="1" dirty="0" smtClean="0"/>
              <a:t> </a:t>
            </a:r>
            <a:r>
              <a:rPr lang="ru-RU" b="1" dirty="0" err="1" smtClean="0"/>
              <a:t>скляно</a:t>
            </a:r>
            <a:r>
              <a:rPr lang="uk-UA" b="1" dirty="0" smtClean="0"/>
              <a:t>ї</a:t>
            </a:r>
            <a:r>
              <a:rPr lang="ru-RU" b="1" dirty="0" smtClean="0"/>
              <a:t> пластинки </a:t>
            </a:r>
            <a:r>
              <a:rPr lang="ru-RU" b="1" dirty="0" err="1" smtClean="0"/>
              <a:t>з</a:t>
            </a:r>
            <a:r>
              <a:rPr lang="ru-RU" b="1" dirty="0" smtClean="0"/>
              <a:t>  </a:t>
            </a:r>
            <a:r>
              <a:rPr lang="ru-RU" b="1" dirty="0" err="1" smtClean="0"/>
              <a:t>нап</a:t>
            </a:r>
            <a:r>
              <a:rPr lang="uk-UA" b="1" dirty="0" err="1" smtClean="0"/>
              <a:t>оїв</a:t>
            </a:r>
            <a:r>
              <a:rPr lang="uk-UA" b="1" dirty="0" smtClean="0"/>
              <a:t> </a:t>
            </a:r>
            <a:r>
              <a:rPr lang="en-US" b="1" i="1" dirty="0" smtClean="0">
                <a:solidFill>
                  <a:srgbClr val="C00000"/>
                </a:solidFill>
              </a:rPr>
              <a:t>Coca</a:t>
            </a:r>
            <a:r>
              <a:rPr lang="ru-RU" b="1" i="1" dirty="0" smtClean="0">
                <a:solidFill>
                  <a:srgbClr val="C00000"/>
                </a:solidFill>
              </a:rPr>
              <a:t>-</a:t>
            </a:r>
            <a:r>
              <a:rPr lang="en-US" b="1" i="1" dirty="0" smtClean="0">
                <a:solidFill>
                  <a:srgbClr val="C00000"/>
                </a:solidFill>
              </a:rPr>
              <a:t>Cola</a:t>
            </a:r>
            <a:r>
              <a:rPr lang="ru-RU" b="1" i="1" dirty="0" smtClean="0">
                <a:solidFill>
                  <a:srgbClr val="C00000"/>
                </a:solidFill>
              </a:rPr>
              <a:t>, </a:t>
            </a:r>
            <a:r>
              <a:rPr lang="en-US" b="1" i="1" dirty="0" smtClean="0">
                <a:solidFill>
                  <a:srgbClr val="C00000"/>
                </a:solidFill>
              </a:rPr>
              <a:t>Sprite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b="1" i="1" dirty="0" err="1" smtClean="0">
                <a:solidFill>
                  <a:srgbClr val="C00000"/>
                </a:solidFill>
              </a:rPr>
              <a:t>і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en-US" b="1" i="1" dirty="0" smtClean="0">
                <a:solidFill>
                  <a:srgbClr val="C00000"/>
                </a:solidFill>
              </a:rPr>
              <a:t>Pepsi</a:t>
            </a:r>
            <a:r>
              <a:rPr lang="ru-RU" b="1" dirty="0" smtClean="0"/>
              <a:t>. </a:t>
            </a:r>
          </a:p>
          <a:p>
            <a:pPr lvl="0"/>
            <a:r>
              <a:rPr lang="ru-RU" b="1" dirty="0" smtClean="0"/>
              <a:t> </a:t>
            </a:r>
            <a:r>
              <a:rPr lang="ru-RU" b="1" dirty="0" err="1" smtClean="0"/>
              <a:t>Добуті</a:t>
            </a:r>
            <a:r>
              <a:rPr lang="ru-RU" b="1" dirty="0" smtClean="0"/>
              <a:t> </a:t>
            </a:r>
            <a:r>
              <a:rPr lang="ru-RU" b="1" dirty="0" err="1" smtClean="0"/>
              <a:t>кристали</a:t>
            </a:r>
            <a:r>
              <a:rPr lang="ru-RU" b="1" dirty="0" smtClean="0"/>
              <a:t> </a:t>
            </a:r>
            <a:r>
              <a:rPr lang="ru-RU" b="1" dirty="0" err="1" smtClean="0"/>
              <a:t>нальоту</a:t>
            </a:r>
            <a:r>
              <a:rPr lang="ru-RU" b="1" dirty="0" smtClean="0"/>
              <a:t> </a:t>
            </a:r>
            <a:r>
              <a:rPr lang="ru-RU" b="1" dirty="0" err="1" smtClean="0"/>
              <a:t>обробляли</a:t>
            </a:r>
            <a:r>
              <a:rPr lang="ru-RU" b="1" dirty="0" smtClean="0"/>
              <a:t> </a:t>
            </a:r>
            <a:r>
              <a:rPr lang="ru-RU" b="1" dirty="0" err="1" smtClean="0"/>
              <a:t>переки-сом</a:t>
            </a:r>
            <a:r>
              <a:rPr lang="ru-RU" b="1" dirty="0" smtClean="0"/>
              <a:t> </a:t>
            </a:r>
            <a:r>
              <a:rPr lang="ru-RU" b="1" dirty="0" err="1" smtClean="0"/>
              <a:t>водню</a:t>
            </a:r>
            <a:r>
              <a:rPr lang="ru-RU" b="1" dirty="0" smtClean="0"/>
              <a:t> </a:t>
            </a:r>
            <a:r>
              <a:rPr lang="ru-RU" b="1" dirty="0" err="1" smtClean="0"/>
              <a:t>з</a:t>
            </a:r>
            <a:r>
              <a:rPr lang="ru-RU" b="1" dirty="0" smtClean="0"/>
              <a:t> НС</a:t>
            </a:r>
            <a:r>
              <a:rPr lang="en-US" b="1" dirty="0" smtClean="0"/>
              <a:t>l</a:t>
            </a:r>
            <a:r>
              <a:rPr lang="ru-RU" b="1" dirty="0" smtClean="0"/>
              <a:t>(1:1), </a:t>
            </a:r>
            <a:r>
              <a:rPr lang="ru-RU" b="1" dirty="0" err="1" smtClean="0"/>
              <a:t>випарювали</a:t>
            </a:r>
            <a:r>
              <a:rPr lang="ru-RU" b="1" dirty="0" smtClean="0"/>
              <a:t> на </a:t>
            </a:r>
            <a:r>
              <a:rPr lang="ru-RU" b="1" dirty="0" err="1" smtClean="0"/>
              <a:t>водяній</a:t>
            </a:r>
            <a:r>
              <a:rPr lang="ru-RU" b="1" dirty="0" smtClean="0"/>
              <a:t> </a:t>
            </a:r>
            <a:r>
              <a:rPr lang="ru-RU" b="1" dirty="0" err="1" smtClean="0"/>
              <a:t>бані</a:t>
            </a:r>
            <a:r>
              <a:rPr lang="ru-RU" b="1" dirty="0" smtClean="0"/>
              <a:t>, додавали </a:t>
            </a:r>
            <a:r>
              <a:rPr lang="ru-RU" b="1" dirty="0" err="1" smtClean="0"/>
              <a:t>розчин</a:t>
            </a:r>
            <a:r>
              <a:rPr lang="ru-RU" b="1" dirty="0" smtClean="0"/>
              <a:t> </a:t>
            </a:r>
            <a:r>
              <a:rPr lang="ru-RU" b="1" dirty="0" err="1" smtClean="0"/>
              <a:t>амоніаку</a:t>
            </a:r>
            <a:r>
              <a:rPr lang="ru-RU" b="1" dirty="0" smtClean="0"/>
              <a:t> – </a:t>
            </a:r>
            <a:r>
              <a:rPr lang="ru-RU" b="1" dirty="0" err="1" smtClean="0"/>
              <a:t>з’являлось</a:t>
            </a:r>
            <a:r>
              <a:rPr lang="ru-RU" b="1" dirty="0" smtClean="0"/>
              <a:t> </a:t>
            </a:r>
            <a:r>
              <a:rPr lang="ru-RU" b="1" dirty="0" err="1" smtClean="0"/>
              <a:t>червоне</a:t>
            </a:r>
            <a:r>
              <a:rPr lang="ru-RU" b="1" dirty="0" smtClean="0"/>
              <a:t> </a:t>
            </a:r>
            <a:r>
              <a:rPr lang="ru-RU" b="1" dirty="0" err="1" smtClean="0"/>
              <a:t>забарвлення</a:t>
            </a:r>
            <a:r>
              <a:rPr lang="ru-RU" b="1" dirty="0" smtClean="0"/>
              <a:t> (</a:t>
            </a:r>
            <a:r>
              <a:rPr lang="ru-RU" b="1" dirty="0" err="1" smtClean="0"/>
              <a:t>мурексидна</a:t>
            </a:r>
            <a:r>
              <a:rPr lang="ru-RU" b="1" dirty="0" smtClean="0"/>
              <a:t> проба) →</a:t>
            </a:r>
          </a:p>
          <a:p>
            <a:endParaRPr lang="ru-RU" b="1" dirty="0" smtClean="0"/>
          </a:p>
          <a:p>
            <a:r>
              <a:rPr lang="ru-RU" b="1" dirty="0" smtClean="0"/>
              <a:t>    </a:t>
            </a:r>
            <a:r>
              <a:rPr lang="ru-RU" b="1" dirty="0" err="1" smtClean="0"/>
              <a:t>Формал</a:t>
            </a:r>
            <a:r>
              <a:rPr lang="uk-UA" b="1" dirty="0" smtClean="0"/>
              <a:t>і</a:t>
            </a:r>
            <a:r>
              <a:rPr lang="ru-RU" b="1" dirty="0" smtClean="0"/>
              <a:t>н.</a:t>
            </a:r>
            <a:r>
              <a:rPr lang="uk-UA" b="1" dirty="0" smtClean="0"/>
              <a:t> </a:t>
            </a:r>
            <a:r>
              <a:rPr lang="ru-RU" b="1" dirty="0" smtClean="0"/>
              <a:t>В проб</a:t>
            </a:r>
            <a:r>
              <a:rPr lang="uk-UA" b="1" dirty="0" smtClean="0"/>
              <a:t>і</a:t>
            </a:r>
            <a:r>
              <a:rPr lang="ru-RU" b="1" dirty="0" err="1" smtClean="0"/>
              <a:t>рку</a:t>
            </a:r>
            <a:r>
              <a:rPr lang="ru-RU" b="1" dirty="0" smtClean="0"/>
              <a:t> </a:t>
            </a:r>
            <a:r>
              <a:rPr lang="uk-UA" b="1" dirty="0" smtClean="0"/>
              <a:t>від</a:t>
            </a:r>
            <a:r>
              <a:rPr lang="ru-RU" b="1" dirty="0" smtClean="0"/>
              <a:t>м</a:t>
            </a:r>
            <a:r>
              <a:rPr lang="uk-UA" b="1" dirty="0" smtClean="0"/>
              <a:t>і</a:t>
            </a:r>
            <a:r>
              <a:rPr lang="ru-RU" b="1" dirty="0" err="1" smtClean="0"/>
              <a:t>р</a:t>
            </a:r>
            <a:r>
              <a:rPr lang="uk-UA" b="1" dirty="0" err="1" smtClean="0"/>
              <a:t>яємо</a:t>
            </a:r>
            <a:r>
              <a:rPr lang="ru-RU" b="1" dirty="0" smtClean="0"/>
              <a:t> 2 мл Н</a:t>
            </a:r>
            <a:r>
              <a:rPr lang="ru-RU" sz="1400" b="1" dirty="0" smtClean="0"/>
              <a:t>2</a:t>
            </a:r>
            <a:r>
              <a:rPr lang="en-US" b="1" dirty="0" smtClean="0"/>
              <a:t>S</a:t>
            </a:r>
            <a:r>
              <a:rPr lang="uk-UA" b="1" dirty="0" smtClean="0"/>
              <a:t>О</a:t>
            </a:r>
            <a:r>
              <a:rPr lang="uk-UA" sz="1600" b="1" dirty="0" smtClean="0"/>
              <a:t>4</a:t>
            </a:r>
            <a:r>
              <a:rPr lang="uk-UA" b="1" dirty="0" smtClean="0"/>
              <a:t> . </a:t>
            </a:r>
            <a:r>
              <a:rPr lang="ru-RU" b="1" dirty="0" smtClean="0"/>
              <a:t>О</a:t>
            </a:r>
            <a:r>
              <a:rPr lang="uk-UA" b="1" dirty="0" smtClean="0"/>
              <a:t>бере</a:t>
            </a:r>
            <a:r>
              <a:rPr lang="ru-RU" b="1" dirty="0" err="1" smtClean="0"/>
              <a:t>жно</a:t>
            </a:r>
            <a:r>
              <a:rPr lang="ru-RU" b="1" dirty="0" smtClean="0"/>
              <a:t>, не </a:t>
            </a:r>
            <a:r>
              <a:rPr lang="uk-UA" b="1" dirty="0" smtClean="0"/>
              <a:t>з</a:t>
            </a:r>
            <a:r>
              <a:rPr lang="ru-RU" b="1" dirty="0" smtClean="0"/>
              <a:t>м</a:t>
            </a:r>
            <a:r>
              <a:rPr lang="uk-UA" b="1" dirty="0" smtClean="0"/>
              <a:t>і</a:t>
            </a:r>
            <a:r>
              <a:rPr lang="ru-RU" b="1" dirty="0" err="1" smtClean="0"/>
              <a:t>ш</a:t>
            </a:r>
            <a:r>
              <a:rPr lang="uk-UA" b="1" dirty="0" err="1" smtClean="0"/>
              <a:t>уючи</a:t>
            </a:r>
            <a:r>
              <a:rPr lang="ru-RU" b="1" dirty="0" smtClean="0"/>
              <a:t>, по </a:t>
            </a:r>
            <a:r>
              <a:rPr lang="ru-RU" b="1" dirty="0" err="1" smtClean="0"/>
              <a:t>ст</a:t>
            </a:r>
            <a:r>
              <a:rPr lang="uk-UA" b="1" dirty="0" smtClean="0"/>
              <a:t>і</a:t>
            </a:r>
            <a:r>
              <a:rPr lang="ru-RU" b="1" dirty="0" err="1" smtClean="0"/>
              <a:t>нк</a:t>
            </a:r>
            <a:r>
              <a:rPr lang="uk-UA" b="1" dirty="0" smtClean="0"/>
              <a:t>ах</a:t>
            </a:r>
            <a:r>
              <a:rPr lang="ru-RU" b="1" dirty="0" smtClean="0"/>
              <a:t> до</a:t>
            </a:r>
            <a:r>
              <a:rPr lang="uk-UA" b="1" dirty="0" smtClean="0"/>
              <a:t>даємо</a:t>
            </a:r>
            <a:r>
              <a:rPr lang="ru-RU" b="1" dirty="0" smtClean="0"/>
              <a:t> 2 мл газ</a:t>
            </a:r>
            <a:r>
              <a:rPr lang="uk-UA" b="1" dirty="0" smtClean="0"/>
              <a:t>-</a:t>
            </a:r>
            <a:r>
              <a:rPr lang="ru-RU" b="1" dirty="0" smtClean="0"/>
              <a:t>вод</a:t>
            </a:r>
            <a:r>
              <a:rPr lang="uk-UA" b="1" dirty="0" smtClean="0"/>
              <a:t>и</a:t>
            </a:r>
            <a:r>
              <a:rPr lang="ru-RU" b="1" dirty="0" smtClean="0"/>
              <a:t>. В </a:t>
            </a:r>
            <a:r>
              <a:rPr lang="en-US" b="1" dirty="0" smtClean="0">
                <a:solidFill>
                  <a:srgbClr val="C00000"/>
                </a:solidFill>
              </a:rPr>
              <a:t>Coca</a:t>
            </a:r>
            <a:r>
              <a:rPr lang="ru-RU" b="1" dirty="0" smtClean="0">
                <a:solidFill>
                  <a:srgbClr val="C00000"/>
                </a:solidFill>
              </a:rPr>
              <a:t>-</a:t>
            </a:r>
            <a:r>
              <a:rPr lang="en-US" b="1" dirty="0" smtClean="0">
                <a:solidFill>
                  <a:srgbClr val="C00000"/>
                </a:solidFill>
              </a:rPr>
              <a:t>Cola</a:t>
            </a:r>
            <a:r>
              <a:rPr lang="ru-RU" b="1" dirty="0" smtClean="0">
                <a:solidFill>
                  <a:srgbClr val="C00000"/>
                </a:solidFill>
              </a:rPr>
              <a:t>  </a:t>
            </a:r>
            <a:r>
              <a:rPr lang="uk-UA" b="1" dirty="0" smtClean="0"/>
              <a:t>і </a:t>
            </a:r>
            <a:r>
              <a:rPr lang="en-US" b="1" dirty="0" smtClean="0">
                <a:solidFill>
                  <a:srgbClr val="C00000"/>
                </a:solidFill>
              </a:rPr>
              <a:t>Pepsi</a:t>
            </a:r>
            <a:r>
              <a:rPr lang="en-US" b="1" dirty="0" smtClean="0"/>
              <a:t> </a:t>
            </a:r>
            <a:r>
              <a:rPr lang="ru-RU" b="1" dirty="0" smtClean="0"/>
              <a:t> на </a:t>
            </a:r>
            <a:r>
              <a:rPr lang="uk-UA" b="1" dirty="0" smtClean="0"/>
              <a:t>межі рідин утворює</a:t>
            </a:r>
            <a:r>
              <a:rPr lang="ru-RU" b="1" dirty="0" smtClean="0"/>
              <a:t>т</a:t>
            </a:r>
            <a:r>
              <a:rPr lang="uk-UA" b="1" dirty="0" smtClean="0"/>
              <a:t>ь</a:t>
            </a:r>
            <a:r>
              <a:rPr lang="ru-RU" b="1" dirty="0" err="1" smtClean="0"/>
              <a:t>ся</a:t>
            </a:r>
            <a:r>
              <a:rPr lang="ru-RU" b="1" dirty="0" smtClean="0"/>
              <a:t> </a:t>
            </a:r>
            <a:r>
              <a:rPr lang="ru-RU" b="1" dirty="0" err="1" smtClean="0"/>
              <a:t>ф</a:t>
            </a:r>
            <a:r>
              <a:rPr lang="uk-UA" b="1" dirty="0" smtClean="0"/>
              <a:t>і</a:t>
            </a:r>
            <a:r>
              <a:rPr lang="ru-RU" b="1" dirty="0" err="1" smtClean="0"/>
              <a:t>олетове</a:t>
            </a:r>
            <a:r>
              <a:rPr lang="ru-RU" b="1" dirty="0" smtClean="0"/>
              <a:t> к</a:t>
            </a:r>
            <a:r>
              <a:rPr lang="uk-UA" b="1" dirty="0" smtClean="0"/>
              <a:t>і</a:t>
            </a:r>
            <a:r>
              <a:rPr lang="ru-RU" b="1" dirty="0" err="1" smtClean="0"/>
              <a:t>льц</a:t>
            </a:r>
            <a:r>
              <a:rPr lang="uk-UA" b="1" dirty="0" smtClean="0"/>
              <a:t>е</a:t>
            </a:r>
            <a:r>
              <a:rPr lang="ru-RU" b="1" dirty="0" smtClean="0"/>
              <a:t>, </a:t>
            </a:r>
            <a:r>
              <a:rPr lang="ru-RU" b="1" dirty="0" err="1" smtClean="0"/>
              <a:t>доказ</a:t>
            </a:r>
            <a:r>
              <a:rPr lang="ru-RU" b="1" dirty="0" smtClean="0"/>
              <a:t> на</a:t>
            </a:r>
            <a:r>
              <a:rPr lang="uk-UA" b="1" dirty="0" smtClean="0"/>
              <a:t>явності </a:t>
            </a:r>
            <a:r>
              <a:rPr lang="ru-RU" b="1" dirty="0" err="1" smtClean="0"/>
              <a:t>формал</a:t>
            </a:r>
            <a:r>
              <a:rPr lang="uk-UA" b="1" dirty="0" smtClean="0"/>
              <a:t>і</a:t>
            </a:r>
            <a:r>
              <a:rPr lang="ru-RU" b="1" dirty="0" err="1" smtClean="0"/>
              <a:t>н</a:t>
            </a:r>
            <a:r>
              <a:rPr lang="uk-UA" b="1" dirty="0" smtClean="0"/>
              <a:t>у. В </a:t>
            </a:r>
            <a:r>
              <a:rPr lang="uk-UA" b="1" dirty="0" err="1" smtClean="0"/>
              <a:t>інши</a:t>
            </a:r>
            <a:r>
              <a:rPr lang="ru-RU" b="1" dirty="0" err="1" smtClean="0"/>
              <a:t>х</a:t>
            </a:r>
            <a:r>
              <a:rPr lang="ru-RU" b="1" dirty="0" smtClean="0"/>
              <a:t> </a:t>
            </a:r>
            <a:r>
              <a:rPr lang="ru-RU" b="1" dirty="0" err="1" smtClean="0"/>
              <a:t>нап</a:t>
            </a:r>
            <a:r>
              <a:rPr lang="uk-UA" b="1" dirty="0" err="1" smtClean="0"/>
              <a:t>оя</a:t>
            </a:r>
            <a:r>
              <a:rPr lang="ru-RU" b="1" dirty="0" err="1" smtClean="0"/>
              <a:t>х</a:t>
            </a:r>
            <a:r>
              <a:rPr lang="ru-RU" b="1" dirty="0" smtClean="0"/>
              <a:t> </a:t>
            </a:r>
            <a:r>
              <a:rPr lang="ru-RU" b="1" dirty="0" err="1" smtClean="0"/>
              <a:t>формал</a:t>
            </a:r>
            <a:r>
              <a:rPr lang="uk-UA" b="1" dirty="0" smtClean="0"/>
              <a:t>і</a:t>
            </a:r>
            <a:r>
              <a:rPr lang="ru-RU" b="1" dirty="0" err="1" smtClean="0"/>
              <a:t>н</a:t>
            </a:r>
            <a:r>
              <a:rPr lang="uk-UA" b="1" dirty="0" smtClean="0"/>
              <a:t>у</a:t>
            </a:r>
            <a:r>
              <a:rPr lang="ru-RU" b="1" dirty="0" smtClean="0"/>
              <a:t> не</a:t>
            </a:r>
            <a:r>
              <a:rPr lang="uk-UA" b="1" dirty="0" err="1" smtClean="0"/>
              <a:t>ма</a:t>
            </a:r>
            <a:r>
              <a:rPr lang="uk-UA" b="1" dirty="0" smtClean="0"/>
              <a:t> =&gt;</a:t>
            </a:r>
            <a:r>
              <a:rPr lang="ru-RU" b="1" dirty="0" smtClean="0"/>
              <a:t> к</a:t>
            </a:r>
            <a:r>
              <a:rPr lang="uk-UA" b="1" dirty="0" smtClean="0"/>
              <a:t>і</a:t>
            </a:r>
            <a:r>
              <a:rPr lang="ru-RU" b="1" dirty="0" err="1" smtClean="0"/>
              <a:t>льц</a:t>
            </a:r>
            <a:r>
              <a:rPr lang="uk-UA" b="1" dirty="0" smtClean="0"/>
              <a:t>е</a:t>
            </a:r>
            <a:r>
              <a:rPr lang="ru-RU" b="1" dirty="0" smtClean="0"/>
              <a:t> ж</a:t>
            </a:r>
            <a:r>
              <a:rPr lang="uk-UA" b="1" dirty="0" err="1" smtClean="0"/>
              <a:t>ов</a:t>
            </a:r>
            <a:r>
              <a:rPr lang="ru-RU" b="1" dirty="0" smtClean="0"/>
              <a:t>те. </a:t>
            </a:r>
          </a:p>
          <a:p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4572008"/>
            <a:ext cx="1500198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="" xmlns:p14="http://schemas.microsoft.com/office/powerpoint/2010/main" val="181218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214554"/>
            <a:ext cx="8215370" cy="35394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2800" dirty="0" smtClean="0"/>
              <a:t>    </a:t>
            </a:r>
            <a:r>
              <a:rPr lang="uk-UA" sz="2800" b="1" dirty="0" smtClean="0"/>
              <a:t>Газовані напої можуть містити різні штучні добавки (барвники, кислоти та ін.), які можуть негативно впливати на здоров'я людини, порушувати мікрофлору кишечника, викликати захворювання шлунка і руйнувати емаль зубів. </a:t>
            </a:r>
          </a:p>
          <a:p>
            <a:r>
              <a:rPr lang="uk-UA" sz="2800" b="1" dirty="0" smtClean="0"/>
              <a:t>  Чи можна вважати їх частиною здорового раціону харчування?</a:t>
            </a:r>
            <a:endParaRPr lang="ru-RU" sz="2800" b="1" dirty="0" smtClean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28596" y="357166"/>
            <a:ext cx="8215370" cy="1143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Гіпотеза</a:t>
            </a:r>
            <a:endParaRPr lang="ru-RU" sz="6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500034" y="1643050"/>
            <a:ext cx="8215370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5929330"/>
            <a:ext cx="8286808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548508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 descr="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9776" y="2500306"/>
            <a:ext cx="2636085" cy="400052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428604"/>
            <a:ext cx="8215370" cy="207170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defRPr/>
            </a:pPr>
            <a:r>
              <a:rPr lang="ru-RU" sz="48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Якщо</a:t>
            </a:r>
            <a:r>
              <a:rPr lang="ru-RU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ru-RU" sz="48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ти</a:t>
            </a:r>
            <a:r>
              <a:rPr lang="ru-RU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ru-RU" sz="48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випив</a:t>
            </a:r>
            <a:r>
              <a:rPr lang="ru-RU" sz="48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ru-RU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200 мл «Кока-Коли»….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1821824875"/>
              </p:ext>
            </p:extLst>
          </p:nvPr>
        </p:nvGraphicFramePr>
        <p:xfrm>
          <a:off x="309237" y="2456893"/>
          <a:ext cx="5730539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166568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обезя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069" y="4286257"/>
            <a:ext cx="2506869" cy="2214578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37" name="Picture 5" descr="Chart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736" y="1778384"/>
            <a:ext cx="2517201" cy="25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00034" y="357166"/>
            <a:ext cx="8143932" cy="140652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ru-RU" sz="48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Якщо</a:t>
            </a:r>
            <a:r>
              <a:rPr lang="ru-RU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ru-RU" sz="48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ти</a:t>
            </a:r>
            <a:r>
              <a:rPr lang="ru-RU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ru-RU" sz="48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випив</a:t>
            </a:r>
            <a:r>
              <a:rPr lang="ru-RU" sz="4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200 мл «Кока-Коли»….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4218864171"/>
              </p:ext>
            </p:extLst>
          </p:nvPr>
        </p:nvGraphicFramePr>
        <p:xfrm>
          <a:off x="395536" y="2132856"/>
          <a:ext cx="5741533" cy="3940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="" xmlns:p14="http://schemas.microsoft.com/office/powerpoint/2010/main" val="3452191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143932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Негативний вплив газованих напоїв на здоров'я людини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714488"/>
            <a:ext cx="8064896" cy="475252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uk-UA" b="1" dirty="0">
                <a:solidFill>
                  <a:schemeClr val="tx1"/>
                </a:solidFill>
              </a:rPr>
              <a:t>Н</a:t>
            </a:r>
            <a:r>
              <a:rPr lang="ru-RU" b="1" dirty="0" err="1" smtClean="0">
                <a:solidFill>
                  <a:schemeClr val="tx1"/>
                </a:solidFill>
              </a:rPr>
              <a:t>адмірна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вага і </a:t>
            </a:r>
            <a:r>
              <a:rPr lang="ru-RU" b="1" dirty="0" err="1" smtClean="0">
                <a:solidFill>
                  <a:schemeClr val="tx1"/>
                </a:solidFill>
              </a:rPr>
              <a:t>ожиріння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dirty="0" err="1" smtClean="0">
                <a:solidFill>
                  <a:schemeClr val="tx1"/>
                </a:solidFill>
              </a:rPr>
              <a:t>Випиваючи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одну </a:t>
            </a:r>
            <a:r>
              <a:rPr lang="ru-RU" dirty="0" err="1">
                <a:solidFill>
                  <a:schemeClr val="tx1"/>
                </a:solidFill>
              </a:rPr>
              <a:t>єдину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330-мілілітрову </a:t>
            </a:r>
            <a:r>
              <a:rPr lang="ru-RU" dirty="0">
                <a:solidFill>
                  <a:schemeClr val="tx1"/>
                </a:solidFill>
              </a:rPr>
              <a:t>баночку </a:t>
            </a:r>
            <a:r>
              <a:rPr lang="ru-RU" dirty="0" err="1">
                <a:solidFill>
                  <a:schemeClr val="tx1"/>
                </a:solidFill>
              </a:rPr>
              <a:t>солодкого</a:t>
            </a:r>
            <a:r>
              <a:rPr lang="ru-RU" dirty="0">
                <a:solidFill>
                  <a:schemeClr val="tx1"/>
                </a:solidFill>
              </a:rPr>
              <a:t> напою в день, </a:t>
            </a:r>
            <a:r>
              <a:rPr lang="ru-RU" dirty="0" err="1">
                <a:solidFill>
                  <a:schemeClr val="tx1"/>
                </a:solidFill>
              </a:rPr>
              <a:t>ти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отримуєш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близько</a:t>
            </a:r>
            <a:r>
              <a:rPr lang="ru-RU" dirty="0">
                <a:solidFill>
                  <a:schemeClr val="tx1"/>
                </a:solidFill>
              </a:rPr>
              <a:t> 0,5 кг </a:t>
            </a:r>
            <a:r>
              <a:rPr lang="ru-RU" dirty="0" err="1">
                <a:solidFill>
                  <a:schemeClr val="tx1"/>
                </a:solidFill>
              </a:rPr>
              <a:t>зайвої</a:t>
            </a:r>
            <a:r>
              <a:rPr lang="ru-RU" dirty="0">
                <a:solidFill>
                  <a:schemeClr val="tx1"/>
                </a:solidFill>
              </a:rPr>
              <a:t> ваги в </a:t>
            </a:r>
            <a:r>
              <a:rPr lang="ru-RU" dirty="0" err="1" smtClean="0">
                <a:solidFill>
                  <a:schemeClr val="tx1"/>
                </a:solidFill>
              </a:rPr>
              <a:t>місяць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ru-RU" b="1" dirty="0" err="1" smtClean="0"/>
              <a:t>Пагубний</a:t>
            </a:r>
            <a:r>
              <a:rPr lang="ru-RU" b="1" dirty="0" smtClean="0"/>
              <a:t> </a:t>
            </a:r>
            <a:r>
              <a:rPr lang="ru-RU" b="1" dirty="0" err="1"/>
              <a:t>вплив</a:t>
            </a:r>
            <a:r>
              <a:rPr lang="ru-RU" b="1" dirty="0"/>
              <a:t> на </a:t>
            </a:r>
            <a:r>
              <a:rPr lang="ru-RU" b="1" dirty="0" err="1"/>
              <a:t>нирки</a:t>
            </a:r>
            <a:r>
              <a:rPr lang="ru-RU" dirty="0"/>
              <a:t>. Головна причина </a:t>
            </a:r>
            <a:r>
              <a:rPr lang="ru-RU" dirty="0" err="1"/>
              <a:t>цього</a:t>
            </a:r>
            <a:r>
              <a:rPr lang="ru-RU" dirty="0"/>
              <a:t> - </a:t>
            </a:r>
            <a:r>
              <a:rPr lang="ru-RU" dirty="0" err="1"/>
              <a:t>наявність</a:t>
            </a:r>
            <a:r>
              <a:rPr lang="ru-RU" dirty="0"/>
              <a:t> в </a:t>
            </a:r>
            <a:r>
              <a:rPr lang="ru-RU" dirty="0" err="1"/>
              <a:t>газованих</a:t>
            </a:r>
            <a:r>
              <a:rPr lang="ru-RU" dirty="0"/>
              <a:t> напоях </a:t>
            </a:r>
            <a:r>
              <a:rPr lang="ru-RU" dirty="0" err="1"/>
              <a:t>фосфорної</a:t>
            </a:r>
            <a:r>
              <a:rPr lang="ru-RU" dirty="0"/>
              <a:t> </a:t>
            </a:r>
            <a:r>
              <a:rPr lang="ru-RU" dirty="0" err="1"/>
              <a:t>кислоти</a:t>
            </a:r>
            <a:r>
              <a:rPr lang="ru-RU" dirty="0" smtClean="0"/>
              <a:t>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b="1" dirty="0" err="1" smtClean="0"/>
              <a:t>Руйнування</a:t>
            </a:r>
            <a:r>
              <a:rPr lang="ru-RU" b="1" dirty="0" smtClean="0"/>
              <a:t> </a:t>
            </a:r>
            <a:r>
              <a:rPr lang="ru-RU" b="1" dirty="0" err="1" smtClean="0"/>
              <a:t>зубів</a:t>
            </a:r>
            <a:r>
              <a:rPr lang="ru-RU" dirty="0" smtClean="0"/>
              <a:t>. </a:t>
            </a:r>
            <a:r>
              <a:rPr lang="ru-RU" dirty="0" err="1" smtClean="0"/>
              <a:t>Газовані</a:t>
            </a:r>
            <a:r>
              <a:rPr lang="ru-RU" dirty="0" smtClean="0"/>
              <a:t> </a:t>
            </a:r>
            <a:r>
              <a:rPr lang="ru-RU" dirty="0" err="1"/>
              <a:t>напої</a:t>
            </a:r>
            <a:r>
              <a:rPr lang="ru-RU" dirty="0"/>
              <a:t> </a:t>
            </a:r>
            <a:r>
              <a:rPr lang="ru-RU" dirty="0" err="1"/>
              <a:t>мають</a:t>
            </a:r>
            <a:r>
              <a:rPr lang="ru-RU" dirty="0"/>
              <a:t> </a:t>
            </a:r>
            <a:r>
              <a:rPr lang="ru-RU" dirty="0" err="1"/>
              <a:t>високу</a:t>
            </a:r>
            <a:r>
              <a:rPr lang="ru-RU" dirty="0"/>
              <a:t> </a:t>
            </a:r>
            <a:r>
              <a:rPr lang="ru-RU" dirty="0" err="1"/>
              <a:t>кислотність</a:t>
            </a:r>
            <a:r>
              <a:rPr lang="ru-RU" dirty="0"/>
              <a:t>, в </a:t>
            </a:r>
            <a:r>
              <a:rPr lang="ru-RU" dirty="0" err="1"/>
              <a:t>деяких</a:t>
            </a:r>
            <a:r>
              <a:rPr lang="ru-RU" dirty="0"/>
              <a:t> з них величина </a:t>
            </a:r>
            <a:r>
              <a:rPr lang="en-US" dirty="0"/>
              <a:t>pH </a:t>
            </a:r>
            <a:r>
              <a:rPr lang="ru-RU" dirty="0" err="1"/>
              <a:t>дорівнює</a:t>
            </a:r>
            <a:r>
              <a:rPr lang="ru-RU" dirty="0"/>
              <a:t> </a:t>
            </a:r>
            <a:r>
              <a:rPr lang="ru-RU" dirty="0" smtClean="0"/>
              <a:t>5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навіть</a:t>
            </a:r>
            <a:r>
              <a:rPr lang="ru-RU" dirty="0"/>
              <a:t> </a:t>
            </a:r>
            <a:r>
              <a:rPr lang="ru-RU" dirty="0" err="1" smtClean="0"/>
              <a:t>менше</a:t>
            </a:r>
            <a:r>
              <a:rPr lang="ru-RU" dirty="0" smtClean="0"/>
              <a:t>. Кислота </a:t>
            </a:r>
            <a:r>
              <a:rPr lang="ru-RU" dirty="0" err="1"/>
              <a:t>розчиняє</a:t>
            </a:r>
            <a:r>
              <a:rPr lang="ru-RU" dirty="0"/>
              <a:t> </a:t>
            </a:r>
            <a:r>
              <a:rPr lang="ru-RU" dirty="0" err="1"/>
              <a:t>мінеральні</a:t>
            </a:r>
            <a:r>
              <a:rPr lang="ru-RU" dirty="0"/>
              <a:t> </a:t>
            </a:r>
            <a:r>
              <a:rPr lang="ru-RU" dirty="0" err="1"/>
              <a:t>речовини</a:t>
            </a:r>
            <a:r>
              <a:rPr lang="ru-RU" dirty="0"/>
              <a:t> в </a:t>
            </a:r>
            <a:r>
              <a:rPr lang="ru-RU" dirty="0" err="1"/>
              <a:t>емалі</a:t>
            </a:r>
            <a:r>
              <a:rPr lang="ru-RU" dirty="0"/>
              <a:t>,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чого</a:t>
            </a:r>
            <a:r>
              <a:rPr lang="ru-RU" dirty="0"/>
              <a:t> </a:t>
            </a:r>
            <a:r>
              <a:rPr lang="ru-RU" dirty="0" err="1"/>
              <a:t>зуби</a:t>
            </a:r>
            <a:r>
              <a:rPr lang="ru-RU" dirty="0"/>
              <a:t> </a:t>
            </a:r>
            <a:r>
              <a:rPr lang="ru-RU" dirty="0" err="1"/>
              <a:t>стають</a:t>
            </a:r>
            <a:r>
              <a:rPr lang="ru-RU" dirty="0"/>
              <a:t> </a:t>
            </a:r>
            <a:r>
              <a:rPr lang="ru-RU" dirty="0" err="1"/>
              <a:t>крихкими</a:t>
            </a:r>
            <a:r>
              <a:rPr lang="ru-RU" dirty="0"/>
              <a:t>,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чутливими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 smtClean="0"/>
              <a:t>схильними</a:t>
            </a:r>
            <a:r>
              <a:rPr lang="ru-RU" dirty="0" smtClean="0"/>
              <a:t> </a:t>
            </a:r>
            <a:r>
              <a:rPr lang="ru-RU" dirty="0"/>
              <a:t>до </a:t>
            </a:r>
            <a:r>
              <a:rPr lang="ru-RU" dirty="0" err="1" smtClean="0"/>
              <a:t>карієсу</a:t>
            </a:r>
            <a:r>
              <a:rPr lang="ru-RU" dirty="0" smtClean="0"/>
              <a:t>.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b="1" dirty="0" err="1" smtClean="0"/>
              <a:t>Руйнування</a:t>
            </a:r>
            <a:r>
              <a:rPr lang="ru-RU" dirty="0" smtClean="0"/>
              <a:t> </a:t>
            </a:r>
            <a:r>
              <a:rPr lang="ru-RU" dirty="0" err="1" smtClean="0"/>
              <a:t>гепатоцитів</a:t>
            </a:r>
            <a:r>
              <a:rPr lang="ru-RU" dirty="0" smtClean="0"/>
              <a:t> </a:t>
            </a:r>
            <a:r>
              <a:rPr lang="ru-RU" b="1" dirty="0" err="1" smtClean="0"/>
              <a:t>печінки</a:t>
            </a:r>
            <a:r>
              <a:rPr lang="ru-RU" dirty="0" smtClean="0"/>
              <a:t>, </a:t>
            </a:r>
            <a:r>
              <a:rPr lang="ru-RU" dirty="0" err="1" smtClean="0"/>
              <a:t>її</a:t>
            </a:r>
            <a:r>
              <a:rPr lang="ru-RU" dirty="0" smtClean="0"/>
              <a:t>  </a:t>
            </a:r>
            <a:r>
              <a:rPr lang="ru-RU" dirty="0" err="1" smtClean="0"/>
              <a:t>дисфункція</a:t>
            </a:r>
            <a:r>
              <a:rPr lang="ru-RU" dirty="0" smtClean="0"/>
              <a:t>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b="1" dirty="0"/>
              <a:t>Хвороба Альцгеймера</a:t>
            </a:r>
            <a:r>
              <a:rPr lang="ru-RU" dirty="0"/>
              <a:t>. </a:t>
            </a:r>
            <a:r>
              <a:rPr lang="ru-RU" dirty="0" err="1"/>
              <a:t>Присутність</a:t>
            </a:r>
            <a:r>
              <a:rPr lang="ru-RU" dirty="0"/>
              <a:t> </a:t>
            </a:r>
            <a:r>
              <a:rPr lang="ru-RU" dirty="0" err="1"/>
              <a:t>важких</a:t>
            </a:r>
            <a:r>
              <a:rPr lang="ru-RU" dirty="0"/>
              <a:t> </a:t>
            </a:r>
            <a:r>
              <a:rPr lang="ru-RU" dirty="0" err="1"/>
              <a:t>металів</a:t>
            </a:r>
            <a:r>
              <a:rPr lang="ru-RU" dirty="0"/>
              <a:t> в </a:t>
            </a:r>
            <a:r>
              <a:rPr lang="ru-RU" dirty="0" err="1"/>
              <a:t>організмі</a:t>
            </a:r>
            <a:r>
              <a:rPr lang="ru-RU" dirty="0"/>
              <a:t> </a:t>
            </a:r>
            <a:r>
              <a:rPr lang="ru-RU" dirty="0" err="1"/>
              <a:t>людини</a:t>
            </a:r>
            <a:r>
              <a:rPr lang="ru-RU" dirty="0"/>
              <a:t> </a:t>
            </a:r>
            <a:r>
              <a:rPr lang="ru-RU" dirty="0" err="1"/>
              <a:t>може</a:t>
            </a:r>
            <a:r>
              <a:rPr lang="ru-RU" dirty="0"/>
              <a:t> </a:t>
            </a:r>
            <a:r>
              <a:rPr lang="ru-RU" dirty="0" err="1"/>
              <a:t>провокувати</a:t>
            </a:r>
            <a:r>
              <a:rPr lang="ru-RU" dirty="0"/>
              <a:t> </a:t>
            </a:r>
            <a:r>
              <a:rPr lang="ru-RU" dirty="0" err="1"/>
              <a:t>розвиток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неврологічних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b="1" dirty="0" err="1" smtClean="0"/>
              <a:t>Гіпоглікемія</a:t>
            </a:r>
            <a:r>
              <a:rPr lang="ru-RU" dirty="0" smtClean="0"/>
              <a:t>. </a:t>
            </a:r>
            <a:r>
              <a:rPr lang="ru-RU" dirty="0" err="1" smtClean="0"/>
              <a:t>Високий</a:t>
            </a:r>
            <a:r>
              <a:rPr lang="ru-RU" dirty="0" smtClean="0"/>
              <a:t> </a:t>
            </a:r>
            <a:r>
              <a:rPr lang="ru-RU" dirty="0" err="1"/>
              <a:t>вміст</a:t>
            </a:r>
            <a:r>
              <a:rPr lang="ru-RU" dirty="0"/>
              <a:t> </a:t>
            </a:r>
            <a:r>
              <a:rPr lang="ru-RU" dirty="0" err="1"/>
              <a:t>цукру</a:t>
            </a:r>
            <a:r>
              <a:rPr lang="ru-RU" dirty="0"/>
              <a:t> в </a:t>
            </a:r>
            <a:r>
              <a:rPr lang="ru-RU" dirty="0" err="1"/>
              <a:t>газованих</a:t>
            </a:r>
            <a:r>
              <a:rPr lang="ru-RU" dirty="0"/>
              <a:t> напоях </a:t>
            </a:r>
            <a:r>
              <a:rPr lang="ru-RU" dirty="0" err="1"/>
              <a:t>змушує</a:t>
            </a:r>
            <a:r>
              <a:rPr lang="ru-RU" dirty="0"/>
              <a:t> </a:t>
            </a:r>
            <a:r>
              <a:rPr lang="ru-RU" dirty="0" err="1"/>
              <a:t>підшлункову</a:t>
            </a:r>
            <a:r>
              <a:rPr lang="ru-RU" dirty="0"/>
              <a:t> </a:t>
            </a:r>
            <a:r>
              <a:rPr lang="ru-RU" dirty="0" err="1"/>
              <a:t>залозу</a:t>
            </a:r>
            <a:r>
              <a:rPr lang="ru-RU" dirty="0"/>
              <a:t> </a:t>
            </a:r>
            <a:r>
              <a:rPr lang="ru-RU" dirty="0" err="1"/>
              <a:t>виробляти</a:t>
            </a:r>
            <a:r>
              <a:rPr lang="ru-RU" dirty="0"/>
              <a:t> </a:t>
            </a:r>
            <a:r>
              <a:rPr lang="ru-RU" dirty="0" err="1"/>
              <a:t>великі</a:t>
            </a:r>
            <a:r>
              <a:rPr lang="ru-RU" dirty="0"/>
              <a:t> </a:t>
            </a:r>
            <a:r>
              <a:rPr lang="ru-RU" dirty="0" err="1"/>
              <a:t>дози</a:t>
            </a:r>
            <a:r>
              <a:rPr lang="ru-RU" dirty="0"/>
              <a:t> </a:t>
            </a:r>
            <a:r>
              <a:rPr lang="ru-RU" dirty="0" err="1" smtClean="0"/>
              <a:t>інсуліну</a:t>
            </a:r>
            <a:r>
              <a:rPr lang="ru-RU" dirty="0" smtClean="0"/>
              <a:t>, тому через </a:t>
            </a:r>
            <a:r>
              <a:rPr lang="ru-RU" dirty="0" err="1"/>
              <a:t>деякий</a:t>
            </a:r>
            <a:r>
              <a:rPr lang="ru-RU" dirty="0"/>
              <a:t> час </a:t>
            </a:r>
            <a:r>
              <a:rPr lang="ru-RU" dirty="0" err="1" smtClean="0"/>
              <a:t>рівень</a:t>
            </a:r>
            <a:r>
              <a:rPr lang="ru-RU" dirty="0" smtClean="0"/>
              <a:t> </a:t>
            </a:r>
            <a:r>
              <a:rPr lang="ru-RU" dirty="0" err="1"/>
              <a:t>цукру</a:t>
            </a:r>
            <a:r>
              <a:rPr lang="ru-RU" dirty="0"/>
              <a:t> в </a:t>
            </a:r>
            <a:r>
              <a:rPr lang="ru-RU" dirty="0" err="1"/>
              <a:t>крові</a:t>
            </a:r>
            <a:r>
              <a:rPr lang="ru-RU" dirty="0"/>
              <a:t> </a:t>
            </a:r>
            <a:r>
              <a:rPr lang="ru-RU" dirty="0" err="1"/>
              <a:t>різко</a:t>
            </a:r>
            <a:r>
              <a:rPr lang="ru-RU" dirty="0"/>
              <a:t> </a:t>
            </a:r>
            <a:r>
              <a:rPr lang="ru-RU" dirty="0" err="1" smtClean="0"/>
              <a:t>падає</a:t>
            </a:r>
            <a:r>
              <a:rPr lang="ru-RU" dirty="0" smtClean="0"/>
              <a:t>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uk-UA" dirty="0" smtClean="0"/>
              <a:t>Зменшується час перебування їжі у шлунку, і як наслідок, її </a:t>
            </a:r>
            <a:r>
              <a:rPr lang="uk-UA" b="1" dirty="0" err="1" smtClean="0"/>
              <a:t>неперетравлення</a:t>
            </a:r>
            <a:r>
              <a:rPr lang="uk-UA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948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57166"/>
            <a:ext cx="7992888" cy="609617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uk-UA" b="1" dirty="0"/>
              <a:t>К</a:t>
            </a:r>
            <a:r>
              <a:rPr lang="uk-UA" b="1" dirty="0" smtClean="0"/>
              <a:t>рихкість кісток </a:t>
            </a:r>
            <a:r>
              <a:rPr lang="uk-UA" dirty="0" smtClean="0"/>
              <a:t>і ризик розвитку остеопорозу.</a:t>
            </a:r>
          </a:p>
          <a:p>
            <a:pPr>
              <a:buClrTx/>
              <a:buNone/>
            </a:pPr>
            <a:r>
              <a:rPr lang="uk-UA" dirty="0" smtClean="0"/>
              <a:t>   Регулярне вживання газованих напоїв дітьми створює великий ризик </a:t>
            </a:r>
            <a:r>
              <a:rPr lang="uk-UA" b="1" dirty="0" smtClean="0"/>
              <a:t>порушення </a:t>
            </a:r>
            <a:r>
              <a:rPr lang="uk-UA" dirty="0" smtClean="0"/>
              <a:t>нормального </a:t>
            </a:r>
            <a:r>
              <a:rPr lang="uk-UA" b="1" dirty="0" smtClean="0"/>
              <a:t>процесу формування кісток </a:t>
            </a:r>
            <a:r>
              <a:rPr lang="uk-UA" dirty="0" smtClean="0"/>
              <a:t>в організмі</a:t>
            </a:r>
            <a:r>
              <a:rPr lang="ru-RU" dirty="0" smtClean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smtClean="0"/>
              <a:t>росте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uk-UA" b="1" dirty="0" smtClean="0"/>
              <a:t>Зневоднення організму. </a:t>
            </a:r>
            <a:r>
              <a:rPr lang="uk-UA" dirty="0" smtClean="0"/>
              <a:t>Газовані напої є сильними сечогінними, тобто вони виводять рідину з організму, що призводить до його зневоднення.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uk-UA" dirty="0" smtClean="0"/>
              <a:t>Солодкі газовані напої </a:t>
            </a:r>
            <a:r>
              <a:rPr lang="uk-UA" b="1" dirty="0" smtClean="0"/>
              <a:t>провокують рак </a:t>
            </a:r>
            <a:r>
              <a:rPr lang="uk-UA" dirty="0" smtClean="0"/>
              <a:t>підшлункової залози, рак стравоходу, грудей</a:t>
            </a:r>
            <a:r>
              <a:rPr lang="ru-RU" dirty="0" smtClean="0"/>
              <a:t>.</a:t>
            </a:r>
            <a:endParaRPr lang="uk-UA" dirty="0" smtClean="0"/>
          </a:p>
          <a:p>
            <a:pPr>
              <a:buClrTx/>
              <a:buFont typeface="Wingdings" pitchFamily="2" charset="2"/>
              <a:buChar char="Ø"/>
            </a:pPr>
            <a:r>
              <a:rPr lang="ru-RU" dirty="0" err="1"/>
              <a:t>Енергетичні</a:t>
            </a:r>
            <a:r>
              <a:rPr lang="ru-RU" dirty="0"/>
              <a:t> </a:t>
            </a:r>
            <a:r>
              <a:rPr lang="ru-RU" dirty="0" err="1"/>
              <a:t>напої</a:t>
            </a:r>
            <a:r>
              <a:rPr lang="ru-RU" dirty="0"/>
              <a:t> </a:t>
            </a:r>
            <a:r>
              <a:rPr lang="ru-RU" dirty="0" err="1"/>
              <a:t>призводять</a:t>
            </a:r>
            <a:r>
              <a:rPr lang="ru-RU" dirty="0"/>
              <a:t> до </a:t>
            </a:r>
            <a:r>
              <a:rPr lang="ru-RU" b="1" dirty="0" smtClean="0"/>
              <a:t>невроз</a:t>
            </a:r>
            <a:r>
              <a:rPr lang="ru-RU" dirty="0" smtClean="0"/>
              <a:t>у. За </a:t>
            </a:r>
            <a:r>
              <a:rPr lang="ru-RU" dirty="0" err="1"/>
              <a:t>даними</a:t>
            </a:r>
            <a:r>
              <a:rPr lang="ru-RU" dirty="0"/>
              <a:t> </a:t>
            </a:r>
            <a:r>
              <a:rPr lang="ru-RU" dirty="0" err="1" smtClean="0"/>
              <a:t>медиків</a:t>
            </a:r>
            <a:r>
              <a:rPr lang="ru-RU" dirty="0" smtClean="0"/>
              <a:t>, </a:t>
            </a:r>
            <a:r>
              <a:rPr lang="ru-RU" dirty="0" err="1"/>
              <a:t>часте</a:t>
            </a:r>
            <a:r>
              <a:rPr lang="ru-RU" dirty="0"/>
              <a:t> </a:t>
            </a:r>
            <a:r>
              <a:rPr lang="ru-RU" dirty="0" err="1"/>
              <a:t>вживання</a:t>
            </a:r>
            <a:r>
              <a:rPr lang="ru-RU" dirty="0"/>
              <a:t> </a:t>
            </a:r>
            <a:r>
              <a:rPr lang="ru-RU" dirty="0" err="1"/>
              <a:t>енергетиків</a:t>
            </a:r>
            <a:r>
              <a:rPr lang="ru-RU" dirty="0"/>
              <a:t> </a:t>
            </a:r>
            <a:r>
              <a:rPr lang="ru-RU" dirty="0" err="1"/>
              <a:t>призводить</a:t>
            </a:r>
            <a:r>
              <a:rPr lang="ru-RU" dirty="0"/>
              <a:t> до </a:t>
            </a:r>
            <a:r>
              <a:rPr lang="ru-RU" dirty="0" err="1"/>
              <a:t>загострення</a:t>
            </a:r>
            <a:r>
              <a:rPr lang="ru-RU" dirty="0"/>
              <a:t> </a:t>
            </a:r>
            <a:r>
              <a:rPr lang="ru-RU" dirty="0" err="1"/>
              <a:t>прихованих</a:t>
            </a:r>
            <a:r>
              <a:rPr lang="ru-RU" dirty="0"/>
              <a:t> </a:t>
            </a:r>
            <a:r>
              <a:rPr lang="ru-RU" dirty="0" err="1"/>
              <a:t>психічних</a:t>
            </a:r>
            <a:r>
              <a:rPr lang="ru-RU" dirty="0"/>
              <a:t> </a:t>
            </a:r>
            <a:r>
              <a:rPr lang="ru-RU" dirty="0" err="1"/>
              <a:t>захворювань</a:t>
            </a:r>
            <a:r>
              <a:rPr lang="ru-RU" dirty="0"/>
              <a:t>.</a:t>
            </a:r>
            <a:endParaRPr lang="uk-UA" dirty="0" smtClean="0"/>
          </a:p>
          <a:p>
            <a:pPr marL="68580" indent="0">
              <a:buNone/>
            </a:pPr>
            <a:endParaRPr lang="uk-UA" dirty="0"/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9374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32656"/>
            <a:ext cx="8286808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Наші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рекомендації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500174"/>
            <a:ext cx="8215370" cy="49531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ru-RU" b="1" dirty="0" err="1"/>
              <a:t>Відмовтеся</a:t>
            </a:r>
            <a:r>
              <a:rPr lang="ru-RU" b="1" dirty="0"/>
              <a:t> </a:t>
            </a:r>
            <a:r>
              <a:rPr lang="ru-RU" b="1" dirty="0" err="1"/>
              <a:t>від</a:t>
            </a:r>
            <a:r>
              <a:rPr lang="ru-RU" b="1" dirty="0"/>
              <a:t> </a:t>
            </a:r>
            <a:r>
              <a:rPr lang="ru-RU" b="1" dirty="0" err="1"/>
              <a:t>газованих</a:t>
            </a:r>
            <a:r>
              <a:rPr lang="ru-RU" b="1" dirty="0"/>
              <a:t> </a:t>
            </a:r>
            <a:r>
              <a:rPr lang="ru-RU" b="1" dirty="0" err="1"/>
              <a:t>солодких</a:t>
            </a:r>
            <a:r>
              <a:rPr lang="ru-RU" b="1" dirty="0"/>
              <a:t> </a:t>
            </a:r>
            <a:r>
              <a:rPr lang="ru-RU" b="1" dirty="0" err="1"/>
              <a:t>напоїв</a:t>
            </a:r>
            <a:r>
              <a:rPr lang="ru-RU" dirty="0"/>
              <a:t>, </a:t>
            </a:r>
            <a:r>
              <a:rPr lang="ru-RU" dirty="0" err="1"/>
              <a:t>краще</a:t>
            </a:r>
            <a:r>
              <a:rPr lang="ru-RU" dirty="0"/>
              <a:t> </a:t>
            </a:r>
            <a:r>
              <a:rPr lang="ru-RU" dirty="0" err="1"/>
              <a:t>купувати</a:t>
            </a:r>
            <a:r>
              <a:rPr lang="ru-RU" dirty="0"/>
              <a:t> </a:t>
            </a:r>
            <a:r>
              <a:rPr lang="ru-RU" b="1" i="1" dirty="0" err="1"/>
              <a:t>негазовану</a:t>
            </a:r>
            <a:r>
              <a:rPr lang="ru-RU" dirty="0"/>
              <a:t> воду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пити</a:t>
            </a:r>
            <a:r>
              <a:rPr lang="ru-RU" dirty="0"/>
              <a:t> </a:t>
            </a:r>
            <a:r>
              <a:rPr lang="ru-RU" dirty="0" err="1"/>
              <a:t>приготовані</a:t>
            </a:r>
            <a:r>
              <a:rPr lang="ru-RU" dirty="0"/>
              <a:t> вами соки</a:t>
            </a:r>
          </a:p>
          <a:p>
            <a:pPr>
              <a:buClrTx/>
              <a:buNone/>
            </a:pPr>
            <a:r>
              <a:rPr lang="ru-RU" dirty="0" smtClean="0"/>
              <a:t>   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/>
              <a:t>ж </a:t>
            </a:r>
            <a:r>
              <a:rPr lang="ru-RU" dirty="0" err="1"/>
              <a:t>ви</a:t>
            </a:r>
            <a:r>
              <a:rPr lang="ru-RU" dirty="0"/>
              <a:t> не можете </a:t>
            </a:r>
            <a:r>
              <a:rPr lang="ru-RU" dirty="0" err="1"/>
              <a:t>відмовитися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солодкої</a:t>
            </a:r>
            <a:r>
              <a:rPr lang="ru-RU" dirty="0"/>
              <a:t> </a:t>
            </a:r>
            <a:r>
              <a:rPr lang="ru-RU" dirty="0" err="1"/>
              <a:t>газованої</a:t>
            </a:r>
            <a:r>
              <a:rPr lang="ru-RU" dirty="0"/>
              <a:t> води, то </a:t>
            </a:r>
            <a:r>
              <a:rPr lang="ru-RU" dirty="0" err="1"/>
              <a:t>дотримуйтесь</a:t>
            </a:r>
            <a:r>
              <a:rPr lang="ru-RU" dirty="0"/>
              <a:t> </a:t>
            </a:r>
            <a:r>
              <a:rPr lang="ru-RU" dirty="0" err="1"/>
              <a:t>рекомендацій</a:t>
            </a:r>
            <a:r>
              <a:rPr lang="ru-RU" dirty="0"/>
              <a:t>: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u="sng" dirty="0" err="1"/>
              <a:t>уважно</a:t>
            </a:r>
            <a:r>
              <a:rPr lang="ru-RU" u="sng" dirty="0"/>
              <a:t> читайте </a:t>
            </a:r>
            <a:r>
              <a:rPr lang="ru-RU" u="sng" dirty="0" err="1"/>
              <a:t>етикетку</a:t>
            </a:r>
            <a:r>
              <a:rPr lang="ru-RU" u="sng" dirty="0"/>
              <a:t> </a:t>
            </a:r>
            <a:r>
              <a:rPr lang="ru-RU" dirty="0"/>
              <a:t>(</a:t>
            </a:r>
            <a:r>
              <a:rPr lang="ru-RU" dirty="0" err="1"/>
              <a:t>чим</a:t>
            </a:r>
            <a:r>
              <a:rPr lang="ru-RU" dirty="0"/>
              <a:t> 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err="1" smtClean="0"/>
              <a:t>перелік</a:t>
            </a:r>
            <a:r>
              <a:rPr lang="ru-RU" dirty="0" smtClean="0"/>
              <a:t> </a:t>
            </a:r>
            <a:r>
              <a:rPr lang="ru-RU" dirty="0" err="1"/>
              <a:t>інгредієнтів</a:t>
            </a:r>
            <a:r>
              <a:rPr lang="ru-RU" dirty="0"/>
              <a:t>, </a:t>
            </a:r>
            <a:r>
              <a:rPr lang="ru-RU" dirty="0" err="1"/>
              <a:t>тим</a:t>
            </a:r>
            <a:r>
              <a:rPr lang="ru-RU" dirty="0"/>
              <a:t> 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err="1" smtClean="0"/>
              <a:t>шкідливих</a:t>
            </a:r>
            <a:r>
              <a:rPr lang="ru-RU" dirty="0" smtClean="0"/>
              <a:t> добавок</a:t>
            </a:r>
            <a:r>
              <a:rPr lang="ru-RU" dirty="0"/>
              <a:t>.)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u="sng" dirty="0"/>
              <a:t>не </a:t>
            </a:r>
            <a:r>
              <a:rPr lang="ru-RU" u="sng" dirty="0" err="1"/>
              <a:t>купуйте</a:t>
            </a:r>
            <a:r>
              <a:rPr lang="ru-RU" u="sng" dirty="0"/>
              <a:t> </a:t>
            </a:r>
            <a:r>
              <a:rPr lang="ru-RU" dirty="0" err="1"/>
              <a:t>напої</a:t>
            </a:r>
            <a:r>
              <a:rPr lang="ru-RU" dirty="0"/>
              <a:t> з </a:t>
            </a:r>
            <a:r>
              <a:rPr lang="ru-RU" dirty="0" err="1"/>
              <a:t>яскравим</a:t>
            </a:r>
            <a:r>
              <a:rPr lang="ru-RU" dirty="0"/>
              <a:t> </a:t>
            </a:r>
            <a:r>
              <a:rPr lang="ru-RU" dirty="0" err="1"/>
              <a:t>забарвленням</a:t>
            </a:r>
            <a:r>
              <a:rPr lang="ru-RU" dirty="0"/>
              <a:t>, тому </a:t>
            </a:r>
            <a:r>
              <a:rPr lang="ru-RU" dirty="0" err="1"/>
              <a:t>що</a:t>
            </a:r>
            <a:r>
              <a:rPr lang="ru-RU" dirty="0"/>
              <a:t> вони </a:t>
            </a:r>
            <a:r>
              <a:rPr lang="ru-RU" dirty="0" err="1"/>
              <a:t>містять</a:t>
            </a:r>
            <a:r>
              <a:rPr lang="ru-RU" dirty="0"/>
              <a:t> </a:t>
            </a:r>
            <a:r>
              <a:rPr lang="ru-RU" dirty="0" err="1"/>
              <a:t>барвники</a:t>
            </a:r>
            <a:r>
              <a:rPr lang="ru-RU" dirty="0"/>
              <a:t>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u="sng" dirty="0"/>
              <a:t>не </a:t>
            </a:r>
            <a:r>
              <a:rPr lang="ru-RU" u="sng" dirty="0" err="1"/>
              <a:t>купуйте</a:t>
            </a:r>
            <a:r>
              <a:rPr lang="ru-RU" u="sng" dirty="0"/>
              <a:t> </a:t>
            </a:r>
            <a:r>
              <a:rPr lang="ru-RU" dirty="0"/>
              <a:t>воду, яка </a:t>
            </a:r>
            <a:r>
              <a:rPr lang="ru-RU" dirty="0" err="1"/>
              <a:t>містить</a:t>
            </a:r>
            <a:r>
              <a:rPr lang="ru-RU" dirty="0"/>
              <a:t> </a:t>
            </a:r>
            <a:r>
              <a:rPr lang="ru-RU" dirty="0" err="1"/>
              <a:t>аспартам</a:t>
            </a:r>
            <a:r>
              <a:rPr lang="ru-RU" dirty="0"/>
              <a:t> </a:t>
            </a:r>
            <a:r>
              <a:rPr lang="ru-RU" dirty="0" smtClean="0"/>
              <a:t>(</a:t>
            </a:r>
            <a:r>
              <a:rPr lang="ru-RU" dirty="0"/>
              <a:t>Е951), </a:t>
            </a:r>
            <a:r>
              <a:rPr lang="ru-RU" dirty="0" err="1" smtClean="0"/>
              <a:t>фосфатну</a:t>
            </a:r>
            <a:r>
              <a:rPr lang="ru-RU" dirty="0" smtClean="0"/>
              <a:t> </a:t>
            </a:r>
            <a:r>
              <a:rPr lang="ru-RU" dirty="0"/>
              <a:t>кислоту (E338), </a:t>
            </a:r>
            <a:r>
              <a:rPr lang="ru-RU" dirty="0" err="1"/>
              <a:t>кофеїн</a:t>
            </a:r>
            <a:r>
              <a:rPr lang="ru-RU" dirty="0"/>
              <a:t>, </a:t>
            </a:r>
            <a:r>
              <a:rPr lang="ru-RU" dirty="0" err="1" smtClean="0"/>
              <a:t>Натрій</a:t>
            </a:r>
            <a:r>
              <a:rPr lang="ru-RU" dirty="0" smtClean="0"/>
              <a:t> </a:t>
            </a:r>
            <a:r>
              <a:rPr lang="ru-RU" dirty="0" err="1" smtClean="0"/>
              <a:t>бензоат</a:t>
            </a:r>
            <a:r>
              <a:rPr lang="ru-RU" dirty="0" smtClean="0"/>
              <a:t> (</a:t>
            </a:r>
            <a:r>
              <a:rPr lang="ru-RU" dirty="0"/>
              <a:t>Е211),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u="sng" dirty="0"/>
              <a:t>не </a:t>
            </a:r>
            <a:r>
              <a:rPr lang="ru-RU" u="sng" dirty="0" smtClean="0"/>
              <a:t>запивайте </a:t>
            </a:r>
            <a:r>
              <a:rPr lang="ru-RU" dirty="0" err="1"/>
              <a:t>їжу</a:t>
            </a:r>
            <a:r>
              <a:rPr lang="ru-RU" dirty="0"/>
              <a:t> </a:t>
            </a:r>
            <a:r>
              <a:rPr lang="ru-RU" u="sng" dirty="0" err="1"/>
              <a:t>холодними</a:t>
            </a:r>
            <a:r>
              <a:rPr lang="ru-RU" dirty="0"/>
              <a:t> напоями, тому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прийом</a:t>
            </a:r>
            <a:r>
              <a:rPr lang="ru-RU" dirty="0"/>
              <a:t> </a:t>
            </a:r>
            <a:r>
              <a:rPr lang="ru-RU" dirty="0" err="1"/>
              <a:t>холодної</a:t>
            </a:r>
            <a:r>
              <a:rPr lang="ru-RU" dirty="0"/>
              <a:t> </a:t>
            </a:r>
            <a:r>
              <a:rPr lang="ru-RU" dirty="0" err="1"/>
              <a:t>газованої</a:t>
            </a:r>
            <a:r>
              <a:rPr lang="ru-RU" dirty="0"/>
              <a:t> води </a:t>
            </a:r>
            <a:r>
              <a:rPr lang="ru-RU" dirty="0" err="1"/>
              <a:t>викликає</a:t>
            </a:r>
            <a:r>
              <a:rPr lang="ru-RU" dirty="0"/>
              <a:t> </a:t>
            </a:r>
            <a:r>
              <a:rPr lang="ru-RU" dirty="0" err="1"/>
              <a:t>моментальне</a:t>
            </a:r>
            <a:r>
              <a:rPr lang="ru-RU" dirty="0"/>
              <a:t> </a:t>
            </a:r>
            <a:r>
              <a:rPr lang="ru-RU" dirty="0" err="1" smtClean="0"/>
              <a:t>викидання</a:t>
            </a:r>
            <a:r>
              <a:rPr lang="ru-RU" dirty="0" smtClean="0"/>
              <a:t> </a:t>
            </a:r>
            <a:r>
              <a:rPr lang="ru-RU" dirty="0" err="1"/>
              <a:t>зі</a:t>
            </a:r>
            <a:r>
              <a:rPr lang="ru-RU" dirty="0"/>
              <a:t> </a:t>
            </a:r>
            <a:r>
              <a:rPr lang="ru-RU" dirty="0" err="1"/>
              <a:t>шлунка</a:t>
            </a:r>
            <a:r>
              <a:rPr lang="ru-RU" dirty="0"/>
              <a:t> </a:t>
            </a:r>
            <a:r>
              <a:rPr lang="ru-RU" dirty="0" err="1" smtClean="0"/>
              <a:t>неперетравленої</a:t>
            </a:r>
            <a:r>
              <a:rPr lang="ru-RU" dirty="0" smtClean="0"/>
              <a:t> </a:t>
            </a:r>
            <a:r>
              <a:rPr lang="ru-RU" dirty="0" err="1" smtClean="0"/>
              <a:t>їжі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827861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Висновки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323652"/>
            <a:ext cx="8072494" cy="350897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uk-UA" b="1" dirty="0" smtClean="0"/>
              <a:t>         Результатами  цієї  роботи переконливо доведено </a:t>
            </a:r>
            <a:r>
              <a:rPr lang="ru-RU" b="1" dirty="0" err="1" smtClean="0"/>
              <a:t>агресивн</a:t>
            </a:r>
            <a:r>
              <a:rPr lang="uk-UA" b="1" dirty="0" err="1" smtClean="0"/>
              <a:t>ість</a:t>
            </a:r>
            <a:r>
              <a:rPr lang="uk-UA" b="1" dirty="0" smtClean="0"/>
              <a:t> </a:t>
            </a:r>
            <a:r>
              <a:rPr lang="ru-RU" b="1" dirty="0" smtClean="0"/>
              <a:t> характеру </a:t>
            </a:r>
            <a:r>
              <a:rPr lang="uk-UA" b="1" dirty="0" smtClean="0"/>
              <a:t> у</a:t>
            </a:r>
            <a:r>
              <a:rPr lang="ru-RU" b="1" dirty="0" smtClean="0"/>
              <a:t>с</a:t>
            </a:r>
            <a:r>
              <a:rPr lang="uk-UA" b="1" dirty="0" smtClean="0"/>
              <a:t>і</a:t>
            </a:r>
            <a:r>
              <a:rPr lang="ru-RU" b="1" dirty="0" err="1" smtClean="0"/>
              <a:t>х</a:t>
            </a:r>
            <a:r>
              <a:rPr lang="ru-RU" b="1" dirty="0" smtClean="0"/>
              <a:t> </a:t>
            </a:r>
            <a:r>
              <a:rPr lang="uk-UA" b="1" dirty="0" smtClean="0"/>
              <a:t>досліджених </a:t>
            </a:r>
            <a:r>
              <a:rPr lang="ru-RU" b="1" dirty="0" smtClean="0"/>
              <a:t> газ</a:t>
            </a:r>
            <a:r>
              <a:rPr lang="uk-UA" b="1" dirty="0" err="1" smtClean="0"/>
              <a:t>овани</a:t>
            </a:r>
            <a:r>
              <a:rPr lang="ru-RU" b="1" dirty="0" err="1" smtClean="0"/>
              <a:t>х</a:t>
            </a:r>
            <a:r>
              <a:rPr lang="ru-RU" b="1" dirty="0" smtClean="0"/>
              <a:t> </a:t>
            </a:r>
            <a:r>
              <a:rPr lang="ru-RU" b="1" dirty="0" err="1" smtClean="0"/>
              <a:t>нап</a:t>
            </a:r>
            <a:r>
              <a:rPr lang="uk-UA" b="1" dirty="0" err="1" smtClean="0"/>
              <a:t>ої</a:t>
            </a:r>
            <a:r>
              <a:rPr lang="ru-RU" b="1" dirty="0" smtClean="0"/>
              <a:t>в, </a:t>
            </a:r>
            <a:r>
              <a:rPr lang="uk-UA" b="1" dirty="0" smtClean="0"/>
              <a:t>їх негативний вплив </a:t>
            </a:r>
            <a:r>
              <a:rPr lang="ru-RU" b="1" dirty="0" smtClean="0"/>
              <a:t> на здоров'</a:t>
            </a:r>
            <a:r>
              <a:rPr lang="uk-UA" b="1" dirty="0" smtClean="0"/>
              <a:t>я людини</a:t>
            </a:r>
            <a:r>
              <a:rPr lang="ru-RU" b="1" dirty="0" smtClean="0"/>
              <a:t>. </a:t>
            </a:r>
          </a:p>
          <a:p>
            <a:pPr algn="just">
              <a:buNone/>
            </a:pPr>
            <a:r>
              <a:rPr lang="ru-RU" b="1" dirty="0" smtClean="0"/>
              <a:t>        </a:t>
            </a:r>
            <a:r>
              <a:rPr lang="ru-RU" b="1" dirty="0" err="1" smtClean="0"/>
              <a:t>Гіпотеза</a:t>
            </a:r>
            <a:r>
              <a:rPr lang="ru-RU" b="1" dirty="0" smtClean="0"/>
              <a:t> про те, </a:t>
            </a:r>
            <a:r>
              <a:rPr lang="ru-RU" b="1" dirty="0" err="1" smtClean="0"/>
              <a:t>що</a:t>
            </a:r>
            <a:r>
              <a:rPr lang="ru-RU" b="1" dirty="0" smtClean="0"/>
              <a:t> </a:t>
            </a:r>
            <a:r>
              <a:rPr lang="ru-RU" b="1" dirty="0" err="1" smtClean="0"/>
              <a:t>солодкі</a:t>
            </a:r>
            <a:r>
              <a:rPr lang="ru-RU" b="1" dirty="0" smtClean="0"/>
              <a:t> </a:t>
            </a:r>
            <a:r>
              <a:rPr lang="ru-RU" b="1" dirty="0" err="1" smtClean="0"/>
              <a:t>газовані</a:t>
            </a:r>
            <a:r>
              <a:rPr lang="ru-RU" b="1" dirty="0" smtClean="0"/>
              <a:t> </a:t>
            </a:r>
            <a:r>
              <a:rPr lang="ru-RU" b="1" dirty="0" err="1" smtClean="0"/>
              <a:t>напої</a:t>
            </a:r>
            <a:r>
              <a:rPr lang="ru-RU" b="1" dirty="0" smtClean="0"/>
              <a:t> не </a:t>
            </a:r>
            <a:r>
              <a:rPr lang="ru-RU" b="1" dirty="0" err="1" smtClean="0"/>
              <a:t>можуть</a:t>
            </a:r>
            <a:r>
              <a:rPr lang="ru-RU" b="1" dirty="0" smtClean="0"/>
              <a:t> бути </a:t>
            </a:r>
            <a:r>
              <a:rPr lang="ru-RU" b="1" dirty="0" err="1" smtClean="0"/>
              <a:t>частиною</a:t>
            </a:r>
            <a:r>
              <a:rPr lang="ru-RU" b="1" dirty="0" smtClean="0"/>
              <a:t> </a:t>
            </a:r>
            <a:r>
              <a:rPr lang="ru-RU" b="1" dirty="0" err="1" smtClean="0"/>
              <a:t>раціонального</a:t>
            </a:r>
            <a:r>
              <a:rPr lang="ru-RU" b="1" dirty="0" smtClean="0"/>
              <a:t> </a:t>
            </a:r>
            <a:r>
              <a:rPr lang="ru-RU" b="1" dirty="0" err="1" smtClean="0"/>
              <a:t>харчування</a:t>
            </a:r>
            <a:r>
              <a:rPr lang="ru-RU" b="1" dirty="0" smtClean="0"/>
              <a:t> </a:t>
            </a:r>
            <a:r>
              <a:rPr lang="ru-RU" b="1" dirty="0" err="1" smtClean="0"/>
              <a:t>підтвердилась</a:t>
            </a:r>
            <a:r>
              <a:rPr lang="ru-RU" b="1" dirty="0" smtClean="0"/>
              <a:t>.</a:t>
            </a:r>
            <a:r>
              <a:rPr lang="uk-UA" b="1" dirty="0" smtClean="0"/>
              <a:t>    </a:t>
            </a:r>
          </a:p>
          <a:p>
            <a:pPr algn="just">
              <a:buNone/>
            </a:pPr>
            <a:r>
              <a:rPr lang="uk-UA" b="1" dirty="0" smtClean="0"/>
              <a:t>        Я вважаю</a:t>
            </a:r>
            <a:r>
              <a:rPr lang="ru-RU" b="1" dirty="0" smtClean="0"/>
              <a:t>, </a:t>
            </a:r>
            <a:r>
              <a:rPr lang="uk-UA" b="1" dirty="0" smtClean="0"/>
              <a:t>щ</a:t>
            </a:r>
            <a:r>
              <a:rPr lang="ru-RU" b="1" dirty="0" smtClean="0"/>
              <a:t>о в </a:t>
            </a:r>
            <a:r>
              <a:rPr lang="uk-UA" b="1" dirty="0" smtClean="0"/>
              <a:t>ї</a:t>
            </a:r>
            <a:r>
              <a:rPr lang="ru-RU" b="1" dirty="0" err="1" smtClean="0"/>
              <a:t>х</a:t>
            </a:r>
            <a:r>
              <a:rPr lang="ru-RU" b="1" dirty="0" smtClean="0"/>
              <a:t> </a:t>
            </a:r>
            <a:r>
              <a:rPr lang="uk-UA" b="1" dirty="0" smtClean="0"/>
              <a:t>споживанні </a:t>
            </a:r>
            <a:r>
              <a:rPr lang="ru-RU" b="1" dirty="0" smtClean="0"/>
              <a:t> не</a:t>
            </a:r>
            <a:r>
              <a:rPr lang="uk-UA" b="1" dirty="0" smtClean="0"/>
              <a:t>має нагальної потреби</a:t>
            </a:r>
            <a:r>
              <a:rPr lang="ru-RU" b="1" dirty="0" smtClean="0"/>
              <a:t>. </a:t>
            </a:r>
          </a:p>
          <a:p>
            <a:pPr algn="just">
              <a:buNone/>
            </a:pPr>
            <a:r>
              <a:rPr lang="ru-RU" b="1" dirty="0" smtClean="0"/>
              <a:t>       </a:t>
            </a:r>
            <a:r>
              <a:rPr lang="uk-UA" b="1" dirty="0" smtClean="0"/>
              <a:t>Сподіваюсь</a:t>
            </a:r>
            <a:r>
              <a:rPr lang="ru-RU" b="1" dirty="0" smtClean="0"/>
              <a:t>, </a:t>
            </a:r>
            <a:r>
              <a:rPr lang="uk-UA" b="1" dirty="0" smtClean="0"/>
              <a:t>щ</a:t>
            </a:r>
            <a:r>
              <a:rPr lang="ru-RU" b="1" dirty="0" smtClean="0"/>
              <a:t>о </a:t>
            </a:r>
            <a:r>
              <a:rPr lang="uk-UA" b="1" dirty="0" smtClean="0"/>
              <a:t>наш  дослідницький  </a:t>
            </a:r>
            <a:r>
              <a:rPr lang="ru-RU" b="1" dirty="0" smtClean="0"/>
              <a:t>проект </a:t>
            </a:r>
            <a:r>
              <a:rPr lang="uk-UA" b="1" dirty="0" smtClean="0"/>
              <a:t> до</a:t>
            </a:r>
            <a:r>
              <a:rPr lang="ru-RU" b="1" dirty="0" err="1" smtClean="0"/>
              <a:t>поможе</a:t>
            </a:r>
            <a:r>
              <a:rPr lang="ru-RU" b="1" dirty="0" smtClean="0"/>
              <a:t>  </a:t>
            </a:r>
            <a:r>
              <a:rPr lang="uk-UA" b="1" dirty="0" smtClean="0"/>
              <a:t>підліткам зробити </a:t>
            </a:r>
            <a:r>
              <a:rPr lang="ru-RU" b="1" dirty="0" smtClean="0"/>
              <a:t> </a:t>
            </a:r>
            <a:r>
              <a:rPr lang="ru-RU" b="1" dirty="0" err="1" smtClean="0"/>
              <a:t>правильн</a:t>
            </a:r>
            <a:r>
              <a:rPr lang="uk-UA" b="1" dirty="0" smtClean="0"/>
              <a:t>и</a:t>
            </a:r>
            <a:r>
              <a:rPr lang="ru-RU" b="1" dirty="0" err="1" smtClean="0"/>
              <a:t>й</a:t>
            </a:r>
            <a:r>
              <a:rPr lang="ru-RU" b="1" dirty="0" smtClean="0"/>
              <a:t>  в</a:t>
            </a:r>
            <a:r>
              <a:rPr lang="uk-UA" b="1" dirty="0" smtClean="0"/>
              <a:t>и</a:t>
            </a:r>
            <a:r>
              <a:rPr lang="ru-RU" b="1" dirty="0" smtClean="0"/>
              <a:t>б</a:t>
            </a:r>
            <a:r>
              <a:rPr lang="uk-UA" b="1" dirty="0" smtClean="0"/>
              <a:t>і</a:t>
            </a:r>
            <a:r>
              <a:rPr lang="ru-RU" b="1" dirty="0" err="1" smtClean="0"/>
              <a:t>р</a:t>
            </a:r>
            <a:r>
              <a:rPr lang="ru-RU" b="1" dirty="0" smtClean="0"/>
              <a:t> </a:t>
            </a:r>
            <a:r>
              <a:rPr lang="uk-UA" b="1" dirty="0" smtClean="0"/>
              <a:t>на користь </a:t>
            </a:r>
            <a:r>
              <a:rPr lang="ru-RU" b="1" dirty="0" smtClean="0"/>
              <a:t> здорового </a:t>
            </a:r>
            <a:r>
              <a:rPr lang="uk-UA" b="1" dirty="0" smtClean="0"/>
              <a:t> способу </a:t>
            </a:r>
            <a:r>
              <a:rPr lang="ru-RU" b="1" dirty="0" smtClean="0"/>
              <a:t> </a:t>
            </a:r>
            <a:r>
              <a:rPr lang="ru-RU" b="1" dirty="0" err="1" smtClean="0"/>
              <a:t>жи</a:t>
            </a:r>
            <a:r>
              <a:rPr lang="uk-UA" b="1" dirty="0" err="1" smtClean="0"/>
              <a:t>ття</a:t>
            </a:r>
            <a:r>
              <a:rPr lang="ru-RU" b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C:\Documents and Settings\Владелец\Рабочий стол\anna\ИТР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297" y="620688"/>
            <a:ext cx="2150177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04664"/>
            <a:ext cx="4000528" cy="1143000"/>
          </a:xfr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uk-UA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Підсумо'К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857364"/>
            <a:ext cx="8001056" cy="4432541"/>
          </a:xfrm>
        </p:spPr>
        <p:txBody>
          <a:bodyPr>
            <a:normAutofit fontScale="92500"/>
          </a:bodyPr>
          <a:lstStyle/>
          <a:p>
            <a:pPr>
              <a:buClrTx/>
              <a:buNone/>
            </a:pPr>
            <a:r>
              <a:rPr lang="ru-RU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На </a:t>
            </a:r>
            <a:r>
              <a:rPr lang="ru-RU" b="1" dirty="0" err="1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завершення</a:t>
            </a:r>
            <a:r>
              <a:rPr lang="ru-RU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b="1" dirty="0" err="1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хотілося</a:t>
            </a:r>
            <a:r>
              <a:rPr lang="ru-RU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б </a:t>
            </a:r>
            <a:r>
              <a:rPr lang="ru-RU" b="1" dirty="0" err="1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порадити</a:t>
            </a:r>
            <a:r>
              <a:rPr lang="ru-RU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endParaRPr lang="ru-RU" b="1" dirty="0">
              <a:ln w="1905"/>
              <a:solidFill>
                <a:schemeClr val="accent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Пийте</a:t>
            </a:r>
            <a:r>
              <a:rPr lang="ru-RU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більше</a:t>
            </a:r>
            <a:r>
              <a:rPr lang="ru-RU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чистої</a:t>
            </a:r>
            <a:r>
              <a:rPr lang="ru-RU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води!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Намагайтеся</a:t>
            </a:r>
            <a:r>
              <a:rPr lang="ru-RU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пити</a:t>
            </a:r>
            <a:r>
              <a:rPr lang="ru-RU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якомога</a:t>
            </a:r>
            <a:r>
              <a:rPr lang="ru-RU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менше</a:t>
            </a:r>
            <a:r>
              <a:rPr lang="ru-RU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68580" indent="0">
              <a:buClrTx/>
              <a:buNone/>
            </a:pPr>
            <a:r>
              <a:rPr lang="ru-RU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ru-RU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газованих</a:t>
            </a: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напоїв</a:t>
            </a:r>
            <a:r>
              <a:rPr lang="ru-RU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Якщо</a:t>
            </a: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ви</a:t>
            </a:r>
            <a:r>
              <a:rPr lang="ru-RU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прислухаєтесь</a:t>
            </a: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і</a:t>
            </a:r>
            <a:r>
              <a:rPr lang="ru-RU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скористаєтесь</a:t>
            </a: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нашими </a:t>
            </a:r>
            <a:r>
              <a:rPr lang="ru-RU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порадами</a:t>
            </a: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хороший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настрій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і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добре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самопочуття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вам </a:t>
            </a:r>
            <a:r>
              <a:rPr lang="ru-RU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гарантовані</a:t>
            </a: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r>
              <a:rPr lang="ru-RU" dirty="0" err="1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Адже</a:t>
            </a:r>
            <a:r>
              <a:rPr lang="ru-RU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вода - </a:t>
            </a:r>
            <a:r>
              <a:rPr lang="ru-RU" dirty="0" err="1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це</a:t>
            </a:r>
            <a:r>
              <a:rPr lang="ru-RU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життя</a:t>
            </a:r>
            <a:r>
              <a:rPr lang="ru-RU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а </a:t>
            </a:r>
            <a:r>
              <a:rPr lang="ru-RU" dirty="0" err="1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корисні</a:t>
            </a:r>
            <a:r>
              <a:rPr lang="ru-RU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напої</a:t>
            </a:r>
            <a:r>
              <a:rPr lang="ru-RU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 </a:t>
            </a:r>
            <a:r>
              <a:rPr lang="ru-RU" dirty="0" err="1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супутники</a:t>
            </a:r>
            <a:r>
              <a:rPr lang="ru-RU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повноцінного</a:t>
            </a: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життя</a:t>
            </a: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!</a:t>
            </a:r>
            <a:endParaRPr lang="ru-RU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Наше </a:t>
            </a:r>
            <a:r>
              <a:rPr lang="ru-RU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гасло</a:t>
            </a: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>
              <a:buClrTx/>
              <a:buNone/>
            </a:pPr>
            <a:r>
              <a:rPr lang="ru-RU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«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Нове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покоління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обирає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компот, 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сік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квас, морс, чай,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мінеральну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воду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!»</a:t>
            </a:r>
          </a:p>
        </p:txBody>
      </p:sp>
    </p:spTree>
    <p:extLst>
      <p:ext uri="{BB962C8B-B14F-4D97-AF65-F5344CB8AC3E}">
        <p14:creationId xmlns="" xmlns:p14="http://schemas.microsoft.com/office/powerpoint/2010/main" val="20766938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41" dur="16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2" dur="16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3" dur="16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4" dur="16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000372"/>
            <a:ext cx="8215370" cy="35394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800" b="1" dirty="0" err="1">
                <a:latin typeface="Comic Sans MS" pitchFamily="66" charset="0"/>
                <a:cs typeface="Times New Roman" pitchFamily="18" charset="0"/>
              </a:rPr>
              <a:t>Вивчити</a:t>
            </a:r>
            <a:r>
              <a:rPr lang="ru-RU" sz="2800" b="1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Comic Sans MS" pitchFamily="66" charset="0"/>
                <a:cs typeface="Times New Roman" pitchFamily="18" charset="0"/>
              </a:rPr>
              <a:t>наявну</a:t>
            </a:r>
            <a:r>
              <a:rPr lang="ru-RU" sz="2800" b="1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Comic Sans MS" pitchFamily="66" charset="0"/>
                <a:cs typeface="Times New Roman" pitchFamily="18" charset="0"/>
              </a:rPr>
              <a:t>інформацію</a:t>
            </a:r>
            <a:r>
              <a:rPr lang="ru-RU" sz="2800" b="1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Comic Sans MS" pitchFamily="66" charset="0"/>
                <a:cs typeface="Times New Roman" pitchFamily="18" charset="0"/>
              </a:rPr>
              <a:t>щодо</a:t>
            </a:r>
            <a:r>
              <a:rPr lang="ru-RU" sz="2800" b="1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Comic Sans MS" pitchFamily="66" charset="0"/>
                <a:cs typeface="Times New Roman" pitchFamily="18" charset="0"/>
              </a:rPr>
              <a:t>негативного </a:t>
            </a:r>
            <a:r>
              <a:rPr lang="ru-RU" sz="2800" b="1" dirty="0" err="1" smtClean="0">
                <a:latin typeface="Comic Sans MS" pitchFamily="66" charset="0"/>
                <a:cs typeface="Times New Roman" pitchFamily="18" charset="0"/>
              </a:rPr>
              <a:t>впливу</a:t>
            </a:r>
            <a:r>
              <a:rPr lang="ru-RU" sz="2800" b="1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Comic Sans MS" pitchFamily="66" charset="0"/>
                <a:cs typeface="Times New Roman" pitchFamily="18" charset="0"/>
              </a:rPr>
              <a:t>солодких</a:t>
            </a:r>
            <a:r>
              <a:rPr lang="ru-RU" sz="2800" b="1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Comic Sans MS" pitchFamily="66" charset="0"/>
                <a:cs typeface="Times New Roman" pitchFamily="18" charset="0"/>
              </a:rPr>
              <a:t>газованих</a:t>
            </a:r>
            <a:r>
              <a:rPr lang="ru-RU" sz="2800" b="1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Comic Sans MS" pitchFamily="66" charset="0"/>
                <a:cs typeface="Times New Roman" pitchFamily="18" charset="0"/>
              </a:rPr>
              <a:t>напоїв</a:t>
            </a:r>
            <a:r>
              <a:rPr lang="ru-RU" sz="2800" b="1" dirty="0">
                <a:latin typeface="Comic Sans MS" pitchFamily="66" charset="0"/>
                <a:cs typeface="Times New Roman" pitchFamily="18" charset="0"/>
              </a:rPr>
              <a:t> на </a:t>
            </a:r>
            <a:r>
              <a:rPr lang="ru-RU" sz="2800" b="1" dirty="0" err="1">
                <a:latin typeface="Comic Sans MS" pitchFamily="66" charset="0"/>
                <a:cs typeface="Times New Roman" pitchFamily="18" charset="0"/>
              </a:rPr>
              <a:t>здоров'я</a:t>
            </a:r>
            <a:r>
              <a:rPr lang="ru-RU" sz="2800" b="1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Comic Sans MS" pitchFamily="66" charset="0"/>
                <a:cs typeface="Times New Roman" pitchFamily="18" charset="0"/>
              </a:rPr>
              <a:t>людини</a:t>
            </a:r>
            <a:endParaRPr lang="ru-RU" sz="2800" b="1" dirty="0">
              <a:latin typeface="Comic Sans MS" pitchFamily="66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b="1" dirty="0">
                <a:latin typeface="Comic Sans MS" pitchFamily="66" charset="0"/>
                <a:cs typeface="Times New Roman" pitchFamily="18" charset="0"/>
              </a:rPr>
              <a:t>Провести </a:t>
            </a:r>
            <a:r>
              <a:rPr lang="ru-RU" sz="2800" b="1" dirty="0" err="1">
                <a:latin typeface="Comic Sans MS" pitchFamily="66" charset="0"/>
                <a:cs typeface="Times New Roman" pitchFamily="18" charset="0"/>
              </a:rPr>
              <a:t>опитування</a:t>
            </a:r>
            <a:r>
              <a:rPr lang="ru-RU" sz="2800" b="1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Comic Sans MS" pitchFamily="66" charset="0"/>
                <a:cs typeface="Times New Roman" pitchFamily="18" charset="0"/>
              </a:rPr>
              <a:t>серед</a:t>
            </a:r>
            <a:r>
              <a:rPr lang="ru-RU" sz="2800" b="1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Comic Sans MS" pitchFamily="66" charset="0"/>
                <a:cs typeface="Times New Roman" pitchFamily="18" charset="0"/>
              </a:rPr>
              <a:t>учнів</a:t>
            </a:r>
            <a:r>
              <a:rPr lang="ru-RU" sz="2800" b="1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Comic Sans MS" pitchFamily="66" charset="0"/>
                <a:cs typeface="Times New Roman" pitchFamily="18" charset="0"/>
              </a:rPr>
              <a:t>нашої</a:t>
            </a:r>
            <a:r>
              <a:rPr lang="ru-RU" sz="2800" b="1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Comic Sans MS" pitchFamily="66" charset="0"/>
                <a:cs typeface="Times New Roman" pitchFamily="18" charset="0"/>
              </a:rPr>
              <a:t>школи</a:t>
            </a:r>
            <a:r>
              <a:rPr lang="ru-RU" sz="2800" b="1" dirty="0">
                <a:latin typeface="Comic Sans MS" pitchFamily="66" charset="0"/>
                <a:cs typeface="Times New Roman" pitchFamily="18" charset="0"/>
              </a:rPr>
              <a:t> про </a:t>
            </a:r>
            <a:r>
              <a:rPr lang="ru-RU" sz="2800" b="1" dirty="0" err="1">
                <a:latin typeface="Comic Sans MS" pitchFamily="66" charset="0"/>
                <a:cs typeface="Times New Roman" pitchFamily="18" charset="0"/>
              </a:rPr>
              <a:t>найбільш</a:t>
            </a:r>
            <a:r>
              <a:rPr lang="ru-RU" sz="2800" b="1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Comic Sans MS" pitchFamily="66" charset="0"/>
                <a:cs typeface="Times New Roman" pitchFamily="18" charset="0"/>
              </a:rPr>
              <a:t>вживані</a:t>
            </a:r>
            <a:r>
              <a:rPr lang="ru-RU" sz="2800" b="1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Comic Sans MS" pitchFamily="66" charset="0"/>
                <a:cs typeface="Times New Roman" pitchFamily="18" charset="0"/>
              </a:rPr>
              <a:t>напої</a:t>
            </a:r>
            <a:endParaRPr lang="ru-RU" sz="2800" b="1" dirty="0">
              <a:latin typeface="Comic Sans MS" pitchFamily="66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b="1" dirty="0">
                <a:latin typeface="Comic Sans MS" pitchFamily="66" charset="0"/>
                <a:cs typeface="Times New Roman" pitchFamily="18" charset="0"/>
              </a:rPr>
              <a:t>Провести </a:t>
            </a:r>
            <a:r>
              <a:rPr lang="ru-RU" sz="2800" b="1" dirty="0" err="1" smtClean="0">
                <a:latin typeface="Comic Sans MS" pitchFamily="66" charset="0"/>
                <a:cs typeface="Times New Roman" pitchFamily="18" charset="0"/>
              </a:rPr>
              <a:t>хімічний</a:t>
            </a:r>
            <a:r>
              <a:rPr lang="ru-RU" sz="2800" b="1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Comic Sans MS" pitchFamily="66" charset="0"/>
                <a:cs typeface="Times New Roman" pitchFamily="18" charset="0"/>
              </a:rPr>
              <a:t>аналіз</a:t>
            </a:r>
            <a:r>
              <a:rPr lang="ru-RU" sz="2800" b="1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Comic Sans MS" pitchFamily="66" charset="0"/>
                <a:cs typeface="Times New Roman" pitchFamily="18" charset="0"/>
              </a:rPr>
              <a:t>солодких</a:t>
            </a:r>
            <a:r>
              <a:rPr lang="ru-RU" sz="2800" b="1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Comic Sans MS" pitchFamily="66" charset="0"/>
                <a:cs typeface="Times New Roman" pitchFamily="18" charset="0"/>
              </a:rPr>
              <a:t>газованих</a:t>
            </a:r>
            <a:r>
              <a:rPr lang="ru-RU" sz="2800" b="1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Comic Sans MS" pitchFamily="66" charset="0"/>
                <a:cs typeface="Times New Roman" pitchFamily="18" charset="0"/>
              </a:rPr>
              <a:t>напоїв</a:t>
            </a:r>
            <a:r>
              <a:rPr lang="ru-RU" sz="2800" b="1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Comic Sans MS" pitchFamily="66" charset="0"/>
                <a:cs typeface="Times New Roman" pitchFamily="18" charset="0"/>
              </a:rPr>
              <a:t>та </a:t>
            </a:r>
            <a:r>
              <a:rPr lang="ru-RU" sz="2800" b="1" dirty="0" err="1" smtClean="0">
                <a:latin typeface="Comic Sans MS" pitchFamily="66" charset="0"/>
                <a:cs typeface="Times New Roman" pitchFamily="18" charset="0"/>
              </a:rPr>
              <a:t>дослідити</a:t>
            </a:r>
            <a:r>
              <a:rPr lang="ru-RU" sz="2800" b="1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Comic Sans MS" pitchFamily="66" charset="0"/>
                <a:cs typeface="Times New Roman" pitchFamily="18" charset="0"/>
              </a:rPr>
              <a:t>їх</a:t>
            </a:r>
            <a:r>
              <a:rPr lang="ru-RU" sz="2800" b="1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Comic Sans MS" pitchFamily="66" charset="0"/>
                <a:cs typeface="Times New Roman" pitchFamily="18" charset="0"/>
              </a:rPr>
              <a:t>вплив</a:t>
            </a:r>
            <a:r>
              <a:rPr lang="ru-RU" sz="2800" b="1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>
                <a:latin typeface="Comic Sans MS" pitchFamily="66" charset="0"/>
                <a:cs typeface="Times New Roman" pitchFamily="18" charset="0"/>
              </a:rPr>
              <a:t>на </a:t>
            </a:r>
            <a:r>
              <a:rPr lang="ru-RU" sz="2800" b="1" dirty="0" err="1">
                <a:latin typeface="Comic Sans MS" pitchFamily="66" charset="0"/>
                <a:cs typeface="Times New Roman" pitchFamily="18" charset="0"/>
              </a:rPr>
              <a:t>здоров'я</a:t>
            </a:r>
            <a:r>
              <a:rPr lang="ru-RU" sz="2800" b="1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Comic Sans MS" pitchFamily="66" charset="0"/>
                <a:cs typeface="Times New Roman" pitchFamily="18" charset="0"/>
              </a:rPr>
              <a:t>людини</a:t>
            </a:r>
            <a:endParaRPr lang="ru-RU" sz="2800" b="1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00034" y="1857364"/>
            <a:ext cx="8215370" cy="1143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6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Задачі</a:t>
            </a:r>
            <a:endParaRPr lang="ru-RU" sz="6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28604"/>
            <a:ext cx="821537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Об'єкт дослідження: </a:t>
            </a:r>
            <a:r>
              <a:rPr lang="uk-UA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хімічний склад певних газованих напоїв</a:t>
            </a:r>
            <a:endParaRPr lang="uk-UA" sz="2400" dirty="0" smtClean="0"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928670"/>
            <a:ext cx="8286808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2400" b="1" dirty="0" smtClean="0"/>
              <a:t>Предмет дослідження:  </a:t>
            </a:r>
            <a:r>
              <a:rPr lang="uk-UA" sz="2400" dirty="0" smtClean="0"/>
              <a:t>вплив  певних  газованих напоїв на організм людини.</a:t>
            </a:r>
            <a:endParaRPr lang="ru-RU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9548508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1643050"/>
            <a:ext cx="8175852" cy="33239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400" b="1" dirty="0" smtClean="0"/>
              <a:t>Анкет</a:t>
            </a:r>
            <a:r>
              <a:rPr lang="uk-UA" sz="2400" b="1" dirty="0" smtClean="0"/>
              <a:t>у</a:t>
            </a:r>
            <a:r>
              <a:rPr lang="ru-RU" sz="2400" b="1" dirty="0" err="1" smtClean="0"/>
              <a:t>ван</a:t>
            </a:r>
            <a:r>
              <a:rPr lang="uk-UA" sz="2400" b="1" dirty="0" err="1" smtClean="0"/>
              <a:t>ня</a:t>
            </a:r>
            <a:endParaRPr lang="ru-RU" sz="2400" b="1" dirty="0" smtClean="0"/>
          </a:p>
          <a:p>
            <a:pPr lvl="0">
              <a:buFont typeface="Wingdings" pitchFamily="2" charset="2"/>
              <a:buChar char="Ø"/>
            </a:pPr>
            <a:r>
              <a:rPr lang="ru-RU" sz="2400" b="1" dirty="0" err="1" smtClean="0"/>
              <a:t>Анал</a:t>
            </a:r>
            <a:r>
              <a:rPr lang="uk-UA" sz="2400" b="1" dirty="0" smtClean="0"/>
              <a:t>і</a:t>
            </a:r>
            <a:r>
              <a:rPr lang="ru-RU" sz="2400" b="1" dirty="0" err="1" smtClean="0"/>
              <a:t>з</a:t>
            </a:r>
            <a:r>
              <a:rPr lang="ru-RU" sz="2400" b="1" dirty="0" smtClean="0"/>
              <a:t> результат</a:t>
            </a:r>
            <a:r>
              <a:rPr lang="uk-UA" sz="2400" b="1" dirty="0" smtClean="0"/>
              <a:t>і</a:t>
            </a:r>
            <a:r>
              <a:rPr lang="ru-RU" sz="2400" b="1" dirty="0" smtClean="0"/>
              <a:t>в</a:t>
            </a:r>
            <a:r>
              <a:rPr lang="uk-UA" sz="2400" b="1" dirty="0" smtClean="0"/>
              <a:t> анкетування, їх  аналіз і </a:t>
            </a:r>
          </a:p>
          <a:p>
            <a:pPr lvl="0"/>
            <a:r>
              <a:rPr lang="uk-UA" sz="2400" b="1" dirty="0" smtClean="0"/>
              <a:t>   </a:t>
            </a:r>
            <a:r>
              <a:rPr lang="ru-RU" sz="2400" b="1" dirty="0" smtClean="0"/>
              <a:t>оформлен</a:t>
            </a:r>
            <a:r>
              <a:rPr lang="uk-UA" sz="2400" b="1" dirty="0" err="1" smtClean="0"/>
              <a:t>ня</a:t>
            </a:r>
            <a:endParaRPr lang="ru-RU" sz="2400" b="1" dirty="0" smtClean="0"/>
          </a:p>
          <a:p>
            <a:pPr lvl="0">
              <a:buFont typeface="Wingdings" pitchFamily="2" charset="2"/>
              <a:buChar char="Ø"/>
            </a:pPr>
            <a:r>
              <a:rPr lang="uk-UA" sz="2400" b="1" dirty="0" smtClean="0"/>
              <a:t>Висування робочих гіпотез</a:t>
            </a:r>
            <a:endParaRPr lang="ru-RU" sz="2400" b="1" dirty="0" smtClean="0"/>
          </a:p>
          <a:p>
            <a:pPr lvl="0">
              <a:buFont typeface="Wingdings" pitchFamily="2" charset="2"/>
              <a:buChar char="Ø"/>
            </a:pPr>
            <a:r>
              <a:rPr lang="uk-UA" sz="2400" b="1" dirty="0" smtClean="0"/>
              <a:t>Експериментальна перевірка гіпотез</a:t>
            </a:r>
            <a:endParaRPr lang="ru-RU" sz="2400" b="1" dirty="0" smtClean="0"/>
          </a:p>
          <a:p>
            <a:pPr lvl="0">
              <a:buFont typeface="Wingdings" pitchFamily="2" charset="2"/>
              <a:buChar char="Ø"/>
            </a:pPr>
            <a:r>
              <a:rPr lang="uk-UA" sz="2400" b="1" dirty="0" smtClean="0"/>
              <a:t>Обробка експериментальних даних, висновки</a:t>
            </a:r>
            <a:endParaRPr lang="ru-RU" sz="2400" b="1" dirty="0" smtClean="0"/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/>
              <a:t>Написан</a:t>
            </a:r>
            <a:r>
              <a:rPr lang="uk-UA" sz="2400" b="1" dirty="0" err="1" smtClean="0"/>
              <a:t>ня</a:t>
            </a:r>
            <a:r>
              <a:rPr lang="uk-UA" sz="2400" b="1" dirty="0" smtClean="0"/>
              <a:t> 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нау</a:t>
            </a:r>
            <a:r>
              <a:rPr lang="uk-UA" sz="2400" b="1" dirty="0" err="1" smtClean="0"/>
              <a:t>кової</a:t>
            </a:r>
            <a:r>
              <a:rPr lang="uk-UA" sz="2400" b="1" dirty="0" smtClean="0"/>
              <a:t> </a:t>
            </a:r>
            <a:r>
              <a:rPr lang="ru-RU" sz="2400" b="1" dirty="0" err="1" smtClean="0"/>
              <a:t>стат</a:t>
            </a:r>
            <a:r>
              <a:rPr lang="uk-UA" sz="2400" b="1" dirty="0" smtClean="0"/>
              <a:t>ті (роботи)</a:t>
            </a:r>
            <a:endParaRPr lang="ru-RU" sz="2400" b="1" dirty="0" smtClean="0"/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/>
              <a:t>П</a:t>
            </a:r>
            <a:r>
              <a:rPr lang="uk-UA" sz="2400" b="1" dirty="0" smtClean="0"/>
              <a:t>і</a:t>
            </a:r>
            <a:r>
              <a:rPr lang="ru-RU" sz="2400" b="1" dirty="0" err="1" smtClean="0"/>
              <a:t>дготовка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презентац</a:t>
            </a:r>
            <a:r>
              <a:rPr lang="uk-UA" sz="2400" b="1" dirty="0" err="1" smtClean="0"/>
              <a:t>ії</a:t>
            </a:r>
            <a:endParaRPr lang="ru-RU" sz="2400" b="1" dirty="0" smtClean="0"/>
          </a:p>
          <a:p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857232"/>
            <a:ext cx="8143932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Етапи роботи:</a:t>
            </a:r>
            <a:endParaRPr lang="ru-RU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5429264"/>
            <a:ext cx="8143932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6072206"/>
            <a:ext cx="814393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575684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714356"/>
            <a:ext cx="8143932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uk-U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Практична значущість роботи 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2323652"/>
            <a:ext cx="8143932" cy="350897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lvl="0" algn="just">
              <a:buClrTx/>
              <a:buFont typeface="Wingdings" pitchFamily="2" charset="2"/>
              <a:buChar char="Ø"/>
            </a:pPr>
            <a:r>
              <a:rPr lang="uk-UA" b="1" dirty="0" smtClean="0"/>
              <a:t>Якщо підлітки будуть володіти  науково </a:t>
            </a:r>
            <a:r>
              <a:rPr lang="uk-UA" b="1" dirty="0" err="1" smtClean="0"/>
              <a:t>обгрунтованою</a:t>
            </a:r>
            <a:r>
              <a:rPr lang="uk-UA" b="1" dirty="0" smtClean="0"/>
              <a:t> інформацією з приводу агресивного впливу газованих напоїв на біологічні тканини і, як наслідок, на організм людини, - виникне розумне ставлення до їх споживання.</a:t>
            </a:r>
            <a:r>
              <a:rPr lang="ru-RU" b="1" dirty="0" smtClean="0"/>
              <a:t> </a:t>
            </a:r>
          </a:p>
          <a:p>
            <a:pPr lvl="0" algn="just">
              <a:buClrTx/>
              <a:buFont typeface="Wingdings" pitchFamily="2" charset="2"/>
              <a:buChar char="Ø"/>
            </a:pPr>
            <a:r>
              <a:rPr lang="uk-UA" b="1" dirty="0" smtClean="0"/>
              <a:t> Результати цієї дослідницької роботи можуть бути </a:t>
            </a:r>
            <a:r>
              <a:rPr lang="uk-UA" b="1" dirty="0" err="1" smtClean="0"/>
              <a:t>використовані</a:t>
            </a:r>
            <a:r>
              <a:rPr lang="uk-UA" b="1" dirty="0" smtClean="0"/>
              <a:t> на уроках хімії, біології та </a:t>
            </a:r>
            <a:r>
              <a:rPr lang="ru-RU" b="1" dirty="0" smtClean="0"/>
              <a:t> в </a:t>
            </a:r>
            <a:r>
              <a:rPr lang="ru-RU" b="1" dirty="0" err="1" smtClean="0"/>
              <a:t>прос</a:t>
            </a:r>
            <a:r>
              <a:rPr lang="uk-UA" b="1" dirty="0" err="1" smtClean="0"/>
              <a:t>вітницькі</a:t>
            </a:r>
            <a:r>
              <a:rPr lang="ru-RU" b="1" dirty="0" err="1" smtClean="0"/>
              <a:t>й</a:t>
            </a:r>
            <a:r>
              <a:rPr lang="ru-RU" b="1" dirty="0" smtClean="0"/>
              <a:t> </a:t>
            </a:r>
            <a:r>
              <a:rPr lang="uk-UA" b="1" dirty="0" err="1" smtClean="0"/>
              <a:t>ро</a:t>
            </a:r>
            <a:r>
              <a:rPr lang="ru-RU" b="1" dirty="0" err="1" smtClean="0"/>
              <a:t>бо</a:t>
            </a:r>
            <a:r>
              <a:rPr lang="uk-UA" b="1" dirty="0" smtClean="0"/>
              <a:t>ті</a:t>
            </a:r>
            <a:r>
              <a:rPr lang="ru-RU" b="1" dirty="0" smtClean="0"/>
              <a:t> волонтер</a:t>
            </a:r>
            <a:r>
              <a:rPr lang="uk-UA" b="1" dirty="0" err="1" smtClean="0"/>
              <a:t>сь</a:t>
            </a:r>
            <a:r>
              <a:rPr lang="ru-RU" b="1" dirty="0" err="1" smtClean="0"/>
              <a:t>ких</a:t>
            </a:r>
            <a:r>
              <a:rPr lang="ru-RU" b="1" dirty="0" smtClean="0"/>
              <a:t> </a:t>
            </a:r>
            <a:r>
              <a:rPr lang="ru-RU" b="1" dirty="0" err="1" smtClean="0"/>
              <a:t>груп</a:t>
            </a:r>
            <a:r>
              <a:rPr lang="ru-RU" b="1" dirty="0" smtClean="0"/>
              <a:t> в рамках</a:t>
            </a:r>
            <a:r>
              <a:rPr lang="uk-UA" b="1" dirty="0" smtClean="0"/>
              <a:t>  </a:t>
            </a:r>
            <a:r>
              <a:rPr lang="ru-RU" b="1" dirty="0" err="1" smtClean="0"/>
              <a:t>програ</a:t>
            </a:r>
            <a:r>
              <a:rPr lang="uk-UA" b="1" dirty="0" smtClean="0"/>
              <a:t>ми  «Молодь  обирає </a:t>
            </a:r>
            <a:r>
              <a:rPr lang="ru-RU" b="1" dirty="0" smtClean="0"/>
              <a:t> здоров</a:t>
            </a:r>
            <a:r>
              <a:rPr lang="uk-UA" b="1" dirty="0" err="1" smtClean="0"/>
              <a:t>'я</a:t>
            </a:r>
            <a:r>
              <a:rPr lang="ru-RU" b="1" dirty="0" smtClean="0"/>
              <a:t>».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0193216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765408"/>
            <a:ext cx="792088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Характеристика </a:t>
            </a:r>
            <a:r>
              <a:rPr lang="uk-UA" sz="36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газованих</a:t>
            </a:r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напоїв</a:t>
            </a:r>
            <a:endParaRPr lang="uk-UA" sz="36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95636" y="1596423"/>
            <a:ext cx="6840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У кожного газованого напою є своя кисло-солодка основа: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2551837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консерванти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регулятори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кислотності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підсолоджувачі</a:t>
            </a: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вуглекислота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uk-UA" sz="1600" b="1" dirty="0" err="1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uk-UA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барвники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ароматизатори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кофеїн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Картинки по запросу шкідливість газованих напої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4" y="4286256"/>
            <a:ext cx="3024336" cy="20162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941208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463" y="4221088"/>
            <a:ext cx="3528941" cy="22055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1844824"/>
            <a:ext cx="73448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   Іноді за цифровим кодом 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“ховаються”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назви харчових добавок :</a:t>
            </a:r>
          </a:p>
          <a:p>
            <a:endParaRPr lang="uk-UA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 330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- лимонна кислота СзН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(ОН)(СООН)з </a:t>
            </a:r>
          </a:p>
          <a:p>
            <a:endParaRPr lang="uk-UA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 338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ортофосфатна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кислота –НзРО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uk-UA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Е129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- харчовий барвник -</a:t>
            </a:r>
          </a:p>
          <a:p>
            <a:endParaRPr lang="uk-UA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Е210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- бензойна кислота –С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СООН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842809"/>
            <a:ext cx="8208911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dirty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Е-</a:t>
            </a:r>
            <a:r>
              <a:rPr lang="ru-RU" sz="3200" b="1" cap="all" dirty="0" err="1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коди</a:t>
            </a:r>
            <a:r>
              <a:rPr lang="ru-RU" sz="4000" b="1" cap="all" dirty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 - </a:t>
            </a:r>
            <a:r>
              <a:rPr lang="uk-UA" sz="4000" b="1" cap="all" dirty="0" smtClean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харчові</a:t>
            </a:r>
            <a:r>
              <a:rPr lang="ru-RU" sz="4000" b="1" cap="all" dirty="0" smtClean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000" b="1" cap="all" dirty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добавки</a:t>
            </a:r>
          </a:p>
        </p:txBody>
      </p:sp>
    </p:spTree>
    <p:extLst>
      <p:ext uri="{BB962C8B-B14F-4D97-AF65-F5344CB8AC3E}">
        <p14:creationId xmlns="" xmlns:p14="http://schemas.microsoft.com/office/powerpoint/2010/main" val="36420078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WordArt 2"/>
          <p:cNvSpPr>
            <a:spLocks noChangeArrowheads="1" noChangeShapeType="1" noTextEdit="1"/>
          </p:cNvSpPr>
          <p:nvPr/>
        </p:nvSpPr>
        <p:spPr bwMode="auto">
          <a:xfrm>
            <a:off x="1495425" y="908720"/>
            <a:ext cx="6065838" cy="936625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kern="1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/>
              </a:rPr>
              <a:t>консерванти</a:t>
            </a:r>
            <a:endParaRPr lang="ru-RU" sz="3600" b="1" kern="10" dirty="0">
              <a:ln/>
              <a:solidFill>
                <a:schemeClr val="accent3"/>
              </a:solidFill>
              <a:latin typeface="Comic Sans MS"/>
            </a:endParaRP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4500563" y="3211666"/>
            <a:ext cx="3753432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ru-RU" b="1" dirty="0" err="1" smtClean="0">
                <a:solidFill>
                  <a:srgbClr val="CC3300"/>
                </a:solidFill>
              </a:rPr>
              <a:t>Бензойна</a:t>
            </a:r>
            <a:r>
              <a:rPr lang="ru-RU" b="1" dirty="0" smtClean="0">
                <a:solidFill>
                  <a:srgbClr val="CC3300"/>
                </a:solidFill>
              </a:rPr>
              <a:t> </a:t>
            </a:r>
            <a:r>
              <a:rPr lang="ru-RU" b="1" dirty="0">
                <a:solidFill>
                  <a:srgbClr val="CC3300"/>
                </a:solidFill>
              </a:rPr>
              <a:t>кислота </a:t>
            </a:r>
            <a:r>
              <a:rPr lang="ru-RU" b="1" dirty="0" smtClean="0">
                <a:solidFill>
                  <a:srgbClr val="CC3300"/>
                </a:solidFill>
              </a:rPr>
              <a:t> </a:t>
            </a:r>
            <a:r>
              <a:rPr lang="ru-RU" b="1" dirty="0">
                <a:solidFill>
                  <a:srgbClr val="CC3300"/>
                </a:solidFill>
              </a:rPr>
              <a:t>Е210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311275" y="24399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endParaRPr lang="ru-RU" b="0">
              <a:latin typeface="Arial" charset="0"/>
            </a:endParaRPr>
          </a:p>
        </p:txBody>
      </p:sp>
      <p:sp>
        <p:nvSpPr>
          <p:cNvPr id="56327" name="Rectangle 7"/>
          <p:cNvSpPr>
            <a:spLocks noChangeArrowheads="1"/>
          </p:cNvSpPr>
          <p:nvPr/>
        </p:nvSpPr>
        <p:spPr bwMode="auto">
          <a:xfrm>
            <a:off x="4500562" y="3643314"/>
            <a:ext cx="2609850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ru-RU" b="1" dirty="0" err="1" smtClean="0">
                <a:solidFill>
                  <a:srgbClr val="CC3300"/>
                </a:solidFill>
              </a:rPr>
              <a:t>Натрій</a:t>
            </a:r>
            <a:r>
              <a:rPr lang="ru-RU" b="1" dirty="0" smtClean="0">
                <a:solidFill>
                  <a:srgbClr val="CC3300"/>
                </a:solidFill>
              </a:rPr>
              <a:t> </a:t>
            </a:r>
            <a:r>
              <a:rPr lang="ru-RU" b="1" dirty="0" err="1" smtClean="0">
                <a:solidFill>
                  <a:srgbClr val="CC3300"/>
                </a:solidFill>
              </a:rPr>
              <a:t>бензоат</a:t>
            </a:r>
            <a:r>
              <a:rPr lang="ru-RU" b="1" dirty="0" smtClean="0">
                <a:solidFill>
                  <a:srgbClr val="CC3300"/>
                </a:solidFill>
              </a:rPr>
              <a:t>  </a:t>
            </a:r>
            <a:r>
              <a:rPr lang="ru-RU" b="1" dirty="0">
                <a:solidFill>
                  <a:srgbClr val="CC3300"/>
                </a:solidFill>
              </a:rPr>
              <a:t>Е211</a:t>
            </a:r>
          </a:p>
        </p:txBody>
      </p:sp>
      <p:sp>
        <p:nvSpPr>
          <p:cNvPr id="56328" name="Rectangle 8"/>
          <p:cNvSpPr>
            <a:spLocks noChangeArrowheads="1"/>
          </p:cNvSpPr>
          <p:nvPr/>
        </p:nvSpPr>
        <p:spPr bwMode="auto">
          <a:xfrm>
            <a:off x="4500562" y="4143380"/>
            <a:ext cx="2728913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ru-RU" b="1" dirty="0" err="1" smtClean="0">
                <a:solidFill>
                  <a:srgbClr val="CC3300"/>
                </a:solidFill>
              </a:rPr>
              <a:t>Калій</a:t>
            </a:r>
            <a:r>
              <a:rPr lang="ru-RU" b="1" dirty="0" smtClean="0">
                <a:solidFill>
                  <a:srgbClr val="CC3300"/>
                </a:solidFill>
              </a:rPr>
              <a:t> </a:t>
            </a:r>
            <a:r>
              <a:rPr lang="ru-RU" b="1" dirty="0" err="1" smtClean="0">
                <a:solidFill>
                  <a:srgbClr val="CC3300"/>
                </a:solidFill>
              </a:rPr>
              <a:t>бензоат</a:t>
            </a:r>
            <a:r>
              <a:rPr lang="ru-RU" b="1" dirty="0" smtClean="0">
                <a:solidFill>
                  <a:srgbClr val="CC3300"/>
                </a:solidFill>
              </a:rPr>
              <a:t>  </a:t>
            </a:r>
            <a:r>
              <a:rPr lang="ru-RU" b="1" dirty="0">
                <a:solidFill>
                  <a:srgbClr val="CC3300"/>
                </a:solidFill>
              </a:rPr>
              <a:t>Е212</a:t>
            </a:r>
          </a:p>
        </p:txBody>
      </p:sp>
      <p:pic>
        <p:nvPicPr>
          <p:cNvPr id="56330" name="Picture 10" descr="жз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852738"/>
            <a:ext cx="2447925" cy="1855787"/>
          </a:xfrm>
          <a:prstGeom prst="rect">
            <a:avLst/>
          </a:prstGeom>
          <a:noFill/>
          <a:ln w="1905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693155" y="1973553"/>
            <a:ext cx="756084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b="1" dirty="0" smtClean="0"/>
              <a:t>Використовуються  як бактерицидні  та протигрибкові  засоби Знищують будь-які бактерії в будь-яких умовах</a:t>
            </a:r>
            <a:endParaRPr lang="uk-UA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85786" y="4941168"/>
            <a:ext cx="7602638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b="1" dirty="0" smtClean="0"/>
              <a:t>Бензойна кислота та її солі реагують з вітаміном С, в результаті  утворюється  бензол (</a:t>
            </a:r>
            <a:r>
              <a:rPr lang="uk-UA" b="1" i="1" dirty="0" smtClean="0"/>
              <a:t>сильний канцероген</a:t>
            </a:r>
            <a:r>
              <a:rPr lang="uk-UA" b="1" dirty="0" smtClean="0"/>
              <a:t>), що викликає ракові захворювання</a:t>
            </a:r>
            <a:endParaRPr lang="uk-UA" b="1" dirty="0"/>
          </a:p>
        </p:txBody>
      </p:sp>
    </p:spTree>
    <p:extLst>
      <p:ext uri="{BB962C8B-B14F-4D97-AF65-F5344CB8AC3E}">
        <p14:creationId xmlns="" xmlns:p14="http://schemas.microsoft.com/office/powerpoint/2010/main" val="6152365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1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875</TotalTime>
  <Words>2125</Words>
  <Application>Microsoft Office PowerPoint</Application>
  <PresentationFormat>Экран (4:3)</PresentationFormat>
  <Paragraphs>250</Paragraphs>
  <Slides>36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Остин</vt:lpstr>
      <vt:lpstr>Хімічний склад  і властивості газованих напоїв </vt:lpstr>
      <vt:lpstr>Мета</vt:lpstr>
      <vt:lpstr>Слайд 3</vt:lpstr>
      <vt:lpstr>Слайд 4</vt:lpstr>
      <vt:lpstr>Слайд 5</vt:lpstr>
      <vt:lpstr>Практична значущість роботи </vt:lpstr>
      <vt:lpstr>Слайд 7</vt:lpstr>
      <vt:lpstr>Слайд 8</vt:lpstr>
      <vt:lpstr>Слайд 9</vt:lpstr>
      <vt:lpstr>Регулятори кислотності Використовуються для надання приємного кислого смаку</vt:lpstr>
      <vt:lpstr>Підсолоджувачі</vt:lpstr>
      <vt:lpstr>Аспартам, що несе букет захворювань</vt:lpstr>
      <vt:lpstr>Е 290</vt:lpstr>
      <vt:lpstr>Барвники та ароматизатори</vt:lpstr>
      <vt:lpstr>ЧИ Взаємодіють добавки між собою?</vt:lpstr>
      <vt:lpstr>Упаковка, яка несе смерть</vt:lpstr>
      <vt:lpstr>Питання анкетування:</vt:lpstr>
      <vt:lpstr>Слайд 18</vt:lpstr>
      <vt:lpstr>Слайд 19</vt:lpstr>
      <vt:lpstr>Як часто ти п'єш газовані напої</vt:lpstr>
      <vt:lpstr>Слайд 21</vt:lpstr>
      <vt:lpstr>      ЧИ ВЖИВАЄТЕ ВИ ЕНЕРГЕТИЧНІ НАПОЇ </vt:lpstr>
      <vt:lpstr>Чи знаєте ви про те, що в даних напоях містяться речовини, які шкодять вашому організму?</vt:lpstr>
      <vt:lpstr>Вивчення складу найбільш часто вживаних газованих напоїв</vt:lpstr>
      <vt:lpstr>Слайд 25</vt:lpstr>
      <vt:lpstr>      Агресивна дія кислот</vt:lpstr>
      <vt:lpstr>Слайд 27</vt:lpstr>
      <vt:lpstr>Слайд 28</vt:lpstr>
      <vt:lpstr>Визначення кофеїну і формальдегіду у напоях</vt:lpstr>
      <vt:lpstr>Якщо ти випив 200 мл «Кока-Коли»….</vt:lpstr>
      <vt:lpstr>Слайд 31</vt:lpstr>
      <vt:lpstr>Негативний вплив газованих напоїв на здоров'я людини</vt:lpstr>
      <vt:lpstr>Слайд 33</vt:lpstr>
      <vt:lpstr>Наші рекомендації</vt:lpstr>
      <vt:lpstr>Висновки</vt:lpstr>
      <vt:lpstr>Підсумо'К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Mr.Robot</dc:creator>
  <cp:lastModifiedBy>Admin</cp:lastModifiedBy>
  <cp:revision>174</cp:revision>
  <dcterms:created xsi:type="dcterms:W3CDTF">2017-10-24T08:55:51Z</dcterms:created>
  <dcterms:modified xsi:type="dcterms:W3CDTF">2017-11-17T13:59:48Z</dcterms:modified>
</cp:coreProperties>
</file>