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58" r:id="rId3"/>
    <p:sldId id="259" r:id="rId4"/>
    <p:sldId id="261" r:id="rId5"/>
    <p:sldId id="260"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5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CDA1EC-5CF9-427C-B45D-688FE95085AA}" type="datetimeFigureOut">
              <a:rPr lang="ru-RU" smtClean="0"/>
              <a:t>25.11.2017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E25C47-1597-4BC3-B298-7C5DD6ADDB76}" type="slidenum">
              <a:rPr lang="ru-RU" smtClean="0"/>
              <a:t>‹#›</a:t>
            </a:fld>
            <a:endParaRPr lang="ru-RU"/>
          </a:p>
        </p:txBody>
      </p:sp>
    </p:spTree>
    <p:extLst>
      <p:ext uri="{BB962C8B-B14F-4D97-AF65-F5344CB8AC3E}">
        <p14:creationId xmlns:p14="http://schemas.microsoft.com/office/powerpoint/2010/main" val="3714115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dirty="0" smtClean="0"/>
              <a:t>Усі ви</a:t>
            </a:r>
            <a:r>
              <a:rPr lang="uk-UA" baseline="0" dirty="0" smtClean="0"/>
              <a:t> знаєте, що люди на планеті живуть різні. </a:t>
            </a:r>
            <a:r>
              <a:rPr lang="uk-UA" baseline="0" dirty="0" smtClean="0"/>
              <a:t>Як ви гадаєте, чому ?</a:t>
            </a:r>
            <a:endParaRPr lang="ru-RU" dirty="0" smtClean="0"/>
          </a:p>
          <a:p>
            <a:r>
              <a:rPr lang="uk-UA" baseline="0" dirty="0" smtClean="0"/>
              <a:t> Чим вони відрізняються? Що у них спільного?  </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1</a:t>
            </a:fld>
            <a:endParaRPr lang="ru-RU"/>
          </a:p>
        </p:txBody>
      </p:sp>
    </p:spTree>
    <p:extLst>
      <p:ext uri="{BB962C8B-B14F-4D97-AF65-F5344CB8AC3E}">
        <p14:creationId xmlns:p14="http://schemas.microsoft.com/office/powerpoint/2010/main" val="653711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Дійсно, різні</a:t>
            </a:r>
            <a:r>
              <a:rPr lang="uk-UA" baseline="0" dirty="0" smtClean="0"/>
              <a:t> люди заселили нашу планету дуже давно. (можна нагадати кілька легенд про створення світу, які читали на уроках </a:t>
            </a:r>
            <a:r>
              <a:rPr lang="uk-UA" baseline="0" dirty="0" err="1" smtClean="0"/>
              <a:t>Літ.чит</a:t>
            </a:r>
            <a:r>
              <a:rPr lang="uk-UA" baseline="0" dirty="0" smtClean="0"/>
              <a:t>.) Щороку населення нашої планети зростає, тому що народжується людей більше, ніж  помирає. Це добре, чи погано? (кілька варіантів відповідей дітей розгляньте з точки зору, що вони усі мають право бути правильними)</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2</a:t>
            </a:fld>
            <a:endParaRPr lang="ru-RU"/>
          </a:p>
        </p:txBody>
      </p:sp>
    </p:spTree>
    <p:extLst>
      <p:ext uri="{BB962C8B-B14F-4D97-AF65-F5344CB8AC3E}">
        <p14:creationId xmlns:p14="http://schemas.microsoft.com/office/powerpoint/2010/main" val="3215720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На карті умовно кольором позначено щільність населення нашої планети. Як думаєте, чим це зумовлено? Варіантів у дітей – безліч. І майже усі – правильні.</a:t>
            </a:r>
          </a:p>
          <a:p>
            <a:r>
              <a:rPr lang="uk-UA" dirty="0" smtClean="0"/>
              <a:t>Тут же повторюємо нумерацію багатоцифрових чисел.</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3</a:t>
            </a:fld>
            <a:endParaRPr lang="ru-RU"/>
          </a:p>
        </p:txBody>
      </p:sp>
    </p:spTree>
    <p:extLst>
      <p:ext uri="{BB962C8B-B14F-4D97-AF65-F5344CB8AC3E}">
        <p14:creationId xmlns:p14="http://schemas.microsoft.com/office/powerpoint/2010/main" val="1476986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1,2</a:t>
            </a:r>
            <a:r>
              <a:rPr lang="uk-UA" baseline="0" dirty="0" smtClean="0"/>
              <a:t> – країни з  високою кількістю населення – які проблеми їхнього існування?  ( нестача їжі, води, грошей, житла, бідність, хвороби…)</a:t>
            </a:r>
          </a:p>
          <a:p>
            <a:r>
              <a:rPr lang="uk-UA" baseline="0" dirty="0" smtClean="0"/>
              <a:t>3,4 -   </a:t>
            </a:r>
            <a:r>
              <a:rPr lang="uk-UA" baseline="0" dirty="0" smtClean="0"/>
              <a:t>країни з  малою кількістю населення </a:t>
            </a:r>
            <a:r>
              <a:rPr lang="uk-UA" baseline="0" dirty="0" smtClean="0"/>
              <a:t>    </a:t>
            </a:r>
            <a:r>
              <a:rPr lang="uk-UA" baseline="0" dirty="0" smtClean="0"/>
              <a:t>– які проблеми їхнього існування?  ( несприятливі природні умови, висока вартість продуктів харчування, віддаленість…)</a:t>
            </a:r>
            <a:r>
              <a:rPr lang="uk-UA" baseline="0" dirty="0" smtClean="0"/>
              <a:t>       </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4</a:t>
            </a:fld>
            <a:endParaRPr lang="ru-RU"/>
          </a:p>
        </p:txBody>
      </p:sp>
    </p:spTree>
    <p:extLst>
      <p:ext uri="{BB962C8B-B14F-4D97-AF65-F5344CB8AC3E}">
        <p14:creationId xmlns:p14="http://schemas.microsoft.com/office/powerpoint/2010/main" val="2855362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З часом представники усіх рас перемішались</a:t>
            </a:r>
            <a:r>
              <a:rPr lang="uk-UA" baseline="0" dirty="0" smtClean="0"/>
              <a:t> між собою, розселились по всій планеті. Але по вигляду можна здогадатись, до якої раси належать ті чи інші люди. Нехай учні, ще не знаючи існуючих рас, вкажуть на спільні ознаки окремих людей. Зазвичай, виділяють три групи – чорношкірі, з вузькими очима, і просто «такі як ми».</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6</a:t>
            </a:fld>
            <a:endParaRPr lang="ru-RU"/>
          </a:p>
        </p:txBody>
      </p:sp>
    </p:spTree>
    <p:extLst>
      <p:ext uri="{BB962C8B-B14F-4D97-AF65-F5344CB8AC3E}">
        <p14:creationId xmlns:p14="http://schemas.microsoft.com/office/powerpoint/2010/main" val="3742033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Назви говорять самі за себе. Вони означають місце походження раси. (Згадати з уроку </a:t>
            </a:r>
            <a:r>
              <a:rPr lang="uk-UA" dirty="0" err="1" smtClean="0"/>
              <a:t>Літ.чит</a:t>
            </a:r>
            <a:r>
              <a:rPr lang="uk-UA" dirty="0" smtClean="0"/>
              <a:t>. «Пригоди Тома </a:t>
            </a:r>
            <a:r>
              <a:rPr lang="uk-UA" dirty="0" err="1" smtClean="0"/>
              <a:t>Сойєра</a:t>
            </a:r>
            <a:r>
              <a:rPr lang="uk-UA" dirty="0" smtClean="0"/>
              <a:t>.» ми говорили, що чорношкірих рабів привозили з Африки, і вони залишились жити у Америці.) </a:t>
            </a:r>
          </a:p>
          <a:p>
            <a:r>
              <a:rPr lang="uk-UA" dirty="0" smtClean="0"/>
              <a:t>Показати на глобусі чи карті історичне місце проживання рас.</a:t>
            </a:r>
            <a:r>
              <a:rPr lang="uk-UA" baseline="0" dirty="0" smtClean="0"/>
              <a:t> І у презентаціях вказувати місце їх походження.</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7</a:t>
            </a:fld>
            <a:endParaRPr lang="ru-RU"/>
          </a:p>
        </p:txBody>
      </p:sp>
    </p:spTree>
    <p:extLst>
      <p:ext uri="{BB962C8B-B14F-4D97-AF65-F5344CB8AC3E}">
        <p14:creationId xmlns:p14="http://schemas.microsoft.com/office/powerpoint/2010/main" val="3642071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Власні думки дітей, чому треба підтримувати мир на планеті?</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8</a:t>
            </a:fld>
            <a:endParaRPr lang="ru-RU"/>
          </a:p>
        </p:txBody>
      </p:sp>
    </p:spTree>
    <p:extLst>
      <p:ext uri="{BB962C8B-B14F-4D97-AF65-F5344CB8AC3E}">
        <p14:creationId xmlns:p14="http://schemas.microsoft.com/office/powerpoint/2010/main" val="4282410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Кожна раса складається з представників різних народів.  Українці, німці, індіанці, японці, апачі</a:t>
            </a:r>
            <a:r>
              <a:rPr lang="uk-UA" baseline="0" dirty="0" smtClean="0"/>
              <a:t>  - це народи. Кожен народ має свою культуру, традиції, вірування… згадайте мультфільми, кіно, оповідання про життя різних народів. Казки інших народів…</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10</a:t>
            </a:fld>
            <a:endParaRPr lang="ru-RU"/>
          </a:p>
        </p:txBody>
      </p:sp>
    </p:spTree>
    <p:extLst>
      <p:ext uri="{BB962C8B-B14F-4D97-AF65-F5344CB8AC3E}">
        <p14:creationId xmlns:p14="http://schemas.microsoft.com/office/powerpoint/2010/main" val="1284643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Та незалежно від традицій, вірувань, культури – всі народи рівні,</a:t>
            </a:r>
            <a:r>
              <a:rPr lang="uk-UA" baseline="0" dirty="0" smtClean="0"/>
              <a:t> і мають однакові права. Згадати </a:t>
            </a:r>
            <a:r>
              <a:rPr lang="uk-UA" baseline="0" smtClean="0"/>
              <a:t>Конвенцію ООН про права </a:t>
            </a:r>
            <a:r>
              <a:rPr lang="uk-UA" baseline="0" dirty="0" smtClean="0"/>
              <a:t>дитини.</a:t>
            </a:r>
            <a:endParaRPr lang="ru-RU" dirty="0"/>
          </a:p>
        </p:txBody>
      </p:sp>
      <p:sp>
        <p:nvSpPr>
          <p:cNvPr id="4" name="Номер слайда 3"/>
          <p:cNvSpPr>
            <a:spLocks noGrp="1"/>
          </p:cNvSpPr>
          <p:nvPr>
            <p:ph type="sldNum" sz="quarter" idx="10"/>
          </p:nvPr>
        </p:nvSpPr>
        <p:spPr/>
        <p:txBody>
          <a:bodyPr/>
          <a:lstStyle/>
          <a:p>
            <a:fld id="{88E25C47-1597-4BC3-B298-7C5DD6ADDB76}" type="slidenum">
              <a:rPr lang="ru-RU" smtClean="0"/>
              <a:t>11</a:t>
            </a:fld>
            <a:endParaRPr lang="ru-RU"/>
          </a:p>
        </p:txBody>
      </p:sp>
    </p:spTree>
    <p:extLst>
      <p:ext uri="{BB962C8B-B14F-4D97-AF65-F5344CB8AC3E}">
        <p14:creationId xmlns:p14="http://schemas.microsoft.com/office/powerpoint/2010/main" val="1962940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25.11.2017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25.11.2017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25.11.2017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25.11.2017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25.11.2017</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eg"/><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
        <p:nvSpPr>
          <p:cNvPr id="4" name="Прямоугольник 3"/>
          <p:cNvSpPr/>
          <p:nvPr/>
        </p:nvSpPr>
        <p:spPr>
          <a:xfrm>
            <a:off x="1590322" y="116632"/>
            <a:ext cx="5929828" cy="923330"/>
          </a:xfrm>
          <a:prstGeom prst="rect">
            <a:avLst/>
          </a:prstGeom>
          <a:noFill/>
        </p:spPr>
        <p:txBody>
          <a:bodyPr wrap="none" lIns="91440" tIns="45720" rIns="91440" bIns="45720">
            <a:spAutoFit/>
          </a:bodyPr>
          <a:lstStyle/>
          <a:p>
            <a:pPr algn="ctr"/>
            <a:r>
              <a:rPr lang="ru-RU"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Населення</a:t>
            </a: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Землі</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09781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51560"/>
            <a:ext cx="9144000" cy="4754880"/>
          </a:xfrm>
          <a:prstGeom prst="rect">
            <a:avLst/>
          </a:prstGeom>
        </p:spPr>
      </p:pic>
    </p:spTree>
    <p:extLst>
      <p:ext uri="{BB962C8B-B14F-4D97-AF65-F5344CB8AC3E}">
        <p14:creationId xmlns:p14="http://schemas.microsoft.com/office/powerpoint/2010/main" val="7041258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332656"/>
            <a:ext cx="6104782" cy="3672408"/>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1800" y="2924944"/>
            <a:ext cx="6096000" cy="3657600"/>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512" y="2492896"/>
            <a:ext cx="4838667" cy="3629000"/>
          </a:xfrm>
          <a:prstGeom prst="rect">
            <a:avLst/>
          </a:prstGeom>
        </p:spPr>
      </p:pic>
      <p:pic>
        <p:nvPicPr>
          <p:cNvPr id="3" name="Рисунок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43808" y="305137"/>
            <a:ext cx="5596880" cy="3657600"/>
          </a:xfrm>
          <a:prstGeom prst="rect">
            <a:avLst/>
          </a:prstGeom>
        </p:spPr>
      </p:pic>
    </p:spTree>
    <p:extLst>
      <p:ext uri="{BB962C8B-B14F-4D97-AF65-F5344CB8AC3E}">
        <p14:creationId xmlns:p14="http://schemas.microsoft.com/office/powerpoint/2010/main" val="474007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131942"/>
            <a:ext cx="8252806" cy="4680520"/>
          </a:xfrm>
          <a:prstGeom prst="rect">
            <a:avLst/>
          </a:prstGeom>
        </p:spPr>
      </p:pic>
      <p:sp>
        <p:nvSpPr>
          <p:cNvPr id="3" name="Прямоугольник 2"/>
          <p:cNvSpPr/>
          <p:nvPr/>
        </p:nvSpPr>
        <p:spPr>
          <a:xfrm>
            <a:off x="755576" y="332656"/>
            <a:ext cx="7344816" cy="830997"/>
          </a:xfrm>
          <a:prstGeom prst="rect">
            <a:avLst/>
          </a:prstGeom>
        </p:spPr>
        <p:txBody>
          <a:bodyPr wrap="square">
            <a:spAutoFit/>
          </a:bodyPr>
          <a:lstStyle/>
          <a:p>
            <a:pPr algn="ctr" fontAlgn="base"/>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Станом на </a:t>
            </a:r>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2014 </a:t>
            </a:r>
            <a:r>
              <a:rPr lang="ru-RU" sz="2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рік</a:t>
            </a:r>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на </a:t>
            </a:r>
            <a:r>
              <a:rPr lang="ru-RU" sz="24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Землі</a:t>
            </a: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проживало </a:t>
            </a:r>
          </a:p>
          <a:p>
            <a:pPr algn="ctr" fontAlgn="base"/>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7 </a:t>
            </a: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137 577 750 </a:t>
            </a:r>
            <a:r>
              <a:rPr lang="ru-RU" sz="24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чоловік</a:t>
            </a:r>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Прямоугольник 3"/>
          <p:cNvSpPr/>
          <p:nvPr/>
        </p:nvSpPr>
        <p:spPr>
          <a:xfrm>
            <a:off x="395536" y="5589240"/>
            <a:ext cx="8252806" cy="707886"/>
          </a:xfrm>
          <a:prstGeom prst="rect">
            <a:avLst/>
          </a:prstGeom>
        </p:spPr>
        <p:txBody>
          <a:bodyPr wrap="square">
            <a:spAutoFit/>
          </a:bodyPr>
          <a:lstStyle/>
          <a:p>
            <a:pPr algn="ctr" fontAlgn="base"/>
            <a:r>
              <a:rPr lang="ru-RU"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Якщо</a:t>
            </a: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й </a:t>
            </a:r>
            <a:r>
              <a:rPr lang="ru-RU"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надалі</a:t>
            </a: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населення</a:t>
            </a: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світу</a:t>
            </a: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зростатиме</a:t>
            </a:r>
            <a:r>
              <a:rPr lang="ru-RU"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то </a:t>
            </a:r>
            <a:r>
              <a:rPr lang="ru-RU"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воно</a:t>
            </a: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досягне</a:t>
            </a: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ru-RU"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fontAlgn="base"/>
            <a:r>
              <a:rPr lang="ru-RU"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10</a:t>
            </a: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млрд до </a:t>
            </a:r>
            <a:r>
              <a:rPr lang="ru-RU"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2050 року</a:t>
            </a:r>
            <a:endPar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400616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980728"/>
            <a:ext cx="8820472" cy="4551947"/>
          </a:xfrm>
          <a:prstGeom prst="rect">
            <a:avLst/>
          </a:prstGeom>
        </p:spPr>
      </p:pic>
      <p:sp>
        <p:nvSpPr>
          <p:cNvPr id="3" name="Прямоугольник 2"/>
          <p:cNvSpPr/>
          <p:nvPr/>
        </p:nvSpPr>
        <p:spPr>
          <a:xfrm>
            <a:off x="1907704" y="980728"/>
            <a:ext cx="5832648" cy="3416320"/>
          </a:xfrm>
          <a:prstGeom prst="rect">
            <a:avLst/>
          </a:prstGeom>
        </p:spPr>
        <p:txBody>
          <a:bodyPr wrap="square">
            <a:spAutoFit/>
          </a:bodyPr>
          <a:lstStyle/>
          <a:p>
            <a:pPr fontAlgn="base"/>
            <a:r>
              <a:rPr lang="ru-RU" dirty="0" err="1" smtClean="0"/>
              <a:t>Найбільші</a:t>
            </a:r>
            <a:r>
              <a:rPr lang="ru-RU" dirty="0" smtClean="0"/>
              <a:t> </a:t>
            </a:r>
            <a:r>
              <a:rPr lang="ru-RU" dirty="0"/>
              <a:t>в </a:t>
            </a:r>
            <a:r>
              <a:rPr lang="ru-RU" dirty="0" err="1"/>
              <a:t>світі</a:t>
            </a:r>
            <a:r>
              <a:rPr lang="ru-RU" dirty="0"/>
              <a:t> </a:t>
            </a:r>
            <a:r>
              <a:rPr lang="ru-RU" dirty="0" err="1" smtClean="0"/>
              <a:t>держави</a:t>
            </a:r>
            <a:r>
              <a:rPr lang="ru-RU" dirty="0" smtClean="0"/>
              <a:t> </a:t>
            </a:r>
            <a:r>
              <a:rPr lang="ru-RU" dirty="0"/>
              <a:t>за </a:t>
            </a:r>
            <a:r>
              <a:rPr lang="ru-RU" dirty="0" err="1"/>
              <a:t>чисельністю</a:t>
            </a:r>
            <a:r>
              <a:rPr lang="ru-RU" dirty="0"/>
              <a:t> </a:t>
            </a:r>
            <a:r>
              <a:rPr lang="ru-RU" dirty="0" err="1" smtClean="0"/>
              <a:t>населення</a:t>
            </a:r>
            <a:r>
              <a:rPr lang="ru-RU" dirty="0" smtClean="0"/>
              <a:t>: </a:t>
            </a:r>
          </a:p>
          <a:p>
            <a:pPr fontAlgn="base"/>
            <a:r>
              <a:rPr lang="ru-RU" dirty="0" smtClean="0"/>
              <a:t>1 </a:t>
            </a:r>
            <a:r>
              <a:rPr lang="ru-RU" dirty="0"/>
              <a:t>КНР </a:t>
            </a:r>
            <a:r>
              <a:rPr lang="ru-RU" dirty="0" smtClean="0"/>
              <a:t>                               </a:t>
            </a:r>
            <a:r>
              <a:rPr lang="ru-RU" dirty="0" smtClean="0"/>
              <a:t>  1 339 </a:t>
            </a:r>
            <a:r>
              <a:rPr lang="ru-RU" dirty="0" smtClean="0"/>
              <a:t>450 000 </a:t>
            </a:r>
          </a:p>
          <a:p>
            <a:pPr fontAlgn="base"/>
            <a:r>
              <a:rPr lang="ru-RU" dirty="0" smtClean="0"/>
              <a:t>2 </a:t>
            </a:r>
            <a:r>
              <a:rPr lang="ru-RU" dirty="0" err="1"/>
              <a:t>Індія</a:t>
            </a:r>
            <a:r>
              <a:rPr lang="ru-RU" dirty="0"/>
              <a:t> </a:t>
            </a:r>
            <a:r>
              <a:rPr lang="ru-RU" dirty="0" smtClean="0"/>
              <a:t>                                1 187 550 000 </a:t>
            </a:r>
          </a:p>
          <a:p>
            <a:pPr fontAlgn="base"/>
            <a:r>
              <a:rPr lang="ru-RU" dirty="0" smtClean="0"/>
              <a:t>3 </a:t>
            </a:r>
            <a:r>
              <a:rPr lang="ru-RU" dirty="0"/>
              <a:t>США </a:t>
            </a:r>
            <a:r>
              <a:rPr lang="ru-RU" dirty="0" smtClean="0"/>
              <a:t>                                   318 613 000 </a:t>
            </a:r>
          </a:p>
          <a:p>
            <a:pPr fontAlgn="base"/>
            <a:r>
              <a:rPr lang="ru-RU" dirty="0" smtClean="0"/>
              <a:t>4 </a:t>
            </a:r>
            <a:r>
              <a:rPr lang="ru-RU" dirty="0" err="1"/>
              <a:t>Індонезія</a:t>
            </a:r>
            <a:r>
              <a:rPr lang="ru-RU" dirty="0"/>
              <a:t> </a:t>
            </a:r>
            <a:r>
              <a:rPr lang="ru-RU" dirty="0" smtClean="0"/>
              <a:t>                            252 812 245 </a:t>
            </a:r>
          </a:p>
          <a:p>
            <a:pPr fontAlgn="base"/>
            <a:r>
              <a:rPr lang="ru-RU" dirty="0" smtClean="0"/>
              <a:t>5 </a:t>
            </a:r>
            <a:r>
              <a:rPr lang="ru-RU" dirty="0" err="1"/>
              <a:t>Бразилія</a:t>
            </a:r>
            <a:r>
              <a:rPr lang="ru-RU" dirty="0"/>
              <a:t> </a:t>
            </a:r>
            <a:r>
              <a:rPr lang="ru-RU" dirty="0" smtClean="0"/>
              <a:t>                             203 260 228 </a:t>
            </a:r>
          </a:p>
          <a:p>
            <a:pPr fontAlgn="base"/>
            <a:r>
              <a:rPr lang="ru-RU" dirty="0" smtClean="0"/>
              <a:t>6 Пакистан                             188 048 027 </a:t>
            </a:r>
          </a:p>
          <a:p>
            <a:pPr fontAlgn="base"/>
            <a:r>
              <a:rPr lang="ru-RU" dirty="0" smtClean="0"/>
              <a:t>7 </a:t>
            </a:r>
            <a:r>
              <a:rPr lang="ru-RU" dirty="0" err="1"/>
              <a:t>Нігерія</a:t>
            </a:r>
            <a:r>
              <a:rPr lang="ru-RU" dirty="0"/>
              <a:t> </a:t>
            </a:r>
            <a:r>
              <a:rPr lang="ru-RU" dirty="0" smtClean="0"/>
              <a:t>                               178 516 904 </a:t>
            </a:r>
          </a:p>
          <a:p>
            <a:pPr fontAlgn="base"/>
            <a:r>
              <a:rPr lang="ru-RU" dirty="0" smtClean="0"/>
              <a:t>8 </a:t>
            </a:r>
            <a:r>
              <a:rPr lang="ru-RU" dirty="0"/>
              <a:t>Бангладеш </a:t>
            </a:r>
            <a:r>
              <a:rPr lang="ru-RU" dirty="0" smtClean="0"/>
              <a:t>                         156 951 230 </a:t>
            </a:r>
          </a:p>
          <a:p>
            <a:pPr fontAlgn="base"/>
            <a:r>
              <a:rPr lang="ru-RU" dirty="0" smtClean="0"/>
              <a:t>9 </a:t>
            </a:r>
            <a:r>
              <a:rPr lang="ru-RU" dirty="0" err="1"/>
              <a:t>Росія</a:t>
            </a:r>
            <a:r>
              <a:rPr lang="ru-RU" dirty="0"/>
              <a:t> </a:t>
            </a:r>
            <a:r>
              <a:rPr lang="ru-RU" dirty="0" smtClean="0"/>
              <a:t>                                  146 206 093 </a:t>
            </a:r>
          </a:p>
          <a:p>
            <a:pPr fontAlgn="base"/>
            <a:r>
              <a:rPr lang="ru-RU" dirty="0" smtClean="0"/>
              <a:t>10 </a:t>
            </a:r>
            <a:r>
              <a:rPr lang="ru-RU" dirty="0" err="1"/>
              <a:t>Японія</a:t>
            </a:r>
            <a:r>
              <a:rPr lang="ru-RU" dirty="0"/>
              <a:t> </a:t>
            </a:r>
            <a:r>
              <a:rPr lang="ru-RU" dirty="0" smtClean="0"/>
              <a:t>                              127 040 000</a:t>
            </a:r>
            <a:endParaRPr lang="en-US" dirty="0"/>
          </a:p>
        </p:txBody>
      </p:sp>
      <p:sp>
        <p:nvSpPr>
          <p:cNvPr id="4" name="Прямоугольник 3"/>
          <p:cNvSpPr/>
          <p:nvPr/>
        </p:nvSpPr>
        <p:spPr>
          <a:xfrm>
            <a:off x="638436" y="4581127"/>
            <a:ext cx="7902624" cy="646331"/>
          </a:xfrm>
          <a:prstGeom prst="rect">
            <a:avLst/>
          </a:prstGeom>
        </p:spPr>
        <p:txBody>
          <a:bodyPr wrap="square">
            <a:spAutoFit/>
          </a:bodyPr>
          <a:lstStyle/>
          <a:p>
            <a:pPr algn="ctr" fontAlgn="base"/>
            <a:r>
              <a:rPr lang="ru-RU" dirty="0" err="1"/>
              <a:t>Україна</a:t>
            </a:r>
            <a:r>
              <a:rPr lang="ru-RU" dirty="0"/>
              <a:t> </a:t>
            </a:r>
            <a:r>
              <a:rPr lang="ru-RU" dirty="0" err="1"/>
              <a:t>знаходиться</a:t>
            </a:r>
            <a:r>
              <a:rPr lang="ru-RU" dirty="0"/>
              <a:t> на 32 </a:t>
            </a:r>
            <a:r>
              <a:rPr lang="ru-RU" dirty="0" err="1"/>
              <a:t>місці</a:t>
            </a:r>
            <a:r>
              <a:rPr lang="ru-RU" dirty="0"/>
              <a:t> за </a:t>
            </a:r>
            <a:r>
              <a:rPr lang="ru-RU" dirty="0" err="1"/>
              <a:t>чисельністю</a:t>
            </a:r>
            <a:r>
              <a:rPr lang="ru-RU" dirty="0"/>
              <a:t> </a:t>
            </a:r>
            <a:r>
              <a:rPr lang="ru-RU" dirty="0" err="1"/>
              <a:t>населення</a:t>
            </a:r>
            <a:r>
              <a:rPr lang="ru-RU" dirty="0"/>
              <a:t> у </a:t>
            </a:r>
            <a:r>
              <a:rPr lang="ru-RU" dirty="0" err="1"/>
              <a:t>світі</a:t>
            </a:r>
            <a:r>
              <a:rPr lang="ru-RU" dirty="0" smtClean="0"/>
              <a:t>. </a:t>
            </a:r>
          </a:p>
          <a:p>
            <a:pPr algn="ctr" fontAlgn="base"/>
            <a:r>
              <a:rPr lang="ru-RU" dirty="0" err="1" smtClean="0"/>
              <a:t>Українців</a:t>
            </a:r>
            <a:r>
              <a:rPr lang="ru-RU" dirty="0" smtClean="0"/>
              <a:t> </a:t>
            </a:r>
            <a:r>
              <a:rPr lang="ru-RU" b="1" dirty="0"/>
              <a:t>42 434 767</a:t>
            </a:r>
            <a:r>
              <a:rPr lang="ru-RU" dirty="0"/>
              <a:t> </a:t>
            </a:r>
            <a:r>
              <a:rPr lang="ru-RU" dirty="0" err="1"/>
              <a:t>осіб</a:t>
            </a:r>
            <a:r>
              <a:rPr lang="ru-RU" dirty="0" smtClean="0"/>
              <a:t> </a:t>
            </a:r>
            <a:endParaRPr lang="ru-RU" dirty="0"/>
          </a:p>
        </p:txBody>
      </p:sp>
    </p:spTree>
    <p:extLst>
      <p:ext uri="{BB962C8B-B14F-4D97-AF65-F5344CB8AC3E}">
        <p14:creationId xmlns:p14="http://schemas.microsoft.com/office/powerpoint/2010/main" val="2299402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2"/>
                                        </p:tgtEl>
                                      </p:cBhvr>
                                    </p:animEffect>
                                    <p:anim calcmode="lin" valueType="num">
                                      <p:cBhvr>
                                        <p:cTn id="7" dur="1000"/>
                                        <p:tgtEl>
                                          <p:spTgt spid="2"/>
                                        </p:tgtEl>
                                        <p:attrNameLst>
                                          <p:attrName>ppt_x</p:attrName>
                                        </p:attrNameLst>
                                      </p:cBhvr>
                                      <p:tavLst>
                                        <p:tav tm="0">
                                          <p:val>
                                            <p:strVal val="ppt_x"/>
                                          </p:val>
                                        </p:tav>
                                        <p:tav tm="100000">
                                          <p:val>
                                            <p:strVal val="ppt_x"/>
                                          </p:val>
                                        </p:tav>
                                      </p:tavLst>
                                    </p:anim>
                                    <p:anim calcmode="lin" valueType="num">
                                      <p:cBhvr>
                                        <p:cTn id="8" dur="1000"/>
                                        <p:tgtEl>
                                          <p:spTgt spid="2"/>
                                        </p:tgtEl>
                                        <p:attrNameLst>
                                          <p:attrName>ppt_y</p:attrName>
                                        </p:attrNameLst>
                                      </p:cBhvr>
                                      <p:tavLst>
                                        <p:tav tm="0">
                                          <p:val>
                                            <p:strVal val="ppt_y"/>
                                          </p:val>
                                        </p:tav>
                                        <p:tav tm="100000">
                                          <p:val>
                                            <p:strVal val="ppt_y+.1"/>
                                          </p:val>
                                        </p:tav>
                                      </p:tavLst>
                                    </p:anim>
                                    <p:set>
                                      <p:cBhvr>
                                        <p:cTn id="9" dur="1" fill="hold">
                                          <p:stCondLst>
                                            <p:cond delay="999"/>
                                          </p:stCondLst>
                                        </p:cTn>
                                        <p:tgtEl>
                                          <p:spTgt spid="2"/>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32656"/>
            <a:ext cx="5429250" cy="3733800"/>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9872" y="2924944"/>
            <a:ext cx="5501735" cy="3672408"/>
          </a:xfrm>
          <a:prstGeom prst="rect">
            <a:avLst/>
          </a:prstGeom>
        </p:spPr>
      </p:pic>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5936" y="354427"/>
            <a:ext cx="4924860" cy="3693645"/>
          </a:xfrm>
          <a:prstGeom prst="rect">
            <a:avLst/>
          </a:prstGeom>
        </p:spPr>
      </p:pic>
      <p:pic>
        <p:nvPicPr>
          <p:cNvPr id="5" name="Рисунок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528" y="2996952"/>
            <a:ext cx="4880263" cy="3600400"/>
          </a:xfrm>
          <a:prstGeom prst="rect">
            <a:avLst/>
          </a:prstGeom>
        </p:spPr>
      </p:pic>
    </p:spTree>
    <p:extLst>
      <p:ext uri="{BB962C8B-B14F-4D97-AF65-F5344CB8AC3E}">
        <p14:creationId xmlns:p14="http://schemas.microsoft.com/office/powerpoint/2010/main" val="356680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anim calcmode="lin" valueType="num">
                                      <p:cBhvr>
                                        <p:cTn id="10" dur="1000" fill="hold"/>
                                        <p:tgtEl>
                                          <p:spTgt spid="2"/>
                                        </p:tgtEl>
                                        <p:attrNameLst>
                                          <p:attrName>ppt_x</p:attrName>
                                        </p:attrNameLst>
                                      </p:cBhvr>
                                      <p:tavLst>
                                        <p:tav tm="0">
                                          <p:val>
                                            <p:fltVal val="0.5"/>
                                          </p:val>
                                        </p:tav>
                                        <p:tav tm="100000">
                                          <p:val>
                                            <p:strVal val="#ppt_x"/>
                                          </p:val>
                                        </p:tav>
                                      </p:tavLst>
                                    </p:anim>
                                    <p:anim calcmode="lin" valueType="num">
                                      <p:cBhvr>
                                        <p:cTn id="11" dur="1000" fill="hold"/>
                                        <p:tgtEl>
                                          <p:spTgt spid="2"/>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fltVal val="0.5"/>
                                          </p:val>
                                        </p:tav>
                                        <p:tav tm="100000">
                                          <p:val>
                                            <p:strVal val="#ppt_x"/>
                                          </p:val>
                                        </p:tav>
                                      </p:tavLst>
                                    </p:anim>
                                    <p:anim calcmode="lin" valueType="num">
                                      <p:cBhvr>
                                        <p:cTn id="20" dur="10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fltVal val="0.5"/>
                                          </p:val>
                                        </p:tav>
                                        <p:tav tm="100000">
                                          <p:val>
                                            <p:strVal val="#ppt_x"/>
                                          </p:val>
                                        </p:tav>
                                      </p:tavLst>
                                    </p:anim>
                                    <p:anim calcmode="lin" valueType="num">
                                      <p:cBhvr>
                                        <p:cTn id="29" dur="10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Effect transition="in" filter="fade">
                                      <p:cBhvr>
                                        <p:cTn id="36" dur="1000"/>
                                        <p:tgtEl>
                                          <p:spTgt spid="5"/>
                                        </p:tgtEl>
                                      </p:cBhvr>
                                    </p:animEffect>
                                    <p:anim calcmode="lin" valueType="num">
                                      <p:cBhvr>
                                        <p:cTn id="37" dur="1000" fill="hold"/>
                                        <p:tgtEl>
                                          <p:spTgt spid="5"/>
                                        </p:tgtEl>
                                        <p:attrNameLst>
                                          <p:attrName>ppt_x</p:attrName>
                                        </p:attrNameLst>
                                      </p:cBhvr>
                                      <p:tavLst>
                                        <p:tav tm="0">
                                          <p:val>
                                            <p:fltVal val="0.5"/>
                                          </p:val>
                                        </p:tav>
                                        <p:tav tm="100000">
                                          <p:val>
                                            <p:strVal val="#ppt_x"/>
                                          </p:val>
                                        </p:tav>
                                      </p:tavLst>
                                    </p:anim>
                                    <p:anim calcmode="lin" valueType="num">
                                      <p:cBhvr>
                                        <p:cTn id="38" dur="10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69"/>
            <a:ext cx="9144000" cy="6852062"/>
          </a:xfrm>
          <a:prstGeom prst="rect">
            <a:avLst/>
          </a:prstGeom>
        </p:spPr>
      </p:pic>
    </p:spTree>
    <p:extLst>
      <p:ext uri="{BB962C8B-B14F-4D97-AF65-F5344CB8AC3E}">
        <p14:creationId xmlns:p14="http://schemas.microsoft.com/office/powerpoint/2010/main" val="4078452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4663"/>
            <a:ext cx="8424936" cy="5742711"/>
          </a:xfrm>
          <a:prstGeom prst="rect">
            <a:avLst/>
          </a:prstGeom>
        </p:spPr>
      </p:pic>
    </p:spTree>
    <p:extLst>
      <p:ext uri="{BB962C8B-B14F-4D97-AF65-F5344CB8AC3E}">
        <p14:creationId xmlns:p14="http://schemas.microsoft.com/office/powerpoint/2010/main" val="78663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260648"/>
            <a:ext cx="8100392" cy="5586605"/>
          </a:xfrm>
          <a:prstGeom prst="rect">
            <a:avLst/>
          </a:prstGeom>
        </p:spPr>
      </p:pic>
      <p:sp>
        <p:nvSpPr>
          <p:cNvPr id="2" name="TextBox 1"/>
          <p:cNvSpPr txBox="1"/>
          <p:nvPr/>
        </p:nvSpPr>
        <p:spPr>
          <a:xfrm>
            <a:off x="1426163" y="5483684"/>
            <a:ext cx="6912768" cy="1384995"/>
          </a:xfrm>
          <a:prstGeom prst="rect">
            <a:avLst/>
          </a:prstGeom>
          <a:noFill/>
        </p:spPr>
        <p:txBody>
          <a:bodyPr wrap="square" rtlCol="0">
            <a:spAutoFit/>
          </a:bodyPr>
          <a:lstStyle/>
          <a:p>
            <a:pPr algn="ctr"/>
            <a:r>
              <a:rPr lang="uk-UA"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Знайди у Інтернеті фото представників різних рас, та запиши їхні основні ознаки.</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Стрелка вправо 3"/>
          <p:cNvSpPr/>
          <p:nvPr/>
        </p:nvSpPr>
        <p:spPr>
          <a:xfrm>
            <a:off x="5652120" y="1700808"/>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flipH="1">
            <a:off x="3851920" y="3620717"/>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rot="5400000">
            <a:off x="6804248" y="3148676"/>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право 6"/>
          <p:cNvSpPr/>
          <p:nvPr/>
        </p:nvSpPr>
        <p:spPr>
          <a:xfrm rot="16200000">
            <a:off x="2843808" y="2213248"/>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20948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88640"/>
            <a:ext cx="8604448" cy="6453336"/>
          </a:xfrm>
          <a:prstGeom prst="rect">
            <a:avLst/>
          </a:prstGeom>
        </p:spPr>
      </p:pic>
    </p:spTree>
    <p:extLst>
      <p:ext uri="{BB962C8B-B14F-4D97-AF65-F5344CB8AC3E}">
        <p14:creationId xmlns:p14="http://schemas.microsoft.com/office/powerpoint/2010/main" val="18164118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692696"/>
            <a:ext cx="8444237" cy="5040560"/>
          </a:xfrm>
          <a:prstGeom prst="rect">
            <a:avLst/>
          </a:prstGeom>
        </p:spPr>
      </p:pic>
    </p:spTree>
    <p:extLst>
      <p:ext uri="{BB962C8B-B14F-4D97-AF65-F5344CB8AC3E}">
        <p14:creationId xmlns:p14="http://schemas.microsoft.com/office/powerpoint/2010/main" val="373271511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120</TotalTime>
  <Words>505</Words>
  <Application>Microsoft Office PowerPoint</Application>
  <PresentationFormat>Экран (4:3)</PresentationFormat>
  <Paragraphs>41</Paragraphs>
  <Slides>11</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Андрей</dc:creator>
  <cp:lastModifiedBy>Андрей</cp:lastModifiedBy>
  <cp:revision>10</cp:revision>
  <dcterms:created xsi:type="dcterms:W3CDTF">2017-11-23T20:19:07Z</dcterms:created>
  <dcterms:modified xsi:type="dcterms:W3CDTF">2017-11-25T18:42:59Z</dcterms:modified>
</cp:coreProperties>
</file>