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72" r:id="rId6"/>
    <p:sldId id="278" r:id="rId7"/>
    <p:sldId id="273" r:id="rId8"/>
    <p:sldId id="274" r:id="rId9"/>
    <p:sldId id="275" r:id="rId10"/>
    <p:sldId id="260" r:id="rId11"/>
    <p:sldId id="262" r:id="rId12"/>
    <p:sldId id="261" r:id="rId13"/>
    <p:sldId id="263" r:id="rId14"/>
    <p:sldId id="264" r:id="rId15"/>
    <p:sldId id="265" r:id="rId16"/>
    <p:sldId id="266" r:id="rId17"/>
    <p:sldId id="276" r:id="rId18"/>
    <p:sldId id="267" r:id="rId19"/>
    <p:sldId id="268" r:id="rId20"/>
    <p:sldId id="277" r:id="rId21"/>
    <p:sldId id="269" r:id="rId22"/>
    <p:sldId id="270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04801"/>
            <a:ext cx="8610600" cy="3295650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ПОЗНАЧЕННЯ М</a:t>
            </a:r>
            <a:r>
              <a:rPr lang="en-US" b="1" dirty="0" smtClean="0">
                <a:solidFill>
                  <a:srgbClr val="002060"/>
                </a:solidFill>
              </a:rPr>
              <a:t>’</a:t>
            </a:r>
            <a:r>
              <a:rPr lang="uk-UA" b="1" dirty="0" smtClean="0">
                <a:solidFill>
                  <a:srgbClr val="002060"/>
                </a:solidFill>
              </a:rPr>
              <a:t>ЯКОСТІ ПРИГОЛОСНИХ БУКВАМИ і, я, ю, є. М</a:t>
            </a:r>
            <a:r>
              <a:rPr lang="en-US" b="1" dirty="0" smtClean="0">
                <a:solidFill>
                  <a:srgbClr val="002060"/>
                </a:solidFill>
              </a:rPr>
              <a:t>’</a:t>
            </a:r>
            <a:r>
              <a:rPr lang="uk-UA" b="1" dirty="0" smtClean="0">
                <a:solidFill>
                  <a:srgbClr val="002060"/>
                </a:solidFill>
              </a:rPr>
              <a:t>ЯКИЙ ПРИГОЛОСНИЙ ЗВУК </a:t>
            </a:r>
            <a:r>
              <a:rPr lang="en-US" b="1" dirty="0" smtClean="0">
                <a:solidFill>
                  <a:srgbClr val="002060"/>
                </a:solidFill>
              </a:rPr>
              <a:t> [</a:t>
            </a:r>
            <a:r>
              <a:rPr lang="uk-UA" b="1" dirty="0" smtClean="0">
                <a:solidFill>
                  <a:srgbClr val="002060"/>
                </a:solidFill>
              </a:rPr>
              <a:t>й</a:t>
            </a:r>
            <a:r>
              <a:rPr lang="en-US" b="1" dirty="0" smtClean="0">
                <a:solidFill>
                  <a:srgbClr val="002060"/>
                </a:solidFill>
              </a:rPr>
              <a:t>]</a:t>
            </a:r>
            <a:r>
              <a:rPr lang="uk-UA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2800" y="3886200"/>
            <a:ext cx="5410200" cy="1752600"/>
          </a:xfrm>
        </p:spPr>
        <p:txBody>
          <a:bodyPr/>
          <a:lstStyle/>
          <a:p>
            <a:r>
              <a:rPr lang="uk-UA" dirty="0" smtClean="0"/>
              <a:t>Підготувала</a:t>
            </a:r>
          </a:p>
          <a:p>
            <a:r>
              <a:rPr lang="uk-UA" dirty="0" smtClean="0"/>
              <a:t>Вчитель початкових класів </a:t>
            </a:r>
            <a:r>
              <a:rPr lang="uk-UA" dirty="0" err="1" smtClean="0"/>
              <a:t>Бутько</a:t>
            </a:r>
            <a:r>
              <a:rPr lang="uk-UA" dirty="0" smtClean="0"/>
              <a:t> О.А.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800" dirty="0" smtClean="0"/>
              <a:t>            </a:t>
            </a:r>
            <a:r>
              <a:rPr lang="uk-UA" sz="4800" b="1" dirty="0" smtClean="0">
                <a:solidFill>
                  <a:srgbClr val="002060"/>
                </a:solidFill>
              </a:rPr>
              <a:t>БУКВИ і, я, ю, є</a:t>
            </a:r>
          </a:p>
          <a:p>
            <a:pPr marL="0" indent="0" algn="ctr">
              <a:buNone/>
            </a:pPr>
            <a:r>
              <a:rPr lang="uk-UA" sz="4800" b="1" dirty="0" smtClean="0">
                <a:solidFill>
                  <a:srgbClr val="002060"/>
                </a:solidFill>
              </a:rPr>
              <a:t>           позначають м</a:t>
            </a:r>
            <a:r>
              <a:rPr lang="en-US" sz="4800" b="1" dirty="0" smtClean="0">
                <a:solidFill>
                  <a:srgbClr val="002060"/>
                </a:solidFill>
              </a:rPr>
              <a:t>’</a:t>
            </a:r>
            <a:r>
              <a:rPr lang="uk-UA" sz="4800" b="1" dirty="0" smtClean="0">
                <a:solidFill>
                  <a:srgbClr val="002060"/>
                </a:solidFill>
              </a:rPr>
              <a:t>якість                                              	попередніх </a:t>
            </a:r>
          </a:p>
          <a:p>
            <a:pPr marL="0" indent="0" algn="ctr">
              <a:buNone/>
            </a:pPr>
            <a:r>
              <a:rPr lang="uk-UA" sz="4800" b="1" dirty="0">
                <a:solidFill>
                  <a:srgbClr val="002060"/>
                </a:solidFill>
              </a:rPr>
              <a:t> </a:t>
            </a:r>
            <a:r>
              <a:rPr lang="uk-UA" sz="4800" b="1" dirty="0" smtClean="0">
                <a:solidFill>
                  <a:srgbClr val="002060"/>
                </a:solidFill>
              </a:rPr>
              <a:t> приголосних  звуків: </a:t>
            </a:r>
          </a:p>
          <a:p>
            <a:pPr marL="0" indent="0" algn="ctr">
              <a:buNone/>
            </a:pPr>
            <a:r>
              <a:rPr lang="uk-UA" sz="4800" b="1" dirty="0" smtClean="0">
                <a:solidFill>
                  <a:srgbClr val="002060"/>
                </a:solidFill>
              </a:rPr>
              <a:t>ні – </a:t>
            </a:r>
            <a:r>
              <a:rPr lang="en-US" sz="4800" b="1" dirty="0" smtClean="0">
                <a:solidFill>
                  <a:srgbClr val="002060"/>
                </a:solidFill>
              </a:rPr>
              <a:t>[</a:t>
            </a:r>
            <a:r>
              <a:rPr lang="uk-UA" sz="4800" b="1" dirty="0" smtClean="0">
                <a:solidFill>
                  <a:srgbClr val="002060"/>
                </a:solidFill>
              </a:rPr>
              <a:t>н і </a:t>
            </a:r>
            <a:r>
              <a:rPr lang="en-US" sz="4800" b="1" dirty="0" smtClean="0">
                <a:solidFill>
                  <a:srgbClr val="002060"/>
                </a:solidFill>
              </a:rPr>
              <a:t>]</a:t>
            </a:r>
            <a:r>
              <a:rPr lang="uk-UA" sz="4800" b="1" dirty="0" smtClean="0">
                <a:solidFill>
                  <a:srgbClr val="002060"/>
                </a:solidFill>
              </a:rPr>
              <a:t>, </a:t>
            </a:r>
            <a:r>
              <a:rPr lang="uk-UA" sz="4800" b="1" dirty="0" err="1" smtClean="0">
                <a:solidFill>
                  <a:srgbClr val="002060"/>
                </a:solidFill>
              </a:rPr>
              <a:t>ня</a:t>
            </a:r>
            <a:r>
              <a:rPr lang="uk-UA" sz="4800" b="1" dirty="0" smtClean="0">
                <a:solidFill>
                  <a:srgbClr val="002060"/>
                </a:solidFill>
              </a:rPr>
              <a:t> -</a:t>
            </a:r>
            <a:r>
              <a:rPr lang="en-US" sz="4800" b="1" dirty="0" smtClean="0">
                <a:solidFill>
                  <a:srgbClr val="002060"/>
                </a:solidFill>
              </a:rPr>
              <a:t>[</a:t>
            </a:r>
            <a:r>
              <a:rPr lang="uk-UA" sz="4800" b="1" dirty="0" smtClean="0">
                <a:solidFill>
                  <a:srgbClr val="002060"/>
                </a:solidFill>
              </a:rPr>
              <a:t>н а</a:t>
            </a:r>
            <a:r>
              <a:rPr lang="en-US" sz="4800" b="1" dirty="0" smtClean="0">
                <a:solidFill>
                  <a:srgbClr val="002060"/>
                </a:solidFill>
              </a:rPr>
              <a:t>]</a:t>
            </a:r>
            <a:r>
              <a:rPr lang="uk-UA" sz="4800" b="1" dirty="0" smtClean="0">
                <a:solidFill>
                  <a:srgbClr val="002060"/>
                </a:solidFill>
              </a:rPr>
              <a:t>, </a:t>
            </a:r>
            <a:r>
              <a:rPr lang="uk-UA" sz="4800" b="1" dirty="0" err="1" smtClean="0">
                <a:solidFill>
                  <a:srgbClr val="002060"/>
                </a:solidFill>
              </a:rPr>
              <a:t>ню</a:t>
            </a:r>
            <a:r>
              <a:rPr lang="uk-UA" sz="4800" b="1" dirty="0" smtClean="0">
                <a:solidFill>
                  <a:srgbClr val="002060"/>
                </a:solidFill>
              </a:rPr>
              <a:t> - </a:t>
            </a:r>
            <a:r>
              <a:rPr lang="en-US" sz="4800" b="1" dirty="0" smtClean="0">
                <a:solidFill>
                  <a:srgbClr val="002060"/>
                </a:solidFill>
              </a:rPr>
              <a:t> [</a:t>
            </a:r>
            <a:r>
              <a:rPr lang="uk-UA" sz="4800" b="1" dirty="0" smtClean="0">
                <a:solidFill>
                  <a:srgbClr val="002060"/>
                </a:solidFill>
              </a:rPr>
              <a:t>н у</a:t>
            </a:r>
            <a:r>
              <a:rPr lang="en-US" sz="4800" b="1" dirty="0" smtClean="0">
                <a:solidFill>
                  <a:srgbClr val="002060"/>
                </a:solidFill>
              </a:rPr>
              <a:t>]</a:t>
            </a:r>
            <a:r>
              <a:rPr lang="uk-UA" sz="4800" b="1" dirty="0" smtClean="0">
                <a:solidFill>
                  <a:srgbClr val="002060"/>
                </a:solidFill>
              </a:rPr>
              <a:t>,</a:t>
            </a:r>
          </a:p>
          <a:p>
            <a:pPr marL="0" indent="0" algn="ctr">
              <a:buNone/>
            </a:pPr>
            <a:r>
              <a:rPr lang="uk-UA" sz="4800" b="1" dirty="0" smtClean="0">
                <a:solidFill>
                  <a:srgbClr val="002060"/>
                </a:solidFill>
              </a:rPr>
              <a:t> </a:t>
            </a:r>
            <a:r>
              <a:rPr lang="uk-UA" sz="4800" b="1" dirty="0" err="1" smtClean="0">
                <a:solidFill>
                  <a:srgbClr val="002060"/>
                </a:solidFill>
              </a:rPr>
              <a:t>нє</a:t>
            </a:r>
            <a:r>
              <a:rPr lang="uk-UA" sz="4800" b="1" dirty="0" smtClean="0">
                <a:solidFill>
                  <a:srgbClr val="002060"/>
                </a:solidFill>
              </a:rPr>
              <a:t> - </a:t>
            </a:r>
            <a:r>
              <a:rPr lang="en-US" sz="4800" b="1" dirty="0" smtClean="0">
                <a:solidFill>
                  <a:srgbClr val="002060"/>
                </a:solidFill>
              </a:rPr>
              <a:t>[</a:t>
            </a:r>
            <a:r>
              <a:rPr lang="uk-UA" sz="4800" b="1" dirty="0" smtClean="0">
                <a:solidFill>
                  <a:srgbClr val="002060"/>
                </a:solidFill>
              </a:rPr>
              <a:t>н е</a:t>
            </a:r>
            <a:r>
              <a:rPr lang="en-US" sz="4800" b="1" dirty="0" smtClean="0">
                <a:solidFill>
                  <a:srgbClr val="002060"/>
                </a:solidFill>
              </a:rPr>
              <a:t>]</a:t>
            </a:r>
            <a:r>
              <a:rPr lang="uk-UA" sz="4800" b="1" dirty="0">
                <a:solidFill>
                  <a:srgbClr val="002060"/>
                </a:solidFill>
              </a:rPr>
              <a:t>.</a:t>
            </a:r>
            <a:r>
              <a:rPr lang="uk-UA" sz="4800" b="1" dirty="0" smtClean="0">
                <a:solidFill>
                  <a:srgbClr val="002060"/>
                </a:solidFill>
              </a:rPr>
              <a:t>                 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86" y="228600"/>
            <a:ext cx="1601405" cy="23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 flipV="1">
            <a:off x="2362200" y="3596014"/>
            <a:ext cx="152400" cy="1524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4876800" y="3672214"/>
            <a:ext cx="152400" cy="1524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7620000" y="3596014"/>
            <a:ext cx="152400" cy="1524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5105400" y="4495800"/>
            <a:ext cx="152400" cy="1524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013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533400"/>
            <a:ext cx="6536580" cy="4824000"/>
          </a:xfrm>
        </p:spPr>
      </p:pic>
    </p:spTree>
    <p:extLst>
      <p:ext uri="{BB962C8B-B14F-4D97-AF65-F5344CB8AC3E}">
        <p14:creationId xmlns:p14="http://schemas.microsoft.com/office/powerpoint/2010/main" val="352165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2060"/>
                </a:solidFill>
              </a:rPr>
              <a:t>ВПРАВА 146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4800" b="1" dirty="0" smtClean="0">
                <a:solidFill>
                  <a:srgbClr val="002060"/>
                </a:solidFill>
              </a:rPr>
              <a:t>Сійся, родися, колосом розвийся, засівайся, ниво, людям на добро! </a:t>
            </a:r>
          </a:p>
          <a:p>
            <a:pPr marL="0" indent="0">
              <a:buNone/>
            </a:pPr>
            <a:r>
              <a:rPr lang="uk-UA" sz="4800" b="1" dirty="0">
                <a:solidFill>
                  <a:srgbClr val="002060"/>
                </a:solidFill>
              </a:rPr>
              <a:t> </a:t>
            </a:r>
            <a:r>
              <a:rPr lang="uk-UA" sz="4800" b="1" dirty="0" smtClean="0">
                <a:solidFill>
                  <a:srgbClr val="002060"/>
                </a:solidFill>
              </a:rPr>
              <a:t>                           </a:t>
            </a:r>
            <a:r>
              <a:rPr lang="uk-UA" sz="3600" b="1" dirty="0" smtClean="0">
                <a:solidFill>
                  <a:srgbClr val="002060"/>
                </a:solidFill>
              </a:rPr>
              <a:t>(Василь Симоненко)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639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ЗАВДАННЯ</a:t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i="1" u="sng" dirty="0" smtClean="0">
                <a:solidFill>
                  <a:srgbClr val="002060"/>
                </a:solidFill>
              </a:rPr>
              <a:t>ПОДІЛІТЬ СЛОВА ДЛЯ ПЕРЕНОСУ</a:t>
            </a:r>
            <a:endParaRPr lang="ru-RU" b="1" i="1" u="sng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/>
          </a:bodyPr>
          <a:lstStyle/>
          <a:p>
            <a:r>
              <a:rPr lang="uk-UA" sz="5400" b="1" dirty="0" smtClean="0"/>
              <a:t>1 ряд – СІЙСЯ</a:t>
            </a:r>
          </a:p>
          <a:p>
            <a:r>
              <a:rPr lang="uk-UA" sz="5400" b="1" dirty="0" smtClean="0"/>
              <a:t>2 ряд – РОЗВИЙСЯ</a:t>
            </a:r>
          </a:p>
          <a:p>
            <a:r>
              <a:rPr lang="uk-UA" sz="5400" b="1" dirty="0" smtClean="0"/>
              <a:t>3 ряд - ЗАСІВАЙСЯ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0267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pPr marL="0" indent="0" algn="ctr">
              <a:buNone/>
            </a:pPr>
            <a:r>
              <a:rPr lang="uk-UA" dirty="0" smtClean="0"/>
              <a:t> </a:t>
            </a:r>
            <a:r>
              <a:rPr lang="uk-UA" sz="4800" dirty="0" smtClean="0">
                <a:solidFill>
                  <a:srgbClr val="002060"/>
                </a:solidFill>
              </a:rPr>
              <a:t>БУКВА </a:t>
            </a:r>
            <a:r>
              <a:rPr lang="uk-UA" sz="4800" b="1" dirty="0" smtClean="0">
                <a:solidFill>
                  <a:srgbClr val="002060"/>
                </a:solidFill>
              </a:rPr>
              <a:t>й</a:t>
            </a:r>
            <a:r>
              <a:rPr lang="uk-UA" sz="4800" dirty="0" smtClean="0">
                <a:solidFill>
                  <a:srgbClr val="002060"/>
                </a:solidFill>
              </a:rPr>
              <a:t> ЗАВЖДИ ПОЗНАЧАЄ М</a:t>
            </a:r>
            <a:r>
              <a:rPr lang="en-US" sz="4800" dirty="0" smtClean="0">
                <a:solidFill>
                  <a:srgbClr val="002060"/>
                </a:solidFill>
              </a:rPr>
              <a:t>’</a:t>
            </a:r>
            <a:r>
              <a:rPr lang="uk-UA" sz="4800" dirty="0" smtClean="0">
                <a:solidFill>
                  <a:srgbClr val="002060"/>
                </a:solidFill>
              </a:rPr>
              <a:t>ЯКИЙ ПРИГОЛОСНИЙ ЗВУК </a:t>
            </a:r>
            <a:r>
              <a:rPr lang="en-US" sz="4800" b="1" dirty="0" smtClean="0">
                <a:solidFill>
                  <a:srgbClr val="002060"/>
                </a:solidFill>
              </a:rPr>
              <a:t>[</a:t>
            </a:r>
            <a:r>
              <a:rPr lang="uk-UA" sz="4800" b="1" dirty="0" smtClean="0">
                <a:solidFill>
                  <a:srgbClr val="002060"/>
                </a:solidFill>
              </a:rPr>
              <a:t>й</a:t>
            </a:r>
            <a:r>
              <a:rPr lang="en-US" sz="4800" b="1" dirty="0" smtClean="0">
                <a:solidFill>
                  <a:srgbClr val="002060"/>
                </a:solidFill>
              </a:rPr>
              <a:t>]</a:t>
            </a:r>
            <a:r>
              <a:rPr lang="uk-UA" sz="4800" b="1" dirty="0" smtClean="0">
                <a:solidFill>
                  <a:srgbClr val="002060"/>
                </a:solidFill>
              </a:rPr>
              <a:t>.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"/>
            <a:ext cx="4620051" cy="1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68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33400"/>
            <a:ext cx="8088282" cy="4525963"/>
          </a:xfrm>
        </p:spPr>
      </p:pic>
    </p:spTree>
    <p:extLst>
      <p:ext uri="{BB962C8B-B14F-4D97-AF65-F5344CB8AC3E}">
        <p14:creationId xmlns:p14="http://schemas.microsoft.com/office/powerpoint/2010/main" val="3409583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2060"/>
                </a:solidFill>
              </a:rPr>
              <a:t>ВПРАВА 147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295400"/>
            <a:ext cx="6432000" cy="4824000"/>
          </a:xfrm>
        </p:spPr>
      </p:pic>
    </p:spTree>
    <p:extLst>
      <p:ext uri="{BB962C8B-B14F-4D97-AF65-F5344CB8AC3E}">
        <p14:creationId xmlns:p14="http://schemas.microsoft.com/office/powerpoint/2010/main" val="2564493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762000"/>
            <a:ext cx="7008001" cy="52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7669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762000"/>
            <a:ext cx="4752000" cy="4752000"/>
          </a:xfrm>
        </p:spPr>
      </p:pic>
    </p:spTree>
    <p:extLst>
      <p:ext uri="{BB962C8B-B14F-4D97-AF65-F5344CB8AC3E}">
        <p14:creationId xmlns:p14="http://schemas.microsoft.com/office/powerpoint/2010/main" val="31241566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2060"/>
                </a:solidFill>
              </a:rPr>
              <a:t>ЗАВДАННЯ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r>
              <a:rPr lang="uk-UA" sz="4000" b="1" dirty="0" smtClean="0"/>
              <a:t>1 група - об’єднати</a:t>
            </a:r>
            <a:r>
              <a:rPr lang="ru-RU" sz="4000" b="1" dirty="0" smtClean="0"/>
              <a:t> </a:t>
            </a:r>
            <a:r>
              <a:rPr lang="uk-UA" sz="4000" b="1" dirty="0" smtClean="0"/>
              <a:t>слова в прислів’я і пояснити їх зміст.</a:t>
            </a:r>
          </a:p>
          <a:p>
            <a:r>
              <a:rPr lang="uk-UA" sz="4000" b="1" dirty="0" smtClean="0"/>
              <a:t>2 група – у виділених словах підкреслити двома рисками букви, якими позначено м</a:t>
            </a:r>
            <a:r>
              <a:rPr lang="en-US" sz="4000" b="1" dirty="0" smtClean="0"/>
              <a:t>’</a:t>
            </a:r>
            <a:r>
              <a:rPr lang="uk-UA" sz="4000" b="1" dirty="0" smtClean="0"/>
              <a:t>якість цих звуків.</a:t>
            </a:r>
          </a:p>
          <a:p>
            <a:r>
              <a:rPr lang="uk-UA" sz="4000" b="1" dirty="0" smtClean="0"/>
              <a:t>3 група – зробити </a:t>
            </a:r>
            <a:r>
              <a:rPr lang="uk-UA" sz="4000" b="1" dirty="0" err="1" smtClean="0"/>
              <a:t>звуко–буквений</a:t>
            </a:r>
            <a:r>
              <a:rPr lang="uk-UA" sz="4000" b="1" dirty="0" smtClean="0"/>
              <a:t> аналіз слова ДЗЮРЧИТЬ</a:t>
            </a:r>
            <a:endParaRPr lang="uk-UA" sz="4000" b="1" dirty="0"/>
          </a:p>
        </p:txBody>
      </p:sp>
    </p:spTree>
    <p:extLst>
      <p:ext uri="{BB962C8B-B14F-4D97-AF65-F5344CB8AC3E}">
        <p14:creationId xmlns:p14="http://schemas.microsoft.com/office/powerpoint/2010/main" val="880657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81000"/>
            <a:ext cx="7863787" cy="5904000"/>
          </a:xfrm>
        </p:spPr>
      </p:pic>
    </p:spTree>
    <p:extLst>
      <p:ext uri="{BB962C8B-B14F-4D97-AF65-F5344CB8AC3E}">
        <p14:creationId xmlns:p14="http://schemas.microsoft.com/office/powerpoint/2010/main" val="79820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002060"/>
                </a:solidFill>
              </a:rPr>
              <a:t>ВПРАВА 148</a:t>
            </a:r>
            <a:endParaRPr lang="uk-UA" sz="48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8000" dirty="0" err="1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Тінь</a:t>
            </a:r>
            <a:r>
              <a:rPr lang="ru-RU" sz="8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ru-RU" sz="8000" dirty="0" err="1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лінь</a:t>
            </a:r>
            <a:r>
              <a:rPr lang="ru-RU" sz="8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ru-RU" sz="8000" dirty="0" err="1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дзінь</a:t>
            </a:r>
            <a:r>
              <a:rPr lang="ru-RU" sz="8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076167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ПИСЬМО ДЛЯ СЕБЕ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362200"/>
            <a:ext cx="7133215" cy="2196000"/>
          </a:xfrm>
        </p:spPr>
      </p:pic>
    </p:spTree>
    <p:extLst>
      <p:ext uri="{BB962C8B-B14F-4D97-AF65-F5344CB8AC3E}">
        <p14:creationId xmlns:p14="http://schemas.microsoft.com/office/powerpoint/2010/main" val="36475242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2060"/>
                </a:solidFill>
              </a:rPr>
              <a:t>ДОМАШНЄ ЗАВДАННЯ</a:t>
            </a:r>
            <a:endParaRPr lang="ru-RU" b="1" u="sng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1.ВПРАВА 149 (1-2 </a:t>
            </a:r>
            <a:r>
              <a:rPr lang="uk-UA" sz="4800" b="1" dirty="0" smtClean="0">
                <a:solidFill>
                  <a:srgbClr val="002060"/>
                </a:solidFill>
              </a:rPr>
              <a:t>завдання</a:t>
            </a:r>
            <a:r>
              <a:rPr lang="ru-RU" sz="4800" b="1" dirty="0" smtClean="0">
                <a:solidFill>
                  <a:srgbClr val="002060"/>
                </a:solidFill>
              </a:rPr>
              <a:t>);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2.Придумати </a:t>
            </a:r>
            <a:r>
              <a:rPr lang="ru-RU" sz="4800" b="1" dirty="0" err="1" smtClean="0">
                <a:solidFill>
                  <a:srgbClr val="002060"/>
                </a:solidFill>
              </a:rPr>
              <a:t>казку</a:t>
            </a:r>
            <a:r>
              <a:rPr lang="ru-RU" sz="4800" b="1" dirty="0" smtClean="0">
                <a:solidFill>
                  <a:srgbClr val="002060"/>
                </a:solidFill>
              </a:rPr>
              <a:t> про </a:t>
            </a:r>
            <a:r>
              <a:rPr lang="ru-RU" sz="4800" b="1" dirty="0" err="1" smtClean="0">
                <a:solidFill>
                  <a:srgbClr val="002060"/>
                </a:solidFill>
              </a:rPr>
              <a:t>джерело</a:t>
            </a:r>
            <a:r>
              <a:rPr lang="ru-RU" sz="4800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uk-UA" sz="4800" b="1" dirty="0" smtClean="0">
                <a:solidFill>
                  <a:srgbClr val="002060"/>
                </a:solidFill>
              </a:rPr>
              <a:t>Вивчити</a:t>
            </a:r>
            <a:r>
              <a:rPr lang="ru-RU" sz="4800" b="1" dirty="0" smtClean="0">
                <a:solidFill>
                  <a:srgbClr val="002060"/>
                </a:solidFill>
              </a:rPr>
              <a:t> правило с.52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910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28600"/>
            <a:ext cx="6864000" cy="5148000"/>
          </a:xfrm>
        </p:spPr>
      </p:pic>
    </p:spTree>
    <p:extLst>
      <p:ext uri="{BB962C8B-B14F-4D97-AF65-F5344CB8AC3E}">
        <p14:creationId xmlns:p14="http://schemas.microsoft.com/office/powerpoint/2010/main" val="1888039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81000"/>
            <a:ext cx="6505490" cy="4525963"/>
          </a:xfrm>
        </p:spPr>
      </p:pic>
    </p:spTree>
    <p:extLst>
      <p:ext uri="{BB962C8B-B14F-4D97-AF65-F5344CB8AC3E}">
        <p14:creationId xmlns:p14="http://schemas.microsoft.com/office/powerpoint/2010/main" val="3620426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solidFill>
                  <a:srgbClr val="002060"/>
                </a:solidFill>
              </a:rPr>
              <a:t>ТВОРЧА ВПРАВА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00200"/>
            <a:ext cx="7848600" cy="4525963"/>
          </a:xfrm>
        </p:spPr>
        <p:txBody>
          <a:bodyPr/>
          <a:lstStyle/>
          <a:p>
            <a:r>
              <a:rPr lang="uk-UA" sz="5400" b="1" dirty="0">
                <a:solidFill>
                  <a:srgbClr val="002060"/>
                </a:solidFill>
              </a:rPr>
              <a:t>Не хвались, а вчись!</a:t>
            </a:r>
          </a:p>
          <a:p>
            <a:r>
              <a:rPr lang="uk-UA" sz="5400" b="1" dirty="0">
                <a:solidFill>
                  <a:srgbClr val="002060"/>
                </a:solidFill>
              </a:rPr>
              <a:t>Менше обіцяй – більше роби!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51861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 smtClean="0">
                <a:solidFill>
                  <a:srgbClr val="002060"/>
                </a:solidFill>
                <a:latin typeface="Calligraph" pitchFamily="2" charset="0"/>
              </a:rPr>
              <a:t>29 </a:t>
            </a:r>
            <a:r>
              <a:rPr lang="uk-UA" sz="8000" b="1" dirty="0" smtClean="0">
                <a:solidFill>
                  <a:srgbClr val="002060"/>
                </a:solidFill>
                <a:latin typeface="Calligraph" pitchFamily="2" charset="0"/>
              </a:rPr>
              <a:t>листопада</a:t>
            </a:r>
          </a:p>
          <a:p>
            <a:pPr marL="0" indent="0" algn="ctr">
              <a:buNone/>
            </a:pPr>
            <a:r>
              <a:rPr lang="uk-UA" sz="8000" b="1" dirty="0" smtClean="0">
                <a:solidFill>
                  <a:srgbClr val="002060"/>
                </a:solidFill>
                <a:latin typeface="Calligraph" pitchFamily="2" charset="0"/>
              </a:rPr>
              <a:t>Класна робота</a:t>
            </a:r>
            <a:endParaRPr lang="uk-UA" sz="8000" b="1" dirty="0">
              <a:solidFill>
                <a:srgbClr val="002060"/>
              </a:solidFill>
              <a:latin typeface="Calligrap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23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2060"/>
                </a:solidFill>
              </a:rPr>
              <a:t>Каліграфічна хвилинка</a:t>
            </a:r>
            <a:endParaRPr lang="uk-UA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6600" b="1" dirty="0" err="1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Д</a:t>
            </a:r>
            <a:r>
              <a:rPr lang="uk-UA" sz="6600" b="1" dirty="0" err="1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а</a:t>
            </a:r>
            <a:r>
              <a:rPr lang="uk-UA" sz="6600" b="1" dirty="0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 – </a:t>
            </a:r>
            <a:r>
              <a:rPr lang="uk-UA" sz="6600" b="1" dirty="0" err="1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д</a:t>
            </a:r>
            <a:r>
              <a:rPr lang="uk-UA" sz="6600" b="1" dirty="0" err="1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я</a:t>
            </a:r>
            <a:r>
              <a:rPr lang="uk-UA" sz="6600" b="1" dirty="0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, не – </a:t>
            </a:r>
            <a:r>
              <a:rPr lang="uk-UA" sz="6600" b="1" dirty="0" err="1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нє</a:t>
            </a:r>
            <a:r>
              <a:rPr lang="uk-UA" sz="6600" b="1" dirty="0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, </a:t>
            </a:r>
            <a:r>
              <a:rPr lang="uk-UA" sz="6600" b="1" dirty="0" err="1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лу</a:t>
            </a:r>
            <a:r>
              <a:rPr lang="uk-UA" sz="6600" b="1" dirty="0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 – </a:t>
            </a:r>
            <a:r>
              <a:rPr lang="uk-UA" sz="6600" b="1" dirty="0" err="1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лю</a:t>
            </a:r>
            <a:r>
              <a:rPr lang="uk-UA" sz="6600" b="1" dirty="0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, </a:t>
            </a:r>
          </a:p>
          <a:p>
            <a:pPr marL="0" indent="0">
              <a:buNone/>
            </a:pPr>
            <a:r>
              <a:rPr lang="uk-UA" sz="6600" b="1" dirty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 </a:t>
            </a:r>
            <a:r>
              <a:rPr lang="uk-UA" sz="6600" b="1" dirty="0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 </a:t>
            </a:r>
            <a:r>
              <a:rPr lang="uk-UA" sz="6600" b="1" dirty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т</a:t>
            </a:r>
            <a:r>
              <a:rPr lang="uk-UA" sz="6600" b="1" dirty="0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и – </a:t>
            </a:r>
            <a:r>
              <a:rPr lang="uk-UA" sz="6600" b="1" dirty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т</a:t>
            </a:r>
            <a:r>
              <a:rPr lang="uk-UA" sz="6600" b="1" dirty="0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і.</a:t>
            </a:r>
            <a:endParaRPr lang="uk-UA" sz="6600" b="1" dirty="0">
              <a:solidFill>
                <a:srgbClr val="002060"/>
              </a:solidFill>
              <a:latin typeface="Calligraph" pitchFamily="2" charset="0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1119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u="sng" dirty="0" smtClean="0">
                <a:solidFill>
                  <a:srgbClr val="002060"/>
                </a:solidFill>
              </a:rPr>
              <a:t>ТЕМА УРОКУ:</a:t>
            </a:r>
            <a:endParaRPr lang="uk-UA" b="1" i="1" u="sng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400" b="1" dirty="0">
                <a:solidFill>
                  <a:srgbClr val="002060"/>
                </a:solidFill>
              </a:rPr>
              <a:t>ПОЗНАЧЕННЯ М</a:t>
            </a:r>
            <a:r>
              <a:rPr lang="en-US" sz="4400" b="1" dirty="0">
                <a:solidFill>
                  <a:srgbClr val="002060"/>
                </a:solidFill>
              </a:rPr>
              <a:t>’</a:t>
            </a:r>
            <a:r>
              <a:rPr lang="uk-UA" sz="4400" b="1" dirty="0">
                <a:solidFill>
                  <a:srgbClr val="002060"/>
                </a:solidFill>
              </a:rPr>
              <a:t>ЯКОСТІ ПРИГОЛОСНИХ БУКВАМИ і, я, ю, є. М</a:t>
            </a:r>
            <a:r>
              <a:rPr lang="en-US" sz="4400" b="1" dirty="0">
                <a:solidFill>
                  <a:srgbClr val="002060"/>
                </a:solidFill>
              </a:rPr>
              <a:t>’</a:t>
            </a:r>
            <a:r>
              <a:rPr lang="uk-UA" sz="4400" b="1" dirty="0">
                <a:solidFill>
                  <a:srgbClr val="002060"/>
                </a:solidFill>
              </a:rPr>
              <a:t>ЯКИЙ ПРИГОЛОСНИЙ ЗВУК </a:t>
            </a:r>
            <a:r>
              <a:rPr lang="en-US" sz="4400" b="1" dirty="0">
                <a:solidFill>
                  <a:srgbClr val="002060"/>
                </a:solidFill>
              </a:rPr>
              <a:t> [</a:t>
            </a:r>
            <a:r>
              <a:rPr lang="uk-UA" sz="4400" b="1" dirty="0">
                <a:solidFill>
                  <a:srgbClr val="002060"/>
                </a:solidFill>
              </a:rPr>
              <a:t>й</a:t>
            </a:r>
            <a:r>
              <a:rPr lang="en-US" sz="4400" b="1" dirty="0">
                <a:solidFill>
                  <a:srgbClr val="002060"/>
                </a:solidFill>
              </a:rPr>
              <a:t>]</a:t>
            </a:r>
            <a:r>
              <a:rPr lang="uk-UA" sz="4400" b="1" dirty="0">
                <a:solidFill>
                  <a:srgbClr val="002060"/>
                </a:solidFill>
              </a:rPr>
              <a:t>.</a:t>
            </a:r>
            <a:endParaRPr lang="uk-UA" sz="4400" dirty="0"/>
          </a:p>
        </p:txBody>
      </p:sp>
    </p:spTree>
    <p:extLst>
      <p:ext uri="{BB962C8B-B14F-4D97-AF65-F5344CB8AC3E}">
        <p14:creationId xmlns:p14="http://schemas.microsoft.com/office/powerpoint/2010/main" val="1416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2060"/>
                </a:solidFill>
              </a:rPr>
              <a:t>Каліграфічна хвилинка</a:t>
            </a:r>
            <a:endParaRPr lang="uk-UA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6600" b="1" dirty="0" err="1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Д</a:t>
            </a:r>
            <a:r>
              <a:rPr lang="uk-UA" sz="6600" b="1" dirty="0" err="1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а</a:t>
            </a:r>
            <a:r>
              <a:rPr lang="uk-UA" sz="6600" b="1" dirty="0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 – </a:t>
            </a:r>
            <a:r>
              <a:rPr lang="uk-UA" sz="6600" b="1" dirty="0" err="1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д</a:t>
            </a:r>
            <a:r>
              <a:rPr lang="uk-UA" sz="6600" b="1" dirty="0" err="1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я</a:t>
            </a:r>
            <a:r>
              <a:rPr lang="uk-UA" sz="6600" b="1" dirty="0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, не – </a:t>
            </a:r>
            <a:r>
              <a:rPr lang="uk-UA" sz="6600" b="1" dirty="0" err="1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нє</a:t>
            </a:r>
            <a:r>
              <a:rPr lang="uk-UA" sz="6600" b="1" dirty="0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, </a:t>
            </a:r>
            <a:r>
              <a:rPr lang="uk-UA" sz="6600" b="1" dirty="0" err="1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лу</a:t>
            </a:r>
            <a:r>
              <a:rPr lang="uk-UA" sz="6600" b="1" dirty="0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 – </a:t>
            </a:r>
            <a:r>
              <a:rPr lang="uk-UA" sz="6600" b="1" dirty="0" err="1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лю</a:t>
            </a:r>
            <a:r>
              <a:rPr lang="uk-UA" sz="6600" b="1" dirty="0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, </a:t>
            </a:r>
          </a:p>
          <a:p>
            <a:pPr marL="0" indent="0">
              <a:buNone/>
            </a:pPr>
            <a:r>
              <a:rPr lang="uk-UA" sz="6600" b="1" dirty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 </a:t>
            </a:r>
            <a:r>
              <a:rPr lang="uk-UA" sz="6600" b="1" dirty="0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 </a:t>
            </a:r>
            <a:r>
              <a:rPr lang="uk-UA" sz="6600" b="1" dirty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т</a:t>
            </a:r>
            <a:r>
              <a:rPr lang="uk-UA" sz="6600" b="1" dirty="0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и – </a:t>
            </a:r>
            <a:r>
              <a:rPr lang="uk-UA" sz="6600" b="1" dirty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т</a:t>
            </a:r>
            <a:r>
              <a:rPr lang="uk-UA" sz="6600" b="1" dirty="0" smtClean="0">
                <a:solidFill>
                  <a:srgbClr val="002060"/>
                </a:solidFill>
                <a:latin typeface="Calligraph" pitchFamily="2" charset="0"/>
                <a:cs typeface="Arabic Typesetting" pitchFamily="66" charset="-78"/>
              </a:rPr>
              <a:t>і.</a:t>
            </a:r>
            <a:endParaRPr lang="uk-UA" sz="6600" b="1" dirty="0">
              <a:solidFill>
                <a:srgbClr val="002060"/>
              </a:solidFill>
              <a:latin typeface="Calligraph" pitchFamily="2" charset="0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730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244</Words>
  <Application>Microsoft Office PowerPoint</Application>
  <PresentationFormat>Экран (4:3)</PresentationFormat>
  <Paragraphs>44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Office Theme</vt:lpstr>
      <vt:lpstr>ПОЗНАЧЕННЯ М’ЯКОСТІ ПРИГОЛОСНИХ БУКВАМИ і, я, ю, є. М’ЯКИЙ ПРИГОЛОСНИЙ ЗВУК  [й].</vt:lpstr>
      <vt:lpstr>Презентация PowerPoint</vt:lpstr>
      <vt:lpstr>Презентация PowerPoint</vt:lpstr>
      <vt:lpstr>Презентация PowerPoint</vt:lpstr>
      <vt:lpstr>ТВОРЧА ВПРАВА</vt:lpstr>
      <vt:lpstr>Презентация PowerPoint</vt:lpstr>
      <vt:lpstr>Каліграфічна хвилинка</vt:lpstr>
      <vt:lpstr>ТЕМА УРОКУ:</vt:lpstr>
      <vt:lpstr>Каліграфічна хвилинка</vt:lpstr>
      <vt:lpstr>Презентация PowerPoint</vt:lpstr>
      <vt:lpstr>Презентация PowerPoint</vt:lpstr>
      <vt:lpstr>ВПРАВА 146</vt:lpstr>
      <vt:lpstr>ЗАВДАННЯ ПОДІЛІТЬ СЛОВА ДЛЯ ПЕРЕНОСУ</vt:lpstr>
      <vt:lpstr>Презентация PowerPoint</vt:lpstr>
      <vt:lpstr>Презентация PowerPoint</vt:lpstr>
      <vt:lpstr>ВПРАВА 147</vt:lpstr>
      <vt:lpstr>Презентация PowerPoint</vt:lpstr>
      <vt:lpstr>Презентация PowerPoint</vt:lpstr>
      <vt:lpstr>ЗАВДАННЯ</vt:lpstr>
      <vt:lpstr>ВПРАВА 148</vt:lpstr>
      <vt:lpstr>ПИСЬМО ДЛЯ СЕБЕ</vt:lpstr>
      <vt:lpstr>ДОМАШНЄ ЗАВДАННЯ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BYTE</cp:lastModifiedBy>
  <cp:revision>27</cp:revision>
  <dcterms:created xsi:type="dcterms:W3CDTF">2013-10-20T14:43:13Z</dcterms:created>
  <dcterms:modified xsi:type="dcterms:W3CDTF">2017-11-28T16:43:27Z</dcterms:modified>
</cp:coreProperties>
</file>