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45B644-A3AE-49F5-AA05-84BBD1ED858F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0F614D-CE7F-4EA0-9824-9393241942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892480" y="666936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7" cy="6624736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Тема. </a:t>
            </a:r>
            <a:r>
              <a:rPr lang="uk-UA" sz="40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Різноманітність молюсків, роль у природі та значення в житті людини.</a:t>
            </a:r>
            <a:br>
              <a:rPr lang="ru-RU" sz="4000" dirty="0">
                <a:effectLst/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Мета уроку: </a:t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400" u="sng" dirty="0">
                <a:effectLst/>
                <a:latin typeface="Times New Roman" pitchFamily="18" charset="0"/>
                <a:cs typeface="Times New Roman" pitchFamily="18" charset="0"/>
              </a:rPr>
              <a:t> освітня</a:t>
            </a:r>
            <a:r>
              <a:rPr lang="uk-UA" sz="2400" b="0" dirty="0"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400" b="0" i="1" dirty="0">
                <a:effectLst/>
                <a:latin typeface="Times New Roman" pitchFamily="18" charset="0"/>
                <a:cs typeface="Times New Roman" pitchFamily="18" charset="0"/>
              </a:rPr>
              <a:t>поглибити знання учнів про різноманітність молюсків; з’ясувати значення молюсків у природі та в житті людини; удосконалювати навички самостійної роботи з підручником, додатковим матеріалом, малюнками; </a:t>
            </a:r>
            <a:b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err="1">
                <a:effectLst/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пізнавальний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набуті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практиці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розуміння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>
                <a:effectLst/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0" i="1" dirty="0">
                <a:effectLst/>
                <a:latin typeface="Times New Roman" pitchFamily="18" charset="0"/>
                <a:cs typeface="Times New Roman" pitchFamily="18" charset="0"/>
              </a:rPr>
              <a:t>ціннісне ставлення до представників типу Молюски, зокрема тих, що  мешкають на  території України, а також  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err="1">
                <a:effectLst/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uk-UA" sz="2400" b="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0" i="1" dirty="0" err="1">
                <a:effectLst/>
                <a:latin typeface="Times New Roman" pitchFamily="18" charset="0"/>
                <a:cs typeface="Times New Roman" pitchFamily="18" charset="0"/>
              </a:rPr>
              <a:t>вцілому</a:t>
            </a:r>
            <a:r>
              <a:rPr lang="uk-UA" sz="2400" b="0" i="1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0" i="1" dirty="0">
                <a:effectLst/>
              </a:rPr>
            </a:br>
            <a:endParaRPr lang="ru-RU" sz="2400" b="0" i="1" dirty="0"/>
          </a:p>
        </p:txBody>
      </p:sp>
    </p:spTree>
    <p:extLst>
      <p:ext uri="{BB962C8B-B14F-4D97-AF65-F5344CB8AC3E}">
        <p14:creationId xmlns:p14="http://schemas.microsoft.com/office/powerpoint/2010/main" val="1731028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136903" cy="3672408"/>
          </a:xfrm>
        </p:spPr>
        <p:txBody>
          <a:bodyPr/>
          <a:lstStyle/>
          <a:p>
            <a:pPr marL="0" indent="0" algn="l">
              <a:buNone/>
            </a:pPr>
            <a:b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  <a:t>До 6 балів – опрацювати § підручника;</a:t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  <a:t>До 9 балів – заповнити таблицю «Загальна характеристика типу Молюски»;</a:t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  <a:t>До 12 балів – скласти </a:t>
            </a:r>
            <a:r>
              <a:rPr lang="uk-UA" sz="2800">
                <a:effectLst/>
                <a:latin typeface="Times New Roman" pitchFamily="18" charset="0"/>
                <a:cs typeface="Times New Roman" pitchFamily="18" charset="0"/>
              </a:rPr>
              <a:t>кросворд  з теми </a:t>
            </a:r>
            <a: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  <a:t>«Молюски».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8208912" cy="897280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Домашнє</a:t>
            </a:r>
            <a:r>
              <a:rPr lang="ru-RU" sz="2800" b="1" dirty="0"/>
              <a:t> </a:t>
            </a:r>
            <a:r>
              <a:rPr lang="ru-RU" sz="2800" b="1" dirty="0" err="1"/>
              <a:t>завдання</a:t>
            </a:r>
            <a:endParaRPr lang="ru-RU" sz="2800" b="1" dirty="0"/>
          </a:p>
        </p:txBody>
      </p:sp>
      <p:pic>
        <p:nvPicPr>
          <p:cNvPr id="3074" name="Picture 2" descr="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22" b="19962"/>
          <a:stretch/>
        </p:blipFill>
        <p:spPr bwMode="auto">
          <a:xfrm>
            <a:off x="287141" y="1484784"/>
            <a:ext cx="3160420" cy="197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63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496943" cy="5256584"/>
          </a:xfrm>
        </p:spPr>
        <p:txBody>
          <a:bodyPr numCol="1"/>
          <a:lstStyle/>
          <a:p>
            <a:pPr marL="0" indent="0" algn="l">
              <a:buNone/>
            </a:pPr>
            <a:r>
              <a:rPr lang="ru-RU" sz="1800" dirty="0">
                <a:effectLst/>
              </a:rPr>
              <a:t>I </a:t>
            </a:r>
            <a:r>
              <a:rPr lang="ru-RU" sz="1800" dirty="0" err="1">
                <a:effectLst/>
              </a:rPr>
              <a:t>варіант</a:t>
            </a:r>
            <a:r>
              <a:rPr lang="ru-RU" sz="1800" dirty="0">
                <a:effectLst/>
              </a:rPr>
              <a:t> — </a:t>
            </a:r>
            <a:r>
              <a:rPr lang="ru-RU" sz="1800" dirty="0" err="1">
                <a:effectLst/>
              </a:rPr>
              <a:t>представники</a:t>
            </a:r>
            <a:r>
              <a:rPr lang="ru-RU" sz="1800" dirty="0">
                <a:effectLst/>
              </a:rPr>
              <a:t> </a:t>
            </a:r>
            <a:r>
              <a:rPr lang="ru-RU" sz="1800" dirty="0" err="1">
                <a:effectLst/>
              </a:rPr>
              <a:t>класу</a:t>
            </a:r>
            <a:r>
              <a:rPr lang="ru-RU" sz="1800" dirty="0">
                <a:effectLst/>
              </a:rPr>
              <a:t> </a:t>
            </a:r>
            <a:r>
              <a:rPr lang="ru-RU" sz="1800" dirty="0" err="1">
                <a:effectLst/>
              </a:rPr>
              <a:t>Черевоногі</a:t>
            </a:r>
            <a:r>
              <a:rPr lang="ru-RU" sz="1800" dirty="0">
                <a:effectLst/>
              </a:rPr>
              <a:t>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II </a:t>
            </a:r>
            <a:r>
              <a:rPr lang="ru-RU" sz="1800" dirty="0" err="1">
                <a:effectLst/>
              </a:rPr>
              <a:t>варіант</a:t>
            </a:r>
            <a:r>
              <a:rPr lang="ru-RU" sz="1800" dirty="0">
                <a:effectLst/>
              </a:rPr>
              <a:t> — </a:t>
            </a:r>
            <a:r>
              <a:rPr lang="ru-RU" sz="1800" dirty="0" err="1">
                <a:effectLst/>
              </a:rPr>
              <a:t>представники</a:t>
            </a:r>
            <a:r>
              <a:rPr lang="ru-RU" sz="1800" dirty="0">
                <a:effectLst/>
              </a:rPr>
              <a:t> </a:t>
            </a:r>
            <a:r>
              <a:rPr lang="ru-RU" sz="1800" dirty="0" err="1">
                <a:effectLst/>
              </a:rPr>
              <a:t>класу</a:t>
            </a:r>
            <a:r>
              <a:rPr lang="ru-RU" sz="1800" dirty="0">
                <a:effectLst/>
              </a:rPr>
              <a:t> </a:t>
            </a:r>
            <a:r>
              <a:rPr lang="ru-RU" sz="1800" dirty="0" err="1">
                <a:effectLst/>
              </a:rPr>
              <a:t>Двостулкові</a:t>
            </a:r>
            <a:r>
              <a:rPr lang="ru-RU" sz="1800" dirty="0">
                <a:effectLst/>
              </a:rPr>
              <a:t>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III </a:t>
            </a:r>
            <a:r>
              <a:rPr lang="ru-RU" sz="1800" dirty="0" err="1">
                <a:effectLst/>
              </a:rPr>
              <a:t>варіант</a:t>
            </a:r>
            <a:r>
              <a:rPr lang="ru-RU" sz="1800" dirty="0">
                <a:effectLst/>
              </a:rPr>
              <a:t> — </a:t>
            </a:r>
            <a:r>
              <a:rPr lang="ru-RU" sz="1800" dirty="0" err="1">
                <a:effectLst/>
              </a:rPr>
              <a:t>представники</a:t>
            </a:r>
            <a:r>
              <a:rPr lang="ru-RU" sz="1800" dirty="0">
                <a:effectLst/>
              </a:rPr>
              <a:t> </a:t>
            </a:r>
            <a:r>
              <a:rPr lang="ru-RU" sz="1800" dirty="0" err="1">
                <a:effectLst/>
              </a:rPr>
              <a:t>класу</a:t>
            </a:r>
            <a:r>
              <a:rPr lang="ru-RU" sz="1800" dirty="0">
                <a:effectLst/>
              </a:rPr>
              <a:t> </a:t>
            </a:r>
            <a:r>
              <a:rPr lang="ru-RU" sz="1800" dirty="0" err="1">
                <a:effectLst/>
              </a:rPr>
              <a:t>Головоногі</a:t>
            </a:r>
            <a:r>
              <a:rPr lang="ru-RU" sz="1800" dirty="0">
                <a:effectLst/>
              </a:rPr>
              <a:t>.</a:t>
            </a: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84976" cy="1368152"/>
          </a:xfrm>
        </p:spPr>
        <p:txBody>
          <a:bodyPr>
            <a:normAutofit fontScale="92500" lnSpcReduction="20000"/>
          </a:bodyPr>
          <a:lstStyle/>
          <a:p>
            <a:r>
              <a:rPr lang="uk-UA" sz="2400" b="1" dirty="0"/>
              <a:t>Акт</a:t>
            </a:r>
            <a:r>
              <a:rPr lang="ru-RU" sz="2400" b="1" dirty="0" err="1"/>
              <a:t>уалізація</a:t>
            </a:r>
            <a:r>
              <a:rPr lang="ru-RU" sz="2400" b="1" dirty="0"/>
              <a:t> </a:t>
            </a:r>
            <a:r>
              <a:rPr lang="ru-RU" sz="2400" b="1" dirty="0" err="1"/>
              <a:t>опорних</a:t>
            </a:r>
            <a:r>
              <a:rPr lang="ru-RU" sz="2400" b="1" dirty="0"/>
              <a:t> </a:t>
            </a:r>
            <a:r>
              <a:rPr lang="ru-RU" sz="2400" b="1" dirty="0" err="1"/>
              <a:t>знань</a:t>
            </a:r>
            <a:r>
              <a:rPr lang="ru-RU" sz="2400" b="1" dirty="0"/>
              <a:t> </a:t>
            </a:r>
            <a:r>
              <a:rPr lang="ru-RU" sz="2400" b="1" dirty="0" err="1"/>
              <a:t>учнів</a:t>
            </a:r>
            <a:endParaRPr lang="ru-RU" sz="2400" dirty="0"/>
          </a:p>
          <a:p>
            <a:pPr marL="45720" indent="0" algn="ctr">
              <a:buNone/>
            </a:pPr>
            <a:r>
              <a:rPr lang="ru-RU" sz="2400" i="1" dirty="0" err="1"/>
              <a:t>Цифровий</a:t>
            </a:r>
            <a:r>
              <a:rPr lang="ru-RU" sz="2400" i="1" dirty="0"/>
              <a:t> </a:t>
            </a:r>
            <a:r>
              <a:rPr lang="ru-RU" sz="2400" i="1" dirty="0" err="1"/>
              <a:t>біологічний</a:t>
            </a:r>
            <a:r>
              <a:rPr lang="ru-RU" sz="2400" i="1" dirty="0"/>
              <a:t> диктант</a:t>
            </a:r>
          </a:p>
          <a:p>
            <a:pPr marL="45720" indent="0" algn="ctr">
              <a:buNone/>
            </a:pP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Вибрати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представників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08995"/>
              </p:ext>
            </p:extLst>
          </p:nvPr>
        </p:nvGraphicFramePr>
        <p:xfrm>
          <a:off x="1619672" y="2420888"/>
          <a:ext cx="6240016" cy="4052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0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0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79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1. </a:t>
                      </a:r>
                      <a:r>
                        <a:rPr lang="ru-RU" sz="1800" dirty="0" err="1">
                          <a:effectLst/>
                        </a:rPr>
                        <a:t>Перлівниця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10. </a:t>
                      </a:r>
                      <a:r>
                        <a:rPr lang="ru-RU" sz="1800" dirty="0" err="1">
                          <a:effectLst/>
                        </a:rPr>
                        <a:t>Устриця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2. </a:t>
                      </a:r>
                      <a:r>
                        <a:rPr lang="ru-RU" sz="1800" dirty="0" err="1">
                          <a:effectLst/>
                        </a:rPr>
                        <a:t>Голий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слимак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11. </a:t>
                      </a:r>
                      <a:r>
                        <a:rPr lang="ru-RU" sz="1800" dirty="0" err="1">
                          <a:effectLst/>
                        </a:rPr>
                        <a:t>Рапана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3. Кальмар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12. </a:t>
                      </a:r>
                      <a:r>
                        <a:rPr lang="ru-RU" sz="1800" dirty="0" err="1">
                          <a:effectLst/>
                        </a:rPr>
                        <a:t>Янтарка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4. </a:t>
                      </a:r>
                      <a:r>
                        <a:rPr lang="ru-RU" sz="1800" dirty="0" err="1">
                          <a:effectLst/>
                        </a:rPr>
                        <a:t>Жабурниця</a:t>
                      </a:r>
                      <a:r>
                        <a:rPr lang="ru-RU" sz="1800" dirty="0">
                          <a:effectLst/>
                        </a:rPr>
                        <a:t> (беззубка)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13. </a:t>
                      </a:r>
                      <a:r>
                        <a:rPr lang="ru-RU" sz="1800" dirty="0" err="1">
                          <a:effectLst/>
                        </a:rPr>
                        <a:t>Каракатиця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315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5. </a:t>
                      </a:r>
                      <a:r>
                        <a:rPr lang="ru-RU" sz="1800" dirty="0" err="1">
                          <a:effectLst/>
                        </a:rPr>
                        <a:t>Котушка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рогова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14. </a:t>
                      </a:r>
                      <a:r>
                        <a:rPr lang="ru-RU" sz="1800" dirty="0" err="1">
                          <a:effectLst/>
                        </a:rPr>
                        <a:t>Ставковик</a:t>
                      </a:r>
                      <a:r>
                        <a:rPr lang="ru-RU" sz="1800" dirty="0">
                          <a:effectLst/>
                        </a:rPr>
                        <a:t> великий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6. </a:t>
                      </a:r>
                      <a:r>
                        <a:rPr lang="ru-RU" sz="1800" dirty="0" err="1">
                          <a:effectLst/>
                        </a:rPr>
                        <a:t>Виноградний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слимак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</a:rPr>
                        <a:t>15. </a:t>
                      </a:r>
                      <a:r>
                        <a:rPr lang="ru-RU" sz="1800" dirty="0" err="1">
                          <a:effectLst/>
                        </a:rPr>
                        <a:t>Дрейсена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7. </a:t>
                      </a:r>
                      <a:r>
                        <a:rPr lang="ru-RU" sz="1800" dirty="0" err="1">
                          <a:effectLst/>
                        </a:rPr>
                        <a:t>Восьминіг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16. </a:t>
                      </a:r>
                      <a:r>
                        <a:rPr lang="ru-RU" sz="1800" dirty="0" err="1">
                          <a:effectLst/>
                        </a:rPr>
                        <a:t>Корабельний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черв’як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8. </a:t>
                      </a:r>
                      <a:r>
                        <a:rPr lang="ru-RU" sz="1800" dirty="0" err="1">
                          <a:effectLst/>
                        </a:rPr>
                        <a:t>Морський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гребінець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17. </a:t>
                      </a:r>
                      <a:r>
                        <a:rPr lang="ru-RU" sz="1800" dirty="0" err="1">
                          <a:effectLst/>
                        </a:rPr>
                        <a:t>Тридакна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велетенська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0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</a:rPr>
                        <a:t>9. </a:t>
                      </a:r>
                      <a:r>
                        <a:rPr lang="uk-UA" sz="1800" dirty="0" err="1">
                          <a:effectLst/>
                        </a:rPr>
                        <a:t>Ахатин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18. Наутилус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673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928992" cy="6048672"/>
          </a:xfrm>
        </p:spPr>
        <p:txBody>
          <a:bodyPr/>
          <a:lstStyle/>
          <a:p>
            <a:pPr algn="l"/>
            <a:br>
              <a:rPr lang="ru-RU" sz="2400" i="1" dirty="0"/>
            </a:br>
            <a:r>
              <a:rPr lang="ru-RU" sz="2400" i="1" dirty="0"/>
              <a:t>І. </a:t>
            </a:r>
            <a:r>
              <a:rPr lang="ru-RU" sz="2400" i="1" dirty="0" err="1"/>
              <a:t>Цифровий</a:t>
            </a:r>
            <a:r>
              <a:rPr lang="ru-RU" sz="2400" i="1" dirty="0"/>
              <a:t> </a:t>
            </a:r>
            <a:r>
              <a:rPr lang="ru-RU" sz="2400" i="1" dirty="0" err="1"/>
              <a:t>біологічний</a:t>
            </a:r>
            <a:r>
              <a:rPr lang="ru-RU" sz="2400" i="1" dirty="0"/>
              <a:t> диктант</a:t>
            </a:r>
            <a:br>
              <a:rPr lang="ru-RU" sz="2400" dirty="0"/>
            </a:br>
            <a:r>
              <a:rPr lang="ru-RU" sz="1800" b="0" dirty="0">
                <a:effectLst/>
              </a:rPr>
              <a:t>I </a:t>
            </a:r>
            <a:r>
              <a:rPr lang="ru-RU" sz="1800" b="0" dirty="0" err="1">
                <a:effectLst/>
              </a:rPr>
              <a:t>варіант</a:t>
            </a:r>
            <a:r>
              <a:rPr lang="ru-RU" sz="1800" b="0" dirty="0">
                <a:effectLst/>
              </a:rPr>
              <a:t> </a:t>
            </a:r>
            <a:r>
              <a:rPr lang="ru-RU" sz="1800" dirty="0">
                <a:effectLst/>
              </a:rPr>
              <a:t>— 2, 5, 6, 9, 11, 12, 14;  </a:t>
            </a:r>
            <a:r>
              <a:rPr lang="ru-RU" sz="1800" b="0" dirty="0">
                <a:effectLst/>
              </a:rPr>
              <a:t>II </a:t>
            </a:r>
            <a:r>
              <a:rPr lang="ru-RU" sz="1800" b="0" dirty="0" err="1">
                <a:effectLst/>
              </a:rPr>
              <a:t>варіант</a:t>
            </a:r>
            <a:r>
              <a:rPr lang="ru-RU" sz="1800" b="0" dirty="0">
                <a:effectLst/>
              </a:rPr>
              <a:t> </a:t>
            </a:r>
            <a:r>
              <a:rPr lang="ru-RU" sz="1800" dirty="0">
                <a:effectLst/>
              </a:rPr>
              <a:t>— 1, 4, 8, 10, 15, 16, 17, ; 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 </a:t>
            </a:r>
            <a:r>
              <a:rPr lang="ru-RU" sz="1800" b="0" dirty="0">
                <a:effectLst/>
              </a:rPr>
              <a:t>III </a:t>
            </a:r>
            <a:r>
              <a:rPr lang="ru-RU" sz="1800" b="0" dirty="0" err="1">
                <a:effectLst/>
              </a:rPr>
              <a:t>варіант</a:t>
            </a:r>
            <a:r>
              <a:rPr lang="ru-RU" sz="1800" b="0" dirty="0">
                <a:effectLst/>
              </a:rPr>
              <a:t> </a:t>
            </a:r>
            <a:r>
              <a:rPr lang="ru-RU" sz="1800" dirty="0">
                <a:effectLst/>
              </a:rPr>
              <a:t>— 3, 7, 13, 18</a:t>
            </a:r>
            <a:br>
              <a:rPr lang="ru-RU" sz="1800" dirty="0">
                <a:effectLst/>
              </a:rPr>
            </a:br>
            <a:br>
              <a:rPr lang="ru-RU" sz="1800" dirty="0">
                <a:effectLst/>
              </a:rPr>
            </a:br>
            <a:r>
              <a:rPr lang="ru-RU" sz="2400" i="1" dirty="0">
                <a:effectLst/>
              </a:rPr>
              <a:t>ІІ. «Шпаргалка з </a:t>
            </a:r>
            <a:r>
              <a:rPr lang="ru-RU" sz="2400" i="1" dirty="0" err="1">
                <a:effectLst/>
              </a:rPr>
              <a:t>помилками</a:t>
            </a:r>
            <a:r>
              <a:rPr lang="ru-RU" sz="2400" i="1" dirty="0">
                <a:effectLst/>
              </a:rPr>
              <a:t>»</a:t>
            </a:r>
            <a:br>
              <a:rPr lang="ru-RU" sz="2400" i="1" dirty="0">
                <a:effectLst/>
              </a:rPr>
            </a:br>
            <a:r>
              <a:rPr lang="ru-RU" sz="2000" b="0" i="1" dirty="0" err="1">
                <a:effectLst/>
              </a:rPr>
              <a:t>Виноградний</a:t>
            </a:r>
            <a:r>
              <a:rPr lang="ru-RU" sz="2000" b="0" i="1" dirty="0">
                <a:effectLst/>
              </a:rPr>
              <a:t> </a:t>
            </a:r>
            <a:r>
              <a:rPr lang="ru-RU" sz="2000" b="0" i="1" dirty="0" err="1">
                <a:effectLst/>
              </a:rPr>
              <a:t>слимак</a:t>
            </a:r>
            <a:r>
              <a:rPr lang="ru-RU" sz="2000" b="0" i="1" dirty="0">
                <a:effectLst/>
              </a:rPr>
              <a:t> </a:t>
            </a:r>
            <a:r>
              <a:rPr lang="ru-RU" sz="2000" b="0" i="1" dirty="0" err="1">
                <a:effectLst/>
              </a:rPr>
              <a:t>належить</a:t>
            </a:r>
            <a:r>
              <a:rPr lang="ru-RU" sz="2000" b="0" i="1" dirty="0">
                <a:effectLst/>
              </a:rPr>
              <a:t> до </a:t>
            </a:r>
            <a:r>
              <a:rPr lang="ru-RU" sz="2000" b="0" i="1" dirty="0" err="1">
                <a:solidFill>
                  <a:srgbClr val="FF0000"/>
                </a:solidFill>
                <a:effectLst/>
              </a:rPr>
              <a:t>черевоногих</a:t>
            </a:r>
            <a:r>
              <a:rPr lang="ru-RU" sz="2000" b="0" i="1" dirty="0">
                <a:effectLst/>
              </a:rPr>
              <a:t> </a:t>
            </a:r>
            <a:r>
              <a:rPr lang="ru-RU" sz="2000" b="0" i="1" dirty="0" err="1">
                <a:effectLst/>
              </a:rPr>
              <a:t>молюск</a:t>
            </a:r>
            <a:r>
              <a:rPr lang="uk-UA" sz="2000" b="0" i="1" dirty="0" err="1">
                <a:effectLst/>
              </a:rPr>
              <a:t>ів</a:t>
            </a:r>
            <a:r>
              <a:rPr lang="uk-UA" sz="2000" b="0" i="1" dirty="0">
                <a:effectLst/>
              </a:rPr>
              <a:t>. У нього </a:t>
            </a:r>
            <a:r>
              <a:rPr lang="uk-UA" sz="2000" b="0" i="1" dirty="0">
                <a:solidFill>
                  <a:srgbClr val="FF0000"/>
                </a:solidFill>
                <a:effectLst/>
              </a:rPr>
              <a:t>є </a:t>
            </a:r>
            <a:r>
              <a:rPr lang="uk-UA" sz="2000" b="0" i="1" dirty="0">
                <a:effectLst/>
              </a:rPr>
              <a:t>зовнішня черепашка.  Тіло розділене на голову, </a:t>
            </a:r>
            <a:r>
              <a:rPr lang="uk-UA" sz="2000" b="0" i="1" dirty="0">
                <a:solidFill>
                  <a:srgbClr val="FF0000"/>
                </a:solidFill>
                <a:effectLst/>
              </a:rPr>
              <a:t>тулуб та ногу</a:t>
            </a:r>
            <a:r>
              <a:rPr lang="uk-UA" sz="2000" b="0" i="1" dirty="0">
                <a:effectLst/>
              </a:rPr>
              <a:t>. Це </a:t>
            </a:r>
            <a:r>
              <a:rPr lang="uk-UA" sz="2000" b="0" i="1" dirty="0" err="1">
                <a:solidFill>
                  <a:srgbClr val="FF0000"/>
                </a:solidFill>
                <a:effectLst/>
              </a:rPr>
              <a:t>рослиноїдна</a:t>
            </a:r>
            <a:r>
              <a:rPr lang="uk-UA" sz="2000" b="0" i="1" dirty="0">
                <a:solidFill>
                  <a:srgbClr val="FF0000"/>
                </a:solidFill>
                <a:effectLst/>
              </a:rPr>
              <a:t> </a:t>
            </a:r>
            <a:r>
              <a:rPr lang="uk-UA" sz="2000" b="0" i="1" dirty="0">
                <a:effectLst/>
              </a:rPr>
              <a:t> тварина, що мешкає у </a:t>
            </a:r>
            <a:r>
              <a:rPr lang="uk-UA" sz="2000" b="0" i="1" dirty="0">
                <a:solidFill>
                  <a:srgbClr val="FF0000"/>
                </a:solidFill>
                <a:effectLst/>
              </a:rPr>
              <a:t>наземно-повітряному </a:t>
            </a:r>
            <a:r>
              <a:rPr lang="uk-UA" sz="2000" b="0" i="1" dirty="0">
                <a:effectLst/>
              </a:rPr>
              <a:t>середовищі.</a:t>
            </a:r>
            <a:br>
              <a:rPr lang="uk-UA" sz="2000" b="0" i="1" dirty="0">
                <a:effectLst/>
              </a:rPr>
            </a:br>
            <a:br>
              <a:rPr lang="uk-UA" sz="2000" b="0" i="1" dirty="0">
                <a:effectLst/>
              </a:rPr>
            </a:br>
            <a:r>
              <a:rPr lang="uk-UA" sz="2000" i="1" dirty="0">
                <a:effectLst/>
              </a:rPr>
              <a:t>ІІІ. </a:t>
            </a:r>
            <a:r>
              <a:rPr lang="uk-UA" sz="2400" i="1" dirty="0">
                <a:effectLst/>
              </a:rPr>
              <a:t>Діаграма Вена</a:t>
            </a:r>
            <a:br>
              <a:rPr lang="ru-RU" sz="2000" i="1" dirty="0">
                <a:effectLst/>
              </a:rPr>
            </a:br>
            <a:endParaRPr lang="ru-RU" sz="2000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12968" cy="57606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2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ідповіді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/>
          </a:p>
        </p:txBody>
      </p:sp>
      <p:pic>
        <p:nvPicPr>
          <p:cNvPr id="1026" name="Picture 2" descr="C:\Documents and Settings\UserXP\Рабочий стол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77550" y="3263412"/>
            <a:ext cx="2837175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878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496944" cy="482453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784976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Тема.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Різноманітність молюсків, роль у природі та значення в житті людини.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UserXP\Рабочий стол\8dd051d7724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35" b="20191"/>
          <a:stretch/>
        </p:blipFill>
        <p:spPr bwMode="auto">
          <a:xfrm>
            <a:off x="471445" y="2176276"/>
            <a:ext cx="2573973" cy="185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XP\Рабочий стол\щз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18428"/>
            <a:ext cx="2448272" cy="161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Documents and Settings\UserXP\Рабочий стол\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286" y="4319407"/>
            <a:ext cx="2376264" cy="207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UserXP\Рабочий стол\у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819" y="2568459"/>
            <a:ext cx="2376264" cy="157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963" y="4458912"/>
            <a:ext cx="26384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99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509120"/>
            <a:ext cx="6512511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764704"/>
            <a:ext cx="6400800" cy="5040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400" dirty="0" err="1"/>
              <a:t>Учн</a:t>
            </a:r>
            <a:r>
              <a:rPr lang="uk-UA" sz="4400" dirty="0"/>
              <a:t>і</a:t>
            </a:r>
            <a:r>
              <a:rPr lang="ru-RU" sz="4400" dirty="0" err="1"/>
              <a:t>вські</a:t>
            </a:r>
            <a:r>
              <a:rPr lang="ru-RU" sz="4400" dirty="0"/>
              <a:t> </a:t>
            </a:r>
            <a:r>
              <a:rPr lang="ru-RU" sz="4400" dirty="0" err="1"/>
              <a:t>презентації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9984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568952" cy="4968552"/>
          </a:xfrm>
        </p:spPr>
        <p:txBody>
          <a:bodyPr/>
          <a:lstStyle/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0"/>
            <a:ext cx="8640960" cy="10527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Роль </a:t>
            </a:r>
            <a:r>
              <a:rPr lang="ru-RU" b="1" i="1" u="sng" dirty="0" err="1">
                <a:solidFill>
                  <a:schemeClr val="accent1">
                    <a:lumMod val="50000"/>
                  </a:schemeClr>
                </a:solidFill>
              </a:rPr>
              <a:t>молюсків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b="1" i="1" u="sng" dirty="0" err="1">
                <a:solidFill>
                  <a:schemeClr val="accent1">
                    <a:lumMod val="50000"/>
                  </a:schemeClr>
                </a:solidFill>
              </a:rPr>
              <a:t>екосистемах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 та </a:t>
            </a:r>
            <a:r>
              <a:rPr lang="uk-UA" b="1" i="1" u="sng" dirty="0">
                <a:solidFill>
                  <a:schemeClr val="accent1">
                    <a:lumMod val="50000"/>
                  </a:schemeClr>
                </a:solidFill>
              </a:rPr>
              <a:t>їх </a:t>
            </a:r>
            <a:r>
              <a:rPr lang="ru-RU" b="1" i="1" u="sng" dirty="0" err="1">
                <a:solidFill>
                  <a:schemeClr val="accent1">
                    <a:lumMod val="50000"/>
                  </a:schemeClr>
                </a:solidFill>
              </a:rPr>
              <a:t>значення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b="1" i="1" u="sng" dirty="0" err="1">
                <a:solidFill>
                  <a:schemeClr val="accent1">
                    <a:lumMod val="50000"/>
                  </a:schemeClr>
                </a:solidFill>
              </a:rPr>
              <a:t>житті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i="1" u="sng" dirty="0" err="1">
                <a:solidFill>
                  <a:schemeClr val="accent1">
                    <a:lumMod val="50000"/>
                  </a:schemeClr>
                </a:solidFill>
              </a:rPr>
              <a:t>людини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170081"/>
              </p:ext>
            </p:extLst>
          </p:nvPr>
        </p:nvGraphicFramePr>
        <p:xfrm>
          <a:off x="251521" y="730568"/>
          <a:ext cx="8640959" cy="5974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Значення молюсків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Черевоногі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Двостулкові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Головоногі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Ланка в ланцюзі живлення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+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5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Фільтратори</a:t>
                      </a: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води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Проміжні господарі паразитичних  </a:t>
                      </a:r>
                      <a:r>
                        <a:rPr lang="uk-UA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червів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Малий ставковик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4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Продукти харчування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Морське блюдечко,  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абалони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сурмачі, 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літорини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виноградний слимак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Мідії, устриці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Каракатиці, кальмари, восьминоги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lang="uk-UA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науково-дослідн</a:t>
                      </a: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діяльності(медицині)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Конус, черепашки викопних молюсків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88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Джерело цінних матеріалів, гроші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Халіотид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uk-UA" sz="14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морські вушка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турбініди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трохоси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(вовчки)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r>
                        <a:rPr lang="uk-UA" sz="1400" b="1" i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перлини</a:t>
                      </a:r>
                      <a:r>
                        <a:rPr lang="ru-RU" sz="14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Каурі (</a:t>
                      </a:r>
                      <a:r>
                        <a:rPr lang="uk-UA" sz="14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гроші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</a:t>
                      </a:r>
                      <a:r>
                        <a:rPr lang="uk-UA" sz="14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мурекси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тхелет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(пурпур))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Перлівниця (перлини),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піна (вісон) 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Каракатиця, восьминіг (чорнильна рідина)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Шкідники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Велетенська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ахатина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вовчий равлик рожевий, виноградний, голий,  польовий  слимаки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Корабельний черв’як, річкова дрейсена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59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Домашні тварини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Велетенська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ахатина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виноградний слимак,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ампулярії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котушки, ставковики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82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Охороняються на </a:t>
                      </a:r>
                      <a:r>
                        <a:rPr lang="uk-UA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територїі</a:t>
                      </a:r>
                      <a:r>
                        <a:rPr lang="uk-UA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України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Ставковик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потовщений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Гранарія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зернова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Равлик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кришечковий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струмковий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369" marR="2536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32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UserXP\Рабочий стол\a-27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5" t="5909" r="26623" b="10504"/>
          <a:stretch/>
        </p:blipFill>
        <p:spPr bwMode="auto">
          <a:xfrm>
            <a:off x="2987824" y="758113"/>
            <a:ext cx="2448272" cy="304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58114"/>
            <a:ext cx="8712967" cy="5839238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Ставковик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потовщений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Гранарія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зернова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Равлик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кришечковий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струмковий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856984" cy="576064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sz="3600" b="1" i="1" dirty="0" err="1">
                <a:solidFill>
                  <a:schemeClr val="tx1"/>
                </a:solidFill>
              </a:rPr>
              <a:t>Молюск</a:t>
            </a:r>
            <a:r>
              <a:rPr lang="uk-UA" sz="3600" b="1" i="1" dirty="0">
                <a:solidFill>
                  <a:schemeClr val="tx1"/>
                </a:solidFill>
              </a:rPr>
              <a:t>и, занесені до Червоної книги України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UserXP\Рабочий стол\a-29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1" t="9541" r="22647" b="21375"/>
          <a:stretch/>
        </p:blipFill>
        <p:spPr bwMode="auto">
          <a:xfrm>
            <a:off x="611560" y="4018917"/>
            <a:ext cx="2587560" cy="270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UserXP\Рабочий стол\a-28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8" t="6246" r="31625" b="6759"/>
          <a:stretch/>
        </p:blipFill>
        <p:spPr bwMode="auto">
          <a:xfrm>
            <a:off x="6300192" y="2060847"/>
            <a:ext cx="2160240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912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064896" cy="5616624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«Тест для друга»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0" dirty="0" err="1">
                <a:latin typeface="Times New Roman" pitchFamily="18" charset="0"/>
                <a:cs typeface="Times New Roman" pitchFamily="18" charset="0"/>
              </a:rPr>
              <a:t>Скласти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0" dirty="0">
                <a:latin typeface="Times New Roman" pitchFamily="18" charset="0"/>
                <a:cs typeface="Times New Roman" pitchFamily="18" charset="0"/>
              </a:rPr>
              <a:t>одне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 тестов</a:t>
            </a:r>
            <a:r>
              <a:rPr lang="uk-UA" sz="1800" b="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 (з </a:t>
            </a:r>
            <a:r>
              <a:rPr lang="ru-RU" sz="1800" b="0" dirty="0" err="1">
                <a:latin typeface="Times New Roman" pitchFamily="18" charset="0"/>
                <a:cs typeface="Times New Roman" pitchFamily="18" charset="0"/>
              </a:rPr>
              <a:t>однією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 правильною </a:t>
            </a:r>
            <a:r>
              <a:rPr lang="ru-RU" sz="1800" b="0" dirty="0" err="1">
                <a:latin typeface="Times New Roman" pitchFamily="18" charset="0"/>
                <a:cs typeface="Times New Roman" pitchFamily="18" charset="0"/>
              </a:rPr>
              <a:t>відповіддю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) для </a:t>
            </a:r>
            <a:r>
              <a:rPr lang="ru-RU" sz="1800" b="0" dirty="0" err="1">
                <a:latin typeface="Times New Roman" pitchFamily="18" charset="0"/>
                <a:cs typeface="Times New Roman" pitchFamily="18" charset="0"/>
              </a:rPr>
              <a:t>однокласників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Цікаві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запитання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1.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трапилося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у 1235 р.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біля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західних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берегів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Франції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Ірландець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Вілтон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потрапив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безлюдний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острів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унаслідок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аварії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корабля. На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чекала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голодна смерть.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робити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Вілтон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зробив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морської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трави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сітку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устромив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у мул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гілки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натягнув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на них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сітку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Хотів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спіймати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птаха, а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спіймав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чорно-синіх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молюсків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. Вони і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врятували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Вілтону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. Кого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спіймав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Вілтон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? </a:t>
            </a:r>
            <a:b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Своїми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стулками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найбільший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двостулковий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молюск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затиснути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ногу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нирця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втопити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Щоправда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стулки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закриває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повільно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спійматися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експериментатор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навмисно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встромить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ногу в черепашку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грізного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молюска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. Про кого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йдеться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err="1">
                <a:effectLst/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1800" b="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04664"/>
            <a:ext cx="8064896" cy="648072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Узагальнення</a:t>
            </a:r>
            <a:r>
              <a:rPr lang="ru-RU" sz="2800" b="1" dirty="0"/>
              <a:t> і </a:t>
            </a:r>
            <a:r>
              <a:rPr lang="ru-RU" sz="2800" b="1" dirty="0" err="1"/>
              <a:t>закріплення</a:t>
            </a:r>
            <a:r>
              <a:rPr lang="ru-RU" sz="2800" b="1" dirty="0"/>
              <a:t> </a:t>
            </a:r>
            <a:r>
              <a:rPr lang="ru-RU" sz="2800" b="1" dirty="0" err="1"/>
              <a:t>знань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6921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7632848" cy="410445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Незакінчені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— На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сьогоднішньому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уроці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для мене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найважливішим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відкриттям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2400" b="0"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Мені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effectLst/>
                <a:latin typeface="Times New Roman" pitchFamily="18" charset="0"/>
                <a:cs typeface="Times New Roman" pitchFamily="18" charset="0"/>
              </a:rPr>
              <a:t>сподобалося</a:t>
            </a:r>
            <a: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400" b="0" dirty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1152128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Підсумки</a:t>
            </a:r>
            <a:r>
              <a:rPr lang="ru-RU" sz="2800" b="1" dirty="0"/>
              <a:t> уроку</a:t>
            </a:r>
            <a:endParaRPr lang="ru-RU" sz="2800" dirty="0"/>
          </a:p>
          <a:p>
            <a:pPr marL="45720" indent="0">
              <a:buNone/>
            </a:pPr>
            <a:endParaRPr lang="ru-RU" sz="3200" dirty="0"/>
          </a:p>
        </p:txBody>
      </p:sp>
      <p:pic>
        <p:nvPicPr>
          <p:cNvPr id="4098" name="Picture 2" descr="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57" y="1196752"/>
            <a:ext cx="3132609" cy="211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230" y="4005064"/>
            <a:ext cx="3197136" cy="263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44159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290</TotalTime>
  <Words>311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Воздушный поток</vt:lpstr>
      <vt:lpstr>Тема. Різноманітність молюсків, роль у природі та значення в житті людини. Мета уроку:   освітня: поглибити знання учнів про різноманітність молюсків; з’ясувати значення молюсків у природі та в житті людини; удосконалювати навички самостійної роботи з підручником, додатковим матеріалом, малюнками;  розвивати пізнавальний інтерес та вміння застосовувати набуті знання на практиці; формувати розуміння того, що людина — частина природи;  виховувати  ціннісне ставлення до представників типу Молюски, зокрема тих, що  мешкають на  території України, а також  до навколишнього середовища вцілому. </vt:lpstr>
      <vt:lpstr>I варіант — представники класу Черевоногі; II варіант — представники класу Двостулкові; III варіант — представники класу Головоногі.                      </vt:lpstr>
      <vt:lpstr> І. Цифровий біологічний диктант I варіант — 2, 5, 6, 9, 11, 12, 14;  II варіант — 1, 4, 8, 10, 15, 16, 17, ;   III варіант — 3, 7, 13, 18  ІІ. «Шпаргалка з помилками» Виноградний слимак належить до черевоногих молюсків. У нього є зовнішня черепашка.  Тіло розділене на голову, тулуб та ногу. Це рослиноїдна  тварина, що мешкає у наземно-повітряному середовищі.  ІІІ. Діаграма Вена </vt:lpstr>
      <vt:lpstr>Презентация PowerPoint</vt:lpstr>
      <vt:lpstr>Презентация PowerPoint</vt:lpstr>
      <vt:lpstr>Презентация PowerPoint</vt:lpstr>
      <vt:lpstr>Ставковик потовщений                                                                                                                                                                                                     Гранарія зернова       Равлик кришечковий струмковий</vt:lpstr>
      <vt:lpstr> «Тест для друга»  Скласти одне тестове завдання (з однією правильною відповіддю) для однокласників.  «Цікаві запитання»  1. Це трапилося у 1235 р. біля західних берегів Франції. Ірландець на прізвище Вілтон потрапив на безлюдний острів унаслідок аварії корабля. На нього чекала голодна смерть. Що робити? Вілтон зробив з морської трави сітку, устромив у мул гілки і натягнув на них сітку. Хотів спіймати птаха, а спіймав… чорно-синіх молюсків. Вони і врятували життя Вілтону. Кого спіймав Вілтон?    2. Своїми  стулками  найбільший  двостулковий  молюск  навіть  може затиснути ногу нирця і втопити його. Щоправда, стулки він закриває дуже повільно, тому спійматися може лише «експериментатор», який навмисно встромить ногу в черепашку грізного молюска. Про кого йдеться мова? </vt:lpstr>
      <vt:lpstr>                                                                                         «Незакінчені речення»  — На сьогоднішньому уроці для мене найважливішим відкриттям було…  — Мені сподобалося…   </vt:lpstr>
      <vt:lpstr>   До 6 балів – опрацювати § підручника; До 9 балів – заповнити таблицю «Загальна характеристика типу Молюски»; До 12 балів – скласти кросворд  з теми «Молюски».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Роль молюсків в екосистемах та їх значення для людини Мета уроку:   освітня: поглибити знання учнів про різноманітність молюсків; з’ясувати значення молюсків у природі та в житті людини; удосконалювати навички самостійної роботи з підручником, додатковим матеріалом, малюнками;  розвивати пізнавальний інтерес та вміння застосовувати набуті знання на практиці; формувати розуміння того, що людина — частина природи;  виховувати  ціннісне ставлення до представників типу Молюски, що мешкають на нашій території, а також до до навколишнього середовища вцілому. </dc:title>
  <dc:creator>FoM</dc:creator>
  <cp:lastModifiedBy>Asus</cp:lastModifiedBy>
  <cp:revision>33</cp:revision>
  <dcterms:created xsi:type="dcterms:W3CDTF">2014-12-08T09:58:56Z</dcterms:created>
  <dcterms:modified xsi:type="dcterms:W3CDTF">2017-11-07T07:01:15Z</dcterms:modified>
</cp:coreProperties>
</file>