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3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63;&#1077;&#1093;&#1086;&#1074;&#1089;&#1082;&#1072;&#1103;%20&#1053;.%20&#1055;.%202&#1082;&#1083;\&#1083;&#1072;&#1076;\Bethoven-Veselaya-Grustnaya(muzofon.com).mp3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4.png"/><Relationship Id="rId2" Type="http://schemas.openxmlformats.org/officeDocument/2006/relationships/audio" Target="file:///F:\&#1063;&#1077;&#1093;&#1086;&#1074;&#1089;&#1082;&#1072;&#1103;%20&#1053;.%20&#1055;.%202&#1082;&#1083;\&#1083;&#1072;&#1076;\Sharl_-Kamil_-Sen-Sans-1-Korolevskiy-marsh-l_vov--Karnaval-zhivotnyh(muzofon.com).mp3" TargetMode="External"/><Relationship Id="rId1" Type="http://schemas.openxmlformats.org/officeDocument/2006/relationships/audio" Target="file:///F:\&#1063;&#1077;&#1093;&#1086;&#1074;&#1089;&#1082;&#1072;&#1103;%20&#1053;.%20&#1055;.%202&#1082;&#1083;\&#1083;&#1072;&#1076;\RShuman-Pervaya-utrata(muzofon.com)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ua/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ua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857760"/>
            <a:ext cx="7772400" cy="1857388"/>
          </a:xfrm>
        </p:spPr>
        <p:txBody>
          <a:bodyPr>
            <a:noAutofit/>
          </a:bodyPr>
          <a:lstStyle/>
          <a:p>
            <a:pPr algn="ctr"/>
            <a:r>
              <a:rPr lang="uk-UA" sz="5400" b="1" i="1" dirty="0" smtClean="0"/>
              <a:t>В Країні Музики завжди лад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2283" y="208478"/>
            <a:ext cx="557171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Чеховська Наталія Павлівна,</a:t>
            </a:r>
            <a:endParaRPr kumimoji="0" lang="ru-RU" sz="11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музичного мистецтва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Миколаївської ЗОШ І – ІІІ ступенів № 48</a:t>
            </a:r>
            <a:endParaRPr kumimoji="0" lang="ru-RU" sz="11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Миколаївської міської ради</a:t>
            </a:r>
            <a:endParaRPr kumimoji="0" lang="uk-UA" sz="32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chemeClr val="accent1"/>
                </a:solidFill>
              </a:rPr>
              <a:t>Подивіться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err="1" smtClean="0">
                <a:solidFill>
                  <a:schemeClr val="accent1"/>
                </a:solidFill>
              </a:rPr>
              <a:t>уважно</a:t>
            </a:r>
            <a:r>
              <a:rPr lang="ru-RU" dirty="0" smtClean="0">
                <a:solidFill>
                  <a:schemeClr val="accent1"/>
                </a:solidFill>
              </a:rPr>
              <a:t>, в </a:t>
            </a:r>
            <a:r>
              <a:rPr lang="ru-RU" dirty="0" err="1" smtClean="0">
                <a:solidFill>
                  <a:schemeClr val="accent1"/>
                </a:solidFill>
              </a:rPr>
              <a:t>яких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err="1" smtClean="0">
                <a:solidFill>
                  <a:schemeClr val="accent1"/>
                </a:solidFill>
              </a:rPr>
              <a:t>із</a:t>
            </a:r>
            <a:r>
              <a:rPr lang="ru-RU" dirty="0" smtClean="0">
                <a:solidFill>
                  <a:schemeClr val="accent1"/>
                </a:solidFill>
              </a:rPr>
              <a:t> них </a:t>
            </a:r>
            <a:r>
              <a:rPr lang="ru-RU" dirty="0" err="1" smtClean="0">
                <a:solidFill>
                  <a:schemeClr val="accent1"/>
                </a:solidFill>
              </a:rPr>
              <a:t>ховається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err="1" smtClean="0">
                <a:solidFill>
                  <a:schemeClr val="accent1"/>
                </a:solidFill>
              </a:rPr>
              <a:t>настрій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err="1" smtClean="0">
                <a:solidFill>
                  <a:schemeClr val="accent1"/>
                </a:solidFill>
              </a:rPr>
              <a:t>мажорн</a:t>
            </a:r>
            <a:r>
              <a:rPr lang="uk-UA" dirty="0" err="1" smtClean="0">
                <a:solidFill>
                  <a:schemeClr val="accent1"/>
                </a:solidFill>
              </a:rPr>
              <a:t>ий</a:t>
            </a:r>
            <a:r>
              <a:rPr lang="ru-RU" dirty="0" smtClean="0">
                <a:solidFill>
                  <a:schemeClr val="accent1"/>
                </a:solidFill>
              </a:rPr>
              <a:t>, а в </a:t>
            </a:r>
            <a:r>
              <a:rPr lang="ru-RU" dirty="0" err="1" smtClean="0">
                <a:solidFill>
                  <a:schemeClr val="accent1"/>
                </a:solidFill>
              </a:rPr>
              <a:t>яких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err="1" smtClean="0">
                <a:solidFill>
                  <a:schemeClr val="accent1"/>
                </a:solidFill>
              </a:rPr>
              <a:t>мінорний</a:t>
            </a:r>
            <a:r>
              <a:rPr lang="ru-RU" dirty="0" smtClean="0">
                <a:solidFill>
                  <a:schemeClr val="accent1"/>
                </a:solidFill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festival.1september.ru/articles/518351/img8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00372"/>
            <a:ext cx="8643998" cy="19288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357826"/>
            <a:ext cx="8229600" cy="1399032"/>
          </a:xfrm>
        </p:spPr>
        <p:txBody>
          <a:bodyPr/>
          <a:lstStyle/>
          <a:p>
            <a:pPr algn="ctr"/>
            <a:r>
              <a:rPr lang="uk-UA" dirty="0" smtClean="0"/>
              <a:t>Л. </a:t>
            </a:r>
            <a:r>
              <a:rPr lang="uk-UA" dirty="0" err="1" smtClean="0"/>
              <a:t>ван</a:t>
            </a:r>
            <a:r>
              <a:rPr lang="uk-UA" dirty="0" smtClean="0"/>
              <a:t> Бетховен </a:t>
            </a:r>
            <a:endParaRPr lang="ru-RU" dirty="0"/>
          </a:p>
        </p:txBody>
      </p:sp>
      <p:pic>
        <p:nvPicPr>
          <p:cNvPr id="4" name="Содержимое 3" descr="beethovenmento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71736" y="214290"/>
            <a:ext cx="4054191" cy="53160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Bethoven-Veselaya-Grustna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86776" y="6072206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9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985854"/>
            <a:ext cx="835824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 змінювався настрій музики?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Які настрої ви почули в цьому творі?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Який із братів Ладів панує у першій частині твору, а який у другій?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 ви назвали б цей твір, якби були композитором?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29408" y="-2400704"/>
            <a:ext cx="1066800" cy="615391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Прослухайте ще два музичних твори: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5400000">
            <a:off x="1932596" y="353364"/>
            <a:ext cx="581024" cy="301752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uk-UA" b="0" dirty="0" smtClean="0"/>
              <a:t>Роберт </a:t>
            </a:r>
            <a:r>
              <a:rPr lang="uk-UA" b="0" dirty="0" err="1" smtClean="0"/>
              <a:t>Шуман</a:t>
            </a:r>
            <a:r>
              <a:rPr lang="uk-UA" b="0" dirty="0" smtClean="0"/>
              <a:t> </a:t>
            </a:r>
          </a:p>
          <a:p>
            <a:pPr algn="ctr"/>
            <a:r>
              <a:rPr lang="uk-UA" dirty="0" err="1" smtClean="0"/>
              <a:t>“Перша</a:t>
            </a:r>
            <a:r>
              <a:rPr lang="uk-UA" dirty="0" smtClean="0"/>
              <a:t> </a:t>
            </a:r>
            <a:r>
              <a:rPr lang="uk-UA" dirty="0" err="1" smtClean="0"/>
              <a:t>втрата”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 rot="5400000">
            <a:off x="6361752" y="353364"/>
            <a:ext cx="581024" cy="301752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uk-UA" b="0" dirty="0" err="1" smtClean="0"/>
              <a:t>Каміль</a:t>
            </a:r>
            <a:r>
              <a:rPr lang="uk-UA" b="0" dirty="0" smtClean="0"/>
              <a:t> </a:t>
            </a:r>
            <a:r>
              <a:rPr lang="uk-UA" b="0" dirty="0" err="1" smtClean="0"/>
              <a:t>Сен</a:t>
            </a:r>
            <a:r>
              <a:rPr lang="uk-UA" b="0" dirty="0" smtClean="0"/>
              <a:t> – </a:t>
            </a:r>
            <a:r>
              <a:rPr lang="uk-UA" b="0" dirty="0" err="1" smtClean="0"/>
              <a:t>Санс</a:t>
            </a:r>
            <a:endParaRPr lang="uk-UA" b="0" dirty="0" smtClean="0"/>
          </a:p>
          <a:p>
            <a:pPr algn="ctr"/>
            <a:r>
              <a:rPr lang="uk-UA" dirty="0" err="1" smtClean="0"/>
              <a:t>“Королівський</a:t>
            </a:r>
            <a:r>
              <a:rPr lang="uk-UA" dirty="0" smtClean="0"/>
              <a:t> марш </a:t>
            </a:r>
            <a:r>
              <a:rPr lang="uk-UA" dirty="0" err="1" smtClean="0"/>
              <a:t>Лева”</a:t>
            </a:r>
            <a:endParaRPr lang="ru-RU" dirty="0"/>
          </a:p>
        </p:txBody>
      </p:sp>
      <p:pic>
        <p:nvPicPr>
          <p:cNvPr id="7" name="Содержимое 6" descr="539301_263164717137982_258847847_n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28596" y="2285992"/>
            <a:ext cx="3634610" cy="43986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Содержимое 7" descr="12908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786314" y="2285992"/>
            <a:ext cx="3581686" cy="44291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RShuman-Pervaya-utrat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85720" y="1714488"/>
            <a:ext cx="304800" cy="304800"/>
          </a:xfrm>
          <a:prstGeom prst="rect">
            <a:avLst/>
          </a:prstGeom>
        </p:spPr>
      </p:pic>
      <p:pic>
        <p:nvPicPr>
          <p:cNvPr id="10" name="Sharl_-Kamil_-Sen-Sans-1-Korolevskiy-marsh-l_vov--Karnaval-zhivotnyh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429652" y="17144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76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638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1"/>
            <a:ext cx="9144000" cy="2954608"/>
          </a:xfrm>
        </p:spPr>
        <p:txBody>
          <a:bodyPr>
            <a:normAutofit fontScale="90000"/>
          </a:bodyPr>
          <a:lstStyle/>
          <a:p>
            <a:pPr lvl="0" algn="ctr"/>
            <a:r>
              <a:rPr lang="uk-UA" i="1" dirty="0" smtClean="0"/>
              <a:t>- Які кольори ми оберемо для твору Р. </a:t>
            </a:r>
            <a:r>
              <a:rPr lang="uk-UA" i="1" dirty="0" err="1" smtClean="0"/>
              <a:t>Шумана</a:t>
            </a:r>
            <a:r>
              <a:rPr lang="uk-UA" i="1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uk-UA" i="1" dirty="0" smtClean="0"/>
              <a:t>Які для твору К. </a:t>
            </a:r>
            <a:r>
              <a:rPr lang="uk-UA" i="1" dirty="0" err="1" smtClean="0"/>
              <a:t>Сен</a:t>
            </a:r>
            <a:r>
              <a:rPr lang="uk-UA" i="1" dirty="0" smtClean="0"/>
              <a:t> – </a:t>
            </a:r>
            <a:r>
              <a:rPr lang="uk-UA" i="1" dirty="0" err="1" smtClean="0"/>
              <a:t>Санса</a:t>
            </a:r>
            <a:r>
              <a:rPr lang="uk-UA" i="1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22" name="Picture 2" descr="http://img-fotki.yandex.ru/get/6313/65513451.5d/0_9038f_862f9f9f_X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31780" t="38905" r="31355" b="37320"/>
          <a:stretch>
            <a:fillRect/>
          </a:stretch>
        </p:blipFill>
        <p:spPr bwMode="auto">
          <a:xfrm>
            <a:off x="1000100" y="3000372"/>
            <a:ext cx="7156789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643998" cy="2286016"/>
          </a:xfrm>
        </p:spPr>
        <p:txBody>
          <a:bodyPr>
            <a:normAutofit/>
          </a:bodyPr>
          <a:lstStyle/>
          <a:p>
            <a:r>
              <a:rPr lang="uk-UA" sz="3200" dirty="0" smtClean="0"/>
              <a:t>Я хочу запропонувати вам прослухати </a:t>
            </a:r>
            <a:r>
              <a:rPr lang="uk-UA" sz="3200" dirty="0" err="1" smtClean="0"/>
              <a:t>поспівку</a:t>
            </a:r>
            <a:r>
              <a:rPr lang="uk-UA" sz="3200" dirty="0" smtClean="0"/>
              <a:t> «Настрої природи»</a:t>
            </a:r>
            <a:br>
              <a:rPr lang="uk-UA" sz="3200" dirty="0" smtClean="0"/>
            </a:br>
            <a:r>
              <a:rPr lang="uk-UA" sz="3200" dirty="0" smtClean="0"/>
              <a:t>(музика І. </a:t>
            </a:r>
            <a:r>
              <a:rPr lang="uk-UA" sz="3200" dirty="0" err="1" smtClean="0"/>
              <a:t>Арсєєва</a:t>
            </a:r>
            <a:r>
              <a:rPr lang="uk-UA" sz="3200" dirty="0" smtClean="0"/>
              <a:t> «Гра в слова»)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272234" cy="4500594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Всміхнулось сонечко навкруг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Зазеленів відразу луг.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хмара вийшла із небес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миттю луг промок увесь.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ми </a:t>
            </a:r>
            <a:r>
              <a:rPr lang="uk-UA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покличем</a:t>
            </a:r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вітерець -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Він здує хмарку - молодець.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Знов сонечко засяє вмить,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на лугу роса бринить.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785926"/>
            <a:ext cx="8229600" cy="1785950"/>
          </a:xfrm>
        </p:spPr>
        <p:txBody>
          <a:bodyPr>
            <a:normAutofit fontScale="90000"/>
          </a:bodyPr>
          <a:lstStyle/>
          <a:p>
            <a:pPr lvl="0"/>
            <a:r>
              <a:rPr lang="uk-UA" b="1" i="1" dirty="0" smtClean="0"/>
              <a:t>Які лади ви почули у </a:t>
            </a:r>
            <a:r>
              <a:rPr lang="uk-UA" b="1" i="1" dirty="0" err="1" smtClean="0"/>
              <a:t>поспівці</a:t>
            </a:r>
            <a:r>
              <a:rPr lang="uk-UA" b="1" i="1" dirty="0" smtClean="0"/>
              <a:t>?</a:t>
            </a:r>
            <a:br>
              <a:rPr lang="uk-UA" b="1" i="1" dirty="0" smtClean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sz="3600" dirty="0" smtClean="0"/>
              <a:t>У кожного з вас на столах є </a:t>
            </a:r>
            <a:r>
              <a:rPr lang="uk-UA" sz="3600" dirty="0" err="1" smtClean="0"/>
              <a:t>сонечки</a:t>
            </a:r>
            <a:r>
              <a:rPr lang="uk-UA" sz="3600" dirty="0" smtClean="0"/>
              <a:t> - сумне і веселе. Слухаючи, підніміть вгору сонечко, яке відповідає потрібному ладу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cs303401.userapi.com/v303401413/1c67/7efi6RjrMmg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214818"/>
            <a:ext cx="2143140" cy="2000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http://kilnviews.files.wordpress.com/2012/06/sad-sun.jpg">
            <a:hlinkClick r:id="rId2"/>
          </p:cNvPr>
          <p:cNvPicPr/>
          <p:nvPr/>
        </p:nvPicPr>
        <p:blipFill>
          <a:blip r:embed="rId4" cstate="print"/>
          <a:srcRect l="19521" t="9102" r="17515" b="9510"/>
          <a:stretch>
            <a:fillRect/>
          </a:stretch>
        </p:blipFill>
        <p:spPr bwMode="auto">
          <a:xfrm>
            <a:off x="5429256" y="4214818"/>
            <a:ext cx="2071702" cy="19288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i="1" dirty="0" smtClean="0"/>
              <a:t>Давайте виконаємо її разом </a:t>
            </a:r>
            <a:r>
              <a:rPr lang="uk-UA" sz="3600" dirty="0" smtClean="0"/>
              <a:t>для братів </a:t>
            </a:r>
            <a:r>
              <a:rPr lang="uk-UA" sz="3600" dirty="0" err="1" smtClean="0"/>
              <a:t>Мажорчика</a:t>
            </a:r>
            <a:r>
              <a:rPr lang="uk-UA" sz="3600" dirty="0" smtClean="0"/>
              <a:t> та </a:t>
            </a:r>
            <a:r>
              <a:rPr lang="uk-UA" sz="3600" dirty="0" err="1" smtClean="0"/>
              <a:t>Мінорчика</a:t>
            </a:r>
            <a:r>
              <a:rPr lang="uk-UA" sz="3600" b="1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6400800" cy="4714908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Всміхнулось сонечко навкруг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Зазеленів відразу луг.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хмара вийшла із небес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миттю луг промок увесь.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ми </a:t>
            </a:r>
            <a:r>
              <a:rPr lang="uk-UA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покличем</a:t>
            </a:r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вітерець -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Він здує хмарку - молодець.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Знов сонечко засяє вмить,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на лугу роса бринить.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100" dirty="0" smtClean="0"/>
              <a:t>На завершення нашої мандрівки в Країну Музики, хотілося би виконати ще одну </a:t>
            </a:r>
            <a:r>
              <a:rPr lang="uk-UA" sz="3100" dirty="0" err="1" smtClean="0"/>
              <a:t>поспівку</a:t>
            </a:r>
            <a:r>
              <a:rPr lang="uk-UA" sz="31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00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8662" y="2071678"/>
            <a:ext cx="6929486" cy="41433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596" y="162765"/>
            <a:ext cx="8286808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Підсумки уроку: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Сьогодні ми мандрували в Країну Музики, де панує завжди лад.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 ж таке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лад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 якими ладами музики ми познайомилися сьогодні?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Оберіть слова, які характеризують братів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Мінора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Мажора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uk-UA" sz="5300" b="1" u="sng" dirty="0" smtClean="0">
                <a:solidFill>
                  <a:schemeClr val="tx1"/>
                </a:solidFill>
              </a:rPr>
              <a:t>Музичне привітання: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16"/>
            <a:ext cx="5715040" cy="3757626"/>
          </a:xfrm>
        </p:spPr>
        <p:txBody>
          <a:bodyPr/>
          <a:lstStyle/>
          <a:p>
            <a:pPr algn="ctr">
              <a:buNone/>
            </a:pPr>
            <a:r>
              <a:rPr lang="uk-UA" i="1" dirty="0" smtClean="0"/>
              <a:t>Ми йдемо сьогодні в клас -</a:t>
            </a:r>
            <a:endParaRPr lang="ru-RU" i="1" dirty="0" smtClean="0"/>
          </a:p>
          <a:p>
            <a:pPr algn="ctr">
              <a:buNone/>
            </a:pPr>
            <a:r>
              <a:rPr lang="uk-UA" i="1" dirty="0" smtClean="0"/>
              <a:t>Урок музики у нас.</a:t>
            </a:r>
            <a:endParaRPr lang="ru-RU" i="1" dirty="0" smtClean="0"/>
          </a:p>
          <a:p>
            <a:pPr algn="ctr">
              <a:buNone/>
            </a:pPr>
            <a:r>
              <a:rPr lang="uk-UA" i="1" dirty="0" smtClean="0"/>
              <a:t>- Добрий день, добрий день,</a:t>
            </a:r>
            <a:endParaRPr lang="ru-RU" i="1" dirty="0" smtClean="0"/>
          </a:p>
          <a:p>
            <a:pPr algn="ctr">
              <a:buNone/>
            </a:pPr>
            <a:r>
              <a:rPr lang="uk-UA" i="1" dirty="0" smtClean="0"/>
              <a:t>Добрий, </a:t>
            </a:r>
            <a:r>
              <a:rPr lang="uk-UA" i="1" dirty="0" err="1" smtClean="0"/>
              <a:t>добрий</a:t>
            </a:r>
            <a:r>
              <a:rPr lang="uk-UA" i="1" dirty="0" smtClean="0"/>
              <a:t> день!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14348" y="1394443"/>
            <a:ext cx="8001056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Домашнє завдання: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32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Серед  своїх улюблених пісень із мультфільмів виберіть ті, які можуть сподобатись брату Мажору та брату Мінору. Пригадай їх та проспівай на наступному уроці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600" b="1" dirty="0" err="1" smtClean="0">
                <a:solidFill>
                  <a:srgbClr val="FF0000"/>
                </a:solidFill>
              </a:rPr>
              <a:t>“</a:t>
            </a:r>
            <a:r>
              <a:rPr lang="uk-UA" sz="6600" b="1" i="1" dirty="0" err="1" smtClean="0">
                <a:solidFill>
                  <a:srgbClr val="00B0F0"/>
                </a:solidFill>
              </a:rPr>
              <a:t>Лад</a:t>
            </a:r>
            <a:r>
              <a:rPr lang="uk-UA" sz="6600" b="1" dirty="0" err="1" smtClean="0">
                <a:solidFill>
                  <a:srgbClr val="FF0000"/>
                </a:solidFill>
              </a:rPr>
              <a:t>не”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festival.1september.ru/articles/518351/img1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500174"/>
            <a:ext cx="857256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u="sng" dirty="0" smtClean="0"/>
              <a:t>Приказка: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dirty="0" smtClean="0"/>
              <a:t>Село</a:t>
            </a:r>
            <a:r>
              <a:rPr lang="ru-RU" dirty="0" smtClean="0"/>
              <a:t> наш</a:t>
            </a:r>
            <a:r>
              <a:rPr lang="uk-UA" dirty="0" smtClean="0"/>
              <a:t>е</a:t>
            </a:r>
            <a:r>
              <a:rPr lang="ru-RU" dirty="0" smtClean="0"/>
              <a:t> «</a:t>
            </a:r>
            <a:r>
              <a:rPr lang="ru-RU" b="1" i="1" dirty="0" err="1" smtClean="0">
                <a:solidFill>
                  <a:schemeClr val="accent1"/>
                </a:solidFill>
              </a:rPr>
              <a:t>ЛАД</a:t>
            </a:r>
            <a:r>
              <a:rPr lang="ru-RU" dirty="0" err="1" smtClean="0"/>
              <a:t>н</a:t>
            </a:r>
            <a:r>
              <a:rPr lang="uk-UA" dirty="0" smtClean="0"/>
              <a:t>е</a:t>
            </a:r>
            <a:r>
              <a:rPr lang="ru-RU" dirty="0" smtClean="0"/>
              <a:t>»</a:t>
            </a:r>
          </a:p>
          <a:p>
            <a:pPr algn="ctr">
              <a:buNone/>
            </a:pPr>
            <a:r>
              <a:rPr lang="uk-UA" dirty="0" smtClean="0"/>
              <a:t>Всі кличуть недарма.</a:t>
            </a:r>
            <a:endParaRPr lang="ru-RU" dirty="0" smtClean="0"/>
          </a:p>
          <a:p>
            <a:pPr algn="ctr">
              <a:buNone/>
            </a:pPr>
            <a:r>
              <a:rPr lang="uk-UA" dirty="0" smtClean="0"/>
              <a:t>В нас к</a:t>
            </a:r>
            <a:r>
              <a:rPr lang="ru-RU" b="1" i="1" dirty="0" smtClean="0">
                <a:solidFill>
                  <a:schemeClr val="accent1"/>
                </a:solidFill>
              </a:rPr>
              <a:t>ЛАД</a:t>
            </a:r>
            <a:r>
              <a:rPr lang="uk-UA" dirty="0" smtClean="0"/>
              <a:t>и не шукайте -</a:t>
            </a:r>
            <a:endParaRPr lang="ru-RU" dirty="0" smtClean="0"/>
          </a:p>
          <a:p>
            <a:pPr algn="ctr">
              <a:buNone/>
            </a:pPr>
            <a:r>
              <a:rPr lang="uk-UA" dirty="0" smtClean="0"/>
              <a:t>Багатства тут нема.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В </a:t>
            </a:r>
            <a:r>
              <a:rPr lang="ru-RU" b="1" i="1" dirty="0" err="1" smtClean="0">
                <a:solidFill>
                  <a:schemeClr val="accent1"/>
                </a:solidFill>
              </a:rPr>
              <a:t>ЛАД</a:t>
            </a:r>
            <a:r>
              <a:rPr lang="ru-RU" dirty="0" err="1" smtClean="0"/>
              <a:t>у</a:t>
            </a:r>
            <a:r>
              <a:rPr lang="uk-UA" dirty="0" smtClean="0"/>
              <a:t>, любові жили всі</a:t>
            </a:r>
            <a:endParaRPr lang="ru-RU" dirty="0" smtClean="0"/>
          </a:p>
          <a:p>
            <a:pPr algn="ctr">
              <a:buNone/>
            </a:pPr>
            <a:r>
              <a:rPr lang="uk-UA" dirty="0" smtClean="0"/>
              <a:t>І </a:t>
            </a:r>
            <a:r>
              <a:rPr lang="ru-RU" b="1" i="1" dirty="0" err="1" smtClean="0">
                <a:solidFill>
                  <a:schemeClr val="accent1"/>
                </a:solidFill>
              </a:rPr>
              <a:t>ЛАД</a:t>
            </a:r>
            <a:r>
              <a:rPr lang="ru-RU" dirty="0" err="1" smtClean="0"/>
              <a:t>или</a:t>
            </a:r>
            <a:r>
              <a:rPr lang="ru-RU" dirty="0" smtClean="0"/>
              <a:t> </a:t>
            </a:r>
            <a:r>
              <a:rPr lang="uk-UA" dirty="0" smtClean="0"/>
              <a:t>завжди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uk-UA" dirty="0" smtClean="0"/>
              <a:t>В свята і будні ці важкі</a:t>
            </a:r>
            <a:endParaRPr lang="ru-RU" dirty="0" smtClean="0"/>
          </a:p>
          <a:p>
            <a:pPr algn="ctr">
              <a:buNone/>
            </a:pPr>
            <a:r>
              <a:rPr lang="uk-UA" dirty="0" smtClean="0"/>
              <a:t>Не знали і туги.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786058"/>
            <a:ext cx="8062912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Давайте </a:t>
            </a:r>
            <a:r>
              <a:rPr lang="ru-RU" i="1" dirty="0" err="1" smtClean="0"/>
              <a:t>і</a:t>
            </a:r>
            <a:r>
              <a:rPr lang="ru-RU" i="1" dirty="0" smtClean="0"/>
              <a:t> ми </a:t>
            </a:r>
            <a:r>
              <a:rPr lang="ru-RU" i="1" dirty="0" err="1" smtClean="0"/>
              <a:t>познайомимося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 </a:t>
            </a:r>
            <a:r>
              <a:rPr lang="ru-RU" i="1" dirty="0" err="1" smtClean="0"/>
              <a:t>братами</a:t>
            </a:r>
            <a:r>
              <a:rPr lang="ru-RU" i="1" dirty="0" smtClean="0"/>
              <a:t> </a:t>
            </a:r>
            <a:r>
              <a:rPr lang="ru-RU" i="1" dirty="0" err="1" smtClean="0"/>
              <a:t>ближче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1428728" y="-571528"/>
            <a:ext cx="1428760" cy="3429024"/>
          </a:xfrm>
        </p:spPr>
        <p:txBody>
          <a:bodyPr>
            <a:noAutofit/>
          </a:bodyPr>
          <a:lstStyle/>
          <a:p>
            <a:pPr algn="ctr"/>
            <a:r>
              <a:rPr lang="ru-RU" sz="3600" b="1" i="1" u="sng" dirty="0" smtClean="0"/>
              <a:t>ЛАД </a:t>
            </a:r>
            <a:br>
              <a:rPr lang="ru-RU" sz="3600" b="1" i="1" u="sng" dirty="0" smtClean="0"/>
            </a:br>
            <a:r>
              <a:rPr lang="ru-RU" sz="3600" b="1" i="1" u="sng" dirty="0" smtClean="0"/>
              <a:t>МАЖОР</a:t>
            </a:r>
            <a:endParaRPr lang="ru-RU" sz="3600" b="1" u="sng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42844" y="1435100"/>
            <a:ext cx="4429156" cy="4691063"/>
          </a:xfrm>
        </p:spPr>
        <p:txBody>
          <a:bodyPr/>
          <a:lstStyle/>
          <a:p>
            <a:pPr algn="ctr"/>
            <a:endParaRPr lang="ru-RU" sz="1800" b="1" i="1" dirty="0" smtClean="0"/>
          </a:p>
          <a:p>
            <a:pPr algn="ctr"/>
            <a:endParaRPr lang="ru-RU" sz="1800" b="1" i="1" dirty="0" smtClean="0"/>
          </a:p>
          <a:p>
            <a:pPr algn="ctr"/>
            <a:endParaRPr lang="ru-RU" sz="1800" b="1" i="1" dirty="0" smtClean="0"/>
          </a:p>
          <a:p>
            <a:pPr algn="ctr"/>
            <a:endParaRPr lang="ru-RU" sz="1800" b="1" i="1" dirty="0" smtClean="0"/>
          </a:p>
          <a:p>
            <a:pPr algn="ctr"/>
            <a:endParaRPr lang="ru-RU" sz="2000" b="1" i="1" dirty="0" smtClean="0">
              <a:solidFill>
                <a:schemeClr val="accent1"/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accent1"/>
                </a:solidFill>
              </a:rPr>
              <a:t>ЛАД МАЖОР</a:t>
            </a:r>
            <a:r>
              <a:rPr lang="ru-RU" sz="2000" i="1" dirty="0" smtClean="0"/>
              <a:t> </a:t>
            </a:r>
            <a:r>
              <a:rPr lang="uk-UA" sz="2000" i="1" dirty="0" smtClean="0"/>
              <a:t>– він завжди весел,</a:t>
            </a:r>
            <a:endParaRPr lang="ru-RU" sz="2000" dirty="0" smtClean="0"/>
          </a:p>
          <a:p>
            <a:pPr algn="ctr"/>
            <a:r>
              <a:rPr lang="uk-UA" sz="2000" i="1" dirty="0" smtClean="0"/>
              <a:t>здатен був до всіх ремесел.</a:t>
            </a:r>
            <a:endParaRPr lang="ru-RU" sz="2000" dirty="0" smtClean="0"/>
          </a:p>
          <a:p>
            <a:pPr algn="ctr"/>
            <a:r>
              <a:rPr lang="uk-UA" sz="2000" i="1" dirty="0" smtClean="0"/>
              <a:t>На окраїні він жив,</a:t>
            </a:r>
            <a:endParaRPr lang="ru-RU" sz="2000" dirty="0" smtClean="0"/>
          </a:p>
          <a:p>
            <a:pPr algn="ctr"/>
            <a:r>
              <a:rPr lang="uk-UA" sz="2000" i="1" dirty="0" smtClean="0"/>
              <a:t>з ясним сонечком дружив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5" name="Содержимое 4" descr="http://festival.1september.ru/articles/518351/img2.gif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4290"/>
            <a:ext cx="421484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6119037" y="-332615"/>
            <a:ext cx="1335082" cy="2714644"/>
          </a:xfrm>
        </p:spPr>
        <p:txBody>
          <a:bodyPr>
            <a:noAutofit/>
          </a:bodyPr>
          <a:lstStyle/>
          <a:p>
            <a:pPr algn="ctr"/>
            <a:r>
              <a:rPr lang="ru-RU" sz="3600" b="1" i="1" u="sng" dirty="0" smtClean="0">
                <a:solidFill>
                  <a:srgbClr val="00B0F0"/>
                </a:solidFill>
              </a:rPr>
              <a:t>ЛАД МІНОР</a:t>
            </a:r>
            <a:endParaRPr lang="ru-RU" sz="3600" b="1" u="sng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00562" y="1714488"/>
            <a:ext cx="4500594" cy="4691063"/>
          </a:xfrm>
        </p:spPr>
        <p:txBody>
          <a:bodyPr/>
          <a:lstStyle/>
          <a:p>
            <a:pPr algn="ctr"/>
            <a:endParaRPr lang="ru-RU" sz="1800" b="1" i="1" dirty="0" smtClean="0"/>
          </a:p>
          <a:p>
            <a:pPr algn="ctr"/>
            <a:endParaRPr lang="ru-RU" sz="1800" b="1" i="1" dirty="0" smtClean="0"/>
          </a:p>
          <a:p>
            <a:pPr algn="ctr"/>
            <a:endParaRPr lang="ru-RU" sz="1800" b="1" i="1" dirty="0" smtClean="0"/>
          </a:p>
          <a:p>
            <a:pPr algn="ctr"/>
            <a:endParaRPr lang="ru-RU" sz="1800" b="1" i="1" dirty="0" smtClean="0"/>
          </a:p>
          <a:p>
            <a:pPr algn="ctr"/>
            <a:r>
              <a:rPr lang="ru-RU" sz="2000" b="1" i="1" dirty="0" smtClean="0">
                <a:solidFill>
                  <a:srgbClr val="00B0F0"/>
                </a:solidFill>
              </a:rPr>
              <a:t>ЛАД МІНОР</a:t>
            </a:r>
            <a:r>
              <a:rPr lang="ru-RU" sz="2000" i="1" dirty="0" smtClean="0"/>
              <a:t> </a:t>
            </a:r>
            <a:r>
              <a:rPr lang="uk-UA" sz="2000" i="1" dirty="0" smtClean="0"/>
              <a:t>такий спокійний..</a:t>
            </a:r>
            <a:endParaRPr lang="ru-RU" sz="2000" dirty="0" smtClean="0"/>
          </a:p>
          <a:p>
            <a:pPr algn="ctr"/>
            <a:r>
              <a:rPr lang="uk-UA" sz="2000" i="1" dirty="0" smtClean="0"/>
              <a:t>Трохи, навіть, він був дивний.</a:t>
            </a:r>
            <a:endParaRPr lang="ru-RU" sz="2000" dirty="0" smtClean="0"/>
          </a:p>
          <a:p>
            <a:pPr algn="ctr"/>
            <a:r>
              <a:rPr lang="uk-UA" sz="2000" i="1" dirty="0" smtClean="0"/>
              <a:t>Хлопець він такий, приємний,</a:t>
            </a:r>
            <a:endParaRPr lang="ru-RU" sz="2000" dirty="0" smtClean="0"/>
          </a:p>
          <a:p>
            <a:pPr algn="ctr"/>
            <a:r>
              <a:rPr lang="uk-UA" sz="2000" i="1" dirty="0" smtClean="0"/>
              <a:t>Але, трохи потаємний.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5" name="Содержимое 4" descr="http://festival.1september.ru/articles/518351/img4.gif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000527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929058" y="-1643098"/>
            <a:ext cx="642942" cy="7500990"/>
          </a:xfrm>
        </p:spPr>
        <p:txBody>
          <a:bodyPr>
            <a:normAutofit fontScale="90000"/>
          </a:bodyPr>
          <a:lstStyle/>
          <a:p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 smtClean="0"/>
              <a:t/>
            </a:r>
            <a:br>
              <a:rPr lang="uk-UA" i="1" dirty="0" smtClean="0"/>
            </a:br>
            <a:r>
              <a:rPr lang="uk-UA" i="1" dirty="0" smtClean="0"/>
              <a:t>Якщо ти впав, розбив колінку,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i="1" dirty="0" smtClean="0"/>
              <a:t>почекай лише хвилинку…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5400000">
            <a:off x="1643042" y="142852"/>
            <a:ext cx="785818" cy="3500462"/>
          </a:xfrm>
        </p:spPr>
        <p:txBody>
          <a:bodyPr/>
          <a:lstStyle/>
          <a:p>
            <a:r>
              <a:rPr lang="uk-UA" i="1" dirty="0" smtClean="0"/>
              <a:t>Пожаліє </a:t>
            </a:r>
            <a:r>
              <a:rPr lang="uk-UA" i="1" dirty="0" smtClean="0">
                <a:solidFill>
                  <a:srgbClr val="00B0F0"/>
                </a:solidFill>
              </a:rPr>
              <a:t>лад Мінор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 rot="5400000">
            <a:off x="6536545" y="35695"/>
            <a:ext cx="857256" cy="3643339"/>
          </a:xfrm>
        </p:spPr>
        <p:txBody>
          <a:bodyPr>
            <a:noAutofit/>
          </a:bodyPr>
          <a:lstStyle/>
          <a:p>
            <a:r>
              <a:rPr lang="uk-UA" dirty="0" smtClean="0"/>
              <a:t>Розсмішить враз 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лад Мажор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Содержимое 4" descr="http://festival.1september.ru/articles/518351/img4.gif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85992"/>
            <a:ext cx="335758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4" descr="http://festival.1september.ru/articles/518351/img2.gif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143504" y="2285992"/>
            <a:ext cx="350046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256"/>
            <a:ext cx="8062912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uk-UA" i="1" dirty="0" smtClean="0"/>
              <a:t> </a:t>
            </a:r>
            <a:br>
              <a:rPr lang="uk-UA" i="1" dirty="0" smtClean="0"/>
            </a:br>
            <a:r>
              <a:rPr lang="uk-UA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 музиці</a:t>
            </a:r>
            <a:r>
              <a:rPr lang="uk-U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uk-UA" b="1" dirty="0" smtClean="0"/>
              <a:t>лад</a:t>
            </a:r>
            <a:r>
              <a:rPr lang="uk-UA" b="1" i="1" dirty="0" smtClean="0"/>
              <a:t> - це співзвучність музичних звуків. Характер і настрій музики, яку ви слухаєте залежить від ладу. </a:t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А головними ладами в музиці є </a:t>
            </a:r>
            <a:r>
              <a:rPr lang="uk-UA" b="1" i="1" dirty="0" smtClean="0"/>
              <a:t>МАЖОР і МІНОР.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206</TotalTime>
  <Words>356</Words>
  <Application>Microsoft Office PowerPoint</Application>
  <PresentationFormat>Экран (4:3)</PresentationFormat>
  <Paragraphs>96</Paragraphs>
  <Slides>20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Яркая</vt:lpstr>
      <vt:lpstr>В Країні Музики завжди лад </vt:lpstr>
      <vt:lpstr>Музичне привітання: </vt:lpstr>
      <vt:lpstr>“Ладне”</vt:lpstr>
      <vt:lpstr>Приказка:</vt:lpstr>
      <vt:lpstr>Давайте і ми познайомимося з братами ближче </vt:lpstr>
      <vt:lpstr>ЛАД  МАЖОР</vt:lpstr>
      <vt:lpstr>ЛАД МІНОР</vt:lpstr>
      <vt:lpstr>    Якщо ти впав, розбив колінку, почекай лише хвилинку…  </vt:lpstr>
      <vt:lpstr>  В музиці лад - це співзвучність музичних звуків. Характер і настрій музики, яку ви слухаєте залежить від ладу.   А головними ладами в музиці є МАЖОР і МІНОР.</vt:lpstr>
      <vt:lpstr>Подивіться уважно, в яких із них ховається настрій мажорний, а в яких мінорний? </vt:lpstr>
      <vt:lpstr>Л. ван Бетховен </vt:lpstr>
      <vt:lpstr>Слайд 12</vt:lpstr>
      <vt:lpstr>Прослухайте ще два музичних твори: </vt:lpstr>
      <vt:lpstr>- Які кольори ми оберемо для твору Р. Шумана? - Які для твору К. Сен – Санса? </vt:lpstr>
      <vt:lpstr>Я хочу запропонувати вам прослухати поспівку «Настрої природи» (музика І. Арсєєва «Гра в слова») </vt:lpstr>
      <vt:lpstr>Які лади ви почули у поспівці?  У кожного з вас на столах є сонечки - сумне і веселе. Слухаючи, підніміть вгору сонечко, яке відповідає потрібному ладу </vt:lpstr>
      <vt:lpstr>Давайте виконаємо її разом для братів Мажорчика та Мінорчика  </vt:lpstr>
      <vt:lpstr>На завершення нашої мандрівки в Країну Музики, хотілося би виконати ще одну поспівку: 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Країні Музики завжди лад </dc:title>
  <dc:creator>ТАНЯ</dc:creator>
  <cp:lastModifiedBy>Chekhovskaja Tanya</cp:lastModifiedBy>
  <cp:revision>23</cp:revision>
  <dcterms:created xsi:type="dcterms:W3CDTF">2013-05-11T09:27:33Z</dcterms:created>
  <dcterms:modified xsi:type="dcterms:W3CDTF">2017-11-04T16:18:02Z</dcterms:modified>
</cp:coreProperties>
</file>