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72" r:id="rId14"/>
    <p:sldId id="267" r:id="rId15"/>
    <p:sldId id="268" r:id="rId16"/>
    <p:sldId id="273" r:id="rId17"/>
    <p:sldId id="276" r:id="rId1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Libre Baskerville" panose="020B0604020202020204" charset="0"/>
      <p:regular r:id="rId24"/>
      <p:bold r:id="rId25"/>
      <p:italic r:id="rId26"/>
    </p:embeddedFont>
    <p:embeddedFont>
      <p:font typeface="Bookman Old Style" panose="02050604050505020204" pitchFamily="18" charset="0"/>
      <p:regular r:id="rId27"/>
      <p:bold r:id="rId28"/>
      <p:italic r:id="rId29"/>
      <p:boldItalic r:id="rId30"/>
    </p:embeddedFont>
    <p:embeddedFont>
      <p:font typeface="Monotype Corsiva" panose="03010101010201010101" pitchFamily="66" charset="0"/>
      <p:italic r:id="rId31"/>
    </p:embeddedFont>
    <p:embeddedFont>
      <p:font typeface="Source Sans Pro" panose="020B0604020202020204" charset="0"/>
      <p:regular r:id="rId32"/>
      <p:bold r:id="rId33"/>
      <p:italic r:id="rId34"/>
      <p:boldItalic r:id="rId35"/>
    </p:embeddedFont>
    <p:embeddedFont>
      <p:font typeface="Cambria" panose="02040503050406030204" pitchFamily="18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DA6261D9-5B74-4A06-95FC-3A46C196AE83}">
  <a:tblStyle styleId="{DA6261D9-5B74-4A06-95FC-3A46C196AE83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624392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4121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0060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1271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396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4" name="Shape 3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45460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9" name="Shape 3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823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2083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8668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449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2897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05499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534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71561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9294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 b="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 b="0" i="0" u="none" strike="noStrike" cap="none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 rot="5400000">
            <a:off x="2514599" y="-152399"/>
            <a:ext cx="4572000" cy="777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4" name="Shape 94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 rot="5400000">
            <a:off x="4709477" y="2194563"/>
            <a:ext cx="5851525" cy="2011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 rot="5400000">
            <a:off x="769937" y="419102"/>
            <a:ext cx="5851525" cy="556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26" name="Shape 26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 b="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 b="0" i="0" u="none" strike="noStrike" cap="none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9" name="Shape 29"/>
          <p:cNvSpPr/>
          <p:nvPr/>
        </p:nvSpPr>
        <p:spPr>
          <a:xfrm>
            <a:off x="65313" y="69754"/>
            <a:ext cx="9013371" cy="6692200"/>
          </a:xfrm>
          <a:prstGeom prst="roundRect">
            <a:avLst>
              <a:gd name="adj" fmla="val 4929"/>
            </a:avLst>
          </a:prstGeom>
          <a:gradFill>
            <a:gsLst>
              <a:gs pos="0">
                <a:srgbClr val="002E66"/>
              </a:gs>
              <a:gs pos="50000">
                <a:srgbClr val="043E87"/>
              </a:gs>
              <a:gs pos="100000">
                <a:srgbClr val="2655A7"/>
              </a:gs>
            </a:gsLst>
            <a:lin ang="16200000" scaled="0"/>
          </a:gradFill>
          <a:ln w="9525" cap="sq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0" name="Shape 30"/>
          <p:cNvSpPr txBox="1">
            <a:spLocks noGrp="1"/>
          </p:cNvSpPr>
          <p:nvPr>
            <p:ph type="subTitle" idx="1"/>
          </p:nvPr>
        </p:nvSpPr>
        <p:spPr>
          <a:xfrm>
            <a:off x="1295400" y="3200400"/>
            <a:ext cx="6400799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26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ctr" rtl="0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ctr" rtl="0">
              <a:spcBef>
                <a:spcPts val="370"/>
              </a:spcBef>
              <a:buClr>
                <a:srgbClr val="B1C0DA"/>
              </a:buClr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ctr" rtl="0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ctr" rtl="0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ctr" rtl="0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ctr" rtl="0">
              <a:spcBef>
                <a:spcPts val="370"/>
              </a:spcBef>
              <a:buClr>
                <a:schemeClr val="accent2"/>
              </a:buClr>
              <a:buFont typeface="Libre Baskerville"/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ctr" rtl="0">
              <a:spcBef>
                <a:spcPts val="370"/>
              </a:spcBef>
              <a:buClr>
                <a:srgbClr val="B1C0DA"/>
              </a:buClr>
              <a:buFont typeface="Libre Baskerville"/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ctr" rtl="0">
              <a:spcBef>
                <a:spcPts val="370"/>
              </a:spcBef>
              <a:buClr>
                <a:srgbClr val="DCB1B0"/>
              </a:buClr>
              <a:buFont typeface="Libre Baskerville"/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4" name="Shape 34"/>
          <p:cNvSpPr/>
          <p:nvPr/>
        </p:nvSpPr>
        <p:spPr>
          <a:xfrm>
            <a:off x="62930" y="1449303"/>
            <a:ext cx="9021537" cy="1527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5" name="Shape 35"/>
          <p:cNvSpPr/>
          <p:nvPr/>
        </p:nvSpPr>
        <p:spPr>
          <a:xfrm>
            <a:off x="62930" y="1396720"/>
            <a:ext cx="9021537" cy="120580"/>
          </a:xfrm>
          <a:prstGeom prst="rect">
            <a:avLst/>
          </a:prstGeom>
          <a:solidFill>
            <a:srgbClr val="B1C0DA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6" name="Shape 36"/>
          <p:cNvSpPr/>
          <p:nvPr/>
        </p:nvSpPr>
        <p:spPr>
          <a:xfrm>
            <a:off x="62930" y="2976649"/>
            <a:ext cx="9021537" cy="110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ctrTitle"/>
          </p:nvPr>
        </p:nvSpPr>
        <p:spPr>
          <a:xfrm>
            <a:off x="457200" y="1505929"/>
            <a:ext cx="82296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rgbClr val="FFFFFF"/>
              </a:buClr>
              <a:buFont typeface="Source Sans Pro"/>
              <a:buNone/>
              <a:defRPr sz="4000" b="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65313" y="69754"/>
            <a:ext cx="9013371" cy="6692200"/>
          </a:xfrm>
          <a:prstGeom prst="roundRect">
            <a:avLst>
              <a:gd name="adj" fmla="val 4929"/>
            </a:avLst>
          </a:prstGeom>
          <a:gradFill>
            <a:gsLst>
              <a:gs pos="0">
                <a:srgbClr val="002E66"/>
              </a:gs>
              <a:gs pos="50000">
                <a:srgbClr val="043E87"/>
              </a:gs>
              <a:gs pos="100000">
                <a:srgbClr val="2655A7"/>
              </a:gs>
            </a:gsLst>
            <a:lin ang="16200000" scaled="0"/>
          </a:gradFill>
          <a:ln w="9525" cap="sq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722312" y="9525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722312" y="2547938"/>
            <a:ext cx="7772400" cy="13382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231140" algn="l" rtl="0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238760" algn="l" rtl="0">
              <a:spcBef>
                <a:spcPts val="370"/>
              </a:spcBef>
              <a:buClr>
                <a:srgbClr val="B1C0DA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233680" algn="l" rtl="0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228600" algn="l" rtl="0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sz="1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 rot="10800000" flipH="1">
            <a:off x="69411" y="2376829"/>
            <a:ext cx="9013514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6" name="Shape 46"/>
          <p:cNvSpPr/>
          <p:nvPr/>
        </p:nvSpPr>
        <p:spPr>
          <a:xfrm>
            <a:off x="69146" y="2341475"/>
            <a:ext cx="9013780" cy="45718"/>
          </a:xfrm>
          <a:prstGeom prst="rect">
            <a:avLst/>
          </a:prstGeom>
          <a:solidFill>
            <a:srgbClr val="B1C0DA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7" name="Shape 47"/>
          <p:cNvSpPr/>
          <p:nvPr/>
        </p:nvSpPr>
        <p:spPr>
          <a:xfrm>
            <a:off x="68305" y="2468880"/>
            <a:ext cx="9014621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8" name="Shape 48"/>
          <p:cNvSpPr>
            <a:spLocks noGrp="1"/>
          </p:cNvSpPr>
          <p:nvPr>
            <p:ph type="sldNum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91440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2"/>
          </p:nvPr>
        </p:nvSpPr>
        <p:spPr>
          <a:xfrm>
            <a:off x="4933950" y="1447800"/>
            <a:ext cx="374904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2400" b="1" i="0" u="none" strike="noStrike" cap="non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548640" marR="0" lvl="1" indent="-231140" algn="l" rtl="0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sz="20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238760" algn="l" rtl="0">
              <a:spcBef>
                <a:spcPts val="370"/>
              </a:spcBef>
              <a:buClr>
                <a:srgbClr val="B1C0DA"/>
              </a:buClr>
              <a:buFont typeface="Noto Sans Symbols"/>
              <a:buNone/>
              <a:defRPr sz="18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233680" algn="l" rtl="0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228600" algn="l" rtl="0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sz="16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2"/>
          </p:nvPr>
        </p:nvSpPr>
        <p:spPr>
          <a:xfrm>
            <a:off x="4953000" y="1447800"/>
            <a:ext cx="3733800" cy="7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2400" b="1" i="0" u="none" strike="noStrike" cap="non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548640" marR="0" lvl="1" indent="-231140" algn="l" rtl="0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sz="20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238760" algn="l" rtl="0">
              <a:spcBef>
                <a:spcPts val="370"/>
              </a:spcBef>
              <a:buClr>
                <a:srgbClr val="B1C0DA"/>
              </a:buClr>
              <a:buFont typeface="Noto Sans Symbols"/>
              <a:buNone/>
              <a:defRPr sz="18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233680" algn="l" rtl="0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228600" algn="l" rtl="0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sz="1600" b="1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3" name="Shape 63"/>
          <p:cNvSpPr txBox="1">
            <a:spLocks noGrp="1"/>
          </p:cNvSpPr>
          <p:nvPr>
            <p:ph type="body" idx="3"/>
          </p:nvPr>
        </p:nvSpPr>
        <p:spPr>
          <a:xfrm>
            <a:off x="9144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4"/>
          </p:nvPr>
        </p:nvSpPr>
        <p:spPr>
          <a:xfrm>
            <a:off x="4953000" y="2247900"/>
            <a:ext cx="3733800" cy="388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2" name="Shape 72"/>
          <p:cNvSpPr/>
          <p:nvPr/>
        </p:nvSpPr>
        <p:spPr>
          <a:xfrm>
            <a:off x="64008" y="69754"/>
            <a:ext cx="9013371" cy="6693408"/>
          </a:xfrm>
          <a:prstGeom prst="roundRect">
            <a:avLst>
              <a:gd name="adj" fmla="val 4929"/>
            </a:avLst>
          </a:prstGeom>
          <a:gradFill>
            <a:gsLst>
              <a:gs pos="0">
                <a:srgbClr val="002E66"/>
              </a:gs>
              <a:gs pos="50000">
                <a:srgbClr val="043E87"/>
              </a:gs>
              <a:gs pos="100000">
                <a:srgbClr val="2655A7"/>
              </a:gs>
            </a:gsLst>
            <a:lin ang="16200000" scaled="0"/>
          </a:gradFill>
          <a:ln w="9525" cap="sq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914400" y="1600200"/>
            <a:ext cx="19049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231140" algn="l" rtl="0">
              <a:spcBef>
                <a:spcPts val="370"/>
              </a:spcBef>
              <a:buClr>
                <a:schemeClr val="accent2"/>
              </a:buClr>
              <a:buFont typeface="Noto Sans Symbols"/>
              <a:buNone/>
              <a:defRPr sz="12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238760" algn="l" rtl="0">
              <a:spcBef>
                <a:spcPts val="370"/>
              </a:spcBef>
              <a:buClr>
                <a:srgbClr val="B1C0DA"/>
              </a:buClr>
              <a:buFont typeface="Noto Sans Symbols"/>
              <a:buNone/>
              <a:defRPr sz="1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233680" algn="l" rtl="0">
              <a:spcBef>
                <a:spcPts val="370"/>
              </a:spcBef>
              <a:buClr>
                <a:schemeClr val="accent3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228600" algn="l" rtl="0">
              <a:spcBef>
                <a:spcPts val="370"/>
              </a:spcBef>
              <a:buClr>
                <a:schemeClr val="accent3"/>
              </a:buClr>
              <a:buFont typeface="Libre Baskerville"/>
              <a:buNone/>
              <a:defRPr sz="9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7" name="Shape 77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8" name="Shape 78"/>
          <p:cNvSpPr txBox="1">
            <a:spLocks noGrp="1"/>
          </p:cNvSpPr>
          <p:nvPr>
            <p:ph type="body" idx="2"/>
          </p:nvPr>
        </p:nvSpPr>
        <p:spPr>
          <a:xfrm>
            <a:off x="2971800" y="1600200"/>
            <a:ext cx="5714999" cy="4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28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914400" y="5445825"/>
            <a:ext cx="7315200" cy="685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1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6637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12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84785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1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87960" algn="l" rtl="0">
              <a:spcBef>
                <a:spcPts val="370"/>
              </a:spcBef>
              <a:buClr>
                <a:schemeClr val="accent3"/>
              </a:buClr>
              <a:buSzPct val="79999"/>
              <a:buFont typeface="Noto Sans Symbols"/>
              <a:buChar char="●"/>
              <a:defRPr sz="9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7145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9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sldNum" idx="12"/>
          </p:nvPr>
        </p:nvSpPr>
        <p:spPr>
          <a:xfrm>
            <a:off x="146304" y="6208776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85" name="Shape 85"/>
          <p:cNvSpPr/>
          <p:nvPr/>
        </p:nvSpPr>
        <p:spPr>
          <a:xfrm rot="10800000" flipH="1">
            <a:off x="68307" y="4683554"/>
            <a:ext cx="9006839" cy="914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6" name="Shape 86"/>
          <p:cNvSpPr/>
          <p:nvPr/>
        </p:nvSpPr>
        <p:spPr>
          <a:xfrm>
            <a:off x="68508" y="4650473"/>
            <a:ext cx="9006639" cy="45718"/>
          </a:xfrm>
          <a:prstGeom prst="rect">
            <a:avLst/>
          </a:prstGeom>
          <a:solidFill>
            <a:srgbClr val="B1C0DA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7" name="Shape 87"/>
          <p:cNvSpPr/>
          <p:nvPr/>
        </p:nvSpPr>
        <p:spPr>
          <a:xfrm>
            <a:off x="68509" y="4773223"/>
            <a:ext cx="9006636" cy="4880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68308" y="66675"/>
            <a:ext cx="9001873" cy="4581524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dk2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80"/>
              </a:spcBef>
              <a:buClr>
                <a:schemeClr val="accent1"/>
              </a:buClr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E66"/>
            </a:gs>
            <a:gs pos="50000">
              <a:srgbClr val="043E87"/>
            </a:gs>
            <a:gs pos="100000">
              <a:srgbClr val="2655A7"/>
            </a:gs>
          </a:gsLst>
          <a:lin ang="16200000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1" name="Shape 11"/>
          <p:cNvSpPr/>
          <p:nvPr/>
        </p:nvSpPr>
        <p:spPr>
          <a:xfrm>
            <a:off x="64008" y="69754"/>
            <a:ext cx="9013371" cy="6693408"/>
          </a:xfrm>
          <a:prstGeom prst="roundRect">
            <a:avLst>
              <a:gd name="adj" fmla="val 4929"/>
            </a:avLst>
          </a:prstGeom>
          <a:gradFill>
            <a:gsLst>
              <a:gs pos="0">
                <a:srgbClr val="002E66"/>
              </a:gs>
              <a:gs pos="50000">
                <a:srgbClr val="043E87"/>
              </a:gs>
              <a:gs pos="100000">
                <a:srgbClr val="2655A7"/>
              </a:gs>
            </a:gsLst>
            <a:lin ang="16200000" scaled="0"/>
          </a:gradFill>
          <a:ln w="9525" cap="sq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914400" y="274637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Source Sans Pro"/>
              <a:buNone/>
              <a:defRPr sz="4000" b="0" i="0" u="none" strike="noStrike" cap="none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74320" marR="0" lvl="0" indent="-133985" algn="l" rtl="0">
              <a:spcBef>
                <a:spcPts val="580"/>
              </a:spcBef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spcBef>
                <a:spcPts val="370"/>
              </a:spcBef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spcBef>
                <a:spcPts val="370"/>
              </a:spcBef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spcBef>
                <a:spcPts val="370"/>
              </a:spcBef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spcBef>
                <a:spcPts val="370"/>
              </a:spcBef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spcBef>
                <a:spcPts val="370"/>
              </a:spcBef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spcBef>
                <a:spcPts val="370"/>
              </a:spcBef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spcBef>
                <a:spcPts val="370"/>
              </a:spcBef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6172200" y="6191250"/>
            <a:ext cx="24765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914400" y="6172200"/>
            <a:ext cx="39623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16" name="Shape 16"/>
          <p:cNvSpPr>
            <a:spLocks noGrp="1"/>
          </p:cNvSpPr>
          <p:nvPr>
            <p:ph type="sldNum" idx="12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 anchorCtr="1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uk-UA" sz="1400" b="0" i="0" u="none" strike="noStrike" cap="none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uk-UA" sz="1400" b="0" i="0" u="none" strike="noStrike" cap="none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gi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/>
          </p:cNvSpPr>
          <p:nvPr>
            <p:ph type="title"/>
          </p:nvPr>
        </p:nvSpPr>
        <p:spPr>
          <a:xfrm>
            <a:off x="171557" y="181725"/>
            <a:ext cx="8784976" cy="165618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lvl="0" algn="ctr">
              <a:buClr>
                <a:schemeClr val="lt1"/>
              </a:buClr>
              <a:buSzPct val="25000"/>
            </a:pPr>
            <a:r>
              <a:rPr lang="uk-UA" sz="2800" b="1" i="1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/>
            </a:r>
            <a:br>
              <a:rPr lang="uk-UA" sz="2800" b="1" i="1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uk-UA" sz="2800" b="1" i="1" dirty="0">
                <a:solidFill>
                  <a:schemeClr val="lt1"/>
                </a:solidFill>
              </a:rPr>
              <a:t/>
            </a:r>
            <a:br>
              <a:rPr lang="uk-UA" sz="2800" b="1" i="1" dirty="0">
                <a:solidFill>
                  <a:schemeClr val="lt1"/>
                </a:solidFill>
              </a:rPr>
            </a:br>
            <a:r>
              <a:rPr lang="uk-UA" sz="2800" b="1" i="1" dirty="0">
                <a:solidFill>
                  <a:schemeClr val="lt1"/>
                </a:solidFill>
              </a:rPr>
              <a:t/>
            </a:r>
            <a:br>
              <a:rPr lang="uk-UA" sz="2800" b="1" i="1" dirty="0">
                <a:solidFill>
                  <a:schemeClr val="lt1"/>
                </a:solidFill>
              </a:rPr>
            </a:br>
            <a:r>
              <a:rPr lang="uk-UA" sz="2800" b="1" i="1" dirty="0">
                <a:solidFill>
                  <a:schemeClr val="lt1"/>
                </a:solidFill>
              </a:rPr>
              <a:t/>
            </a:r>
            <a:br>
              <a:rPr lang="uk-UA" sz="2800" b="1" i="1" dirty="0">
                <a:solidFill>
                  <a:schemeClr val="lt1"/>
                </a:solidFill>
              </a:rPr>
            </a:br>
            <a:r>
              <a:rPr lang="uk-UA" sz="2800" b="1" i="1" dirty="0">
                <a:solidFill>
                  <a:schemeClr val="lt1"/>
                </a:solidFill>
              </a:rPr>
              <a:t/>
            </a:r>
            <a:br>
              <a:rPr lang="uk-UA" sz="2800" b="1" i="1" dirty="0">
                <a:solidFill>
                  <a:schemeClr val="lt1"/>
                </a:solidFill>
              </a:rPr>
            </a:br>
            <a:r>
              <a:rPr lang="uk-UA" sz="2800" b="1" i="1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Девіз уроку: </a:t>
            </a:r>
            <a:r>
              <a:rPr lang="uk-UA" sz="2400" i="1" dirty="0">
                <a:solidFill>
                  <a:schemeClr val="lt1"/>
                </a:solidFill>
              </a:rPr>
              <a:t>«Не допустити помилок, значить прожити неповноцінне життя!»</a:t>
            </a:r>
            <a:br>
              <a:rPr lang="uk-UA" sz="2400" i="1" dirty="0">
                <a:solidFill>
                  <a:schemeClr val="lt1"/>
                </a:solidFill>
              </a:rPr>
            </a:br>
            <a:r>
              <a:rPr lang="uk-UA" sz="2400" i="1" dirty="0">
                <a:solidFill>
                  <a:schemeClr val="lt1"/>
                </a:solidFill>
              </a:rPr>
              <a:t>                                                                       </a:t>
            </a:r>
            <a:r>
              <a:rPr lang="uk-UA" sz="24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Стів Джобс</a:t>
            </a:r>
            <a:endParaRPr lang="uk-UA" sz="2400" b="1" i="1" u="none" strike="noStrike" cap="none" dirty="0">
              <a:solidFill>
                <a:schemeClr val="accent1">
                  <a:lumMod val="40000"/>
                  <a:lumOff val="60000"/>
                </a:schemeClr>
              </a:solidFill>
              <a:sym typeface="Source Sans Pro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2"/>
          <a:stretch/>
        </p:blipFill>
        <p:spPr bwMode="auto">
          <a:xfrm>
            <a:off x="966729" y="1972722"/>
            <a:ext cx="7989804" cy="4711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hape 110"/>
          <p:cNvSpPr txBox="1">
            <a:spLocks/>
          </p:cNvSpPr>
          <p:nvPr/>
        </p:nvSpPr>
        <p:spPr>
          <a:xfrm>
            <a:off x="171557" y="1597925"/>
            <a:ext cx="3032423" cy="104984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0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74320" marR="0" lvl="0" indent="-133985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Noto Sans Symbols"/>
              <a:buChar char="●"/>
              <a:defRPr sz="26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marL="548640" marR="0" lvl="1" indent="-101600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Noto Sans Symbols"/>
              <a:buChar char="●"/>
              <a:defRPr sz="24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marL="822960" marR="0" lvl="2" indent="-130810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B1C0DA"/>
              </a:buClr>
              <a:buSzPct val="85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marL="1097280" marR="0" lvl="3" indent="-132080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ct val="80000"/>
              <a:buFont typeface="Noto Sans Symbols"/>
              <a:buChar char="●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marL="1371600" marR="0" lvl="4" indent="-101600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Libre Baskerville"/>
              <a:buChar char="o"/>
              <a:defRPr sz="20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marL="1645920" marR="0" lvl="5" indent="-121920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marL="1920240" marR="0" lvl="6" indent="-116839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marL="2194560" marR="0" lvl="7" indent="-124460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B1C0DA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marL="2468880" marR="0" lvl="8" indent="-119379" algn="l" rtl="0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rgbClr val="DCB1B0"/>
              </a:buClr>
              <a:buSzPct val="100000"/>
              <a:buFont typeface="Libre Baskerville"/>
              <a:buChar char="•"/>
              <a:defRPr sz="1800" b="0" i="0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-274320" algn="ctr">
              <a:spcBef>
                <a:spcPts val="0"/>
              </a:spcBef>
              <a:buSzPct val="25000"/>
              <a:buFont typeface="Noto Sans Symbols"/>
              <a:buNone/>
            </a:pPr>
            <a:r>
              <a:rPr lang="uk-UA" sz="2400" dirty="0"/>
              <a:t>Хороший настрій – </a:t>
            </a:r>
          </a:p>
          <a:p>
            <a:pPr indent="-274320" algn="ctr">
              <a:buSzPct val="25000"/>
              <a:buFont typeface="Noto Sans Symbols"/>
              <a:buNone/>
            </a:pPr>
            <a:r>
              <a:rPr lang="uk-UA" sz="2400" dirty="0"/>
              <a:t>запорука успіху!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" name="Shape 279"/>
          <p:cNvGraphicFramePr/>
          <p:nvPr>
            <p:extLst>
              <p:ext uri="{D42A27DB-BD31-4B8C-83A1-F6EECF244321}">
                <p14:modId xmlns:p14="http://schemas.microsoft.com/office/powerpoint/2010/main" val="1951405059"/>
              </p:ext>
            </p:extLst>
          </p:nvPr>
        </p:nvGraphicFramePr>
        <p:xfrm>
          <a:off x="2051719" y="2564903"/>
          <a:ext cx="4430968" cy="122682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69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8446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600" b="0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 dirty="0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 dirty="0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4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7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7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4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6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6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i="0" u="none" strike="noStrike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80" name="Shape 280"/>
          <p:cNvGraphicFramePr/>
          <p:nvPr>
            <p:extLst>
              <p:ext uri="{D42A27DB-BD31-4B8C-83A1-F6EECF244321}">
                <p14:modId xmlns:p14="http://schemas.microsoft.com/office/powerpoint/2010/main" val="3858792381"/>
              </p:ext>
            </p:extLst>
          </p:nvPr>
        </p:nvGraphicFramePr>
        <p:xfrm>
          <a:off x="1187624" y="3933055"/>
          <a:ext cx="6077600" cy="25648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464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13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 b="1" i="1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Формула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 b="1" i="1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Значення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=SUM(A2:B2)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600" b="0" i="0" u="none" strike="noStrike">
                        <a:solidFill>
                          <a:srgbClr val="000000"/>
                        </a:solidFill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525" marR="9525" marT="9525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=AVERAGE(D3; D1; A3; Е1)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sz="1100" dirty="0">
                        <a:solidFill>
                          <a:schemeClr val="dk1"/>
                        </a:solidFill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=MAX(A1:A3)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sz="1100">
                        <a:solidFill>
                          <a:schemeClr val="dk1"/>
                        </a:solidFill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=MIN(B2:C2)</a:t>
                      </a:r>
                      <a:r>
                        <a:rPr lang="uk-UA" sz="1600" baseline="0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+ </a:t>
                      </a:r>
                      <a:r>
                        <a:rPr lang="en-US" sz="1600" baseline="0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MIN</a:t>
                      </a:r>
                      <a:r>
                        <a:rPr lang="uk-UA" sz="1600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(B3:C3)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sz="1100" dirty="0">
                        <a:solidFill>
                          <a:schemeClr val="dk1"/>
                        </a:solidFill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31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=MAX(C1:C3)+MIN(A1:F1)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sz="1100">
                        <a:solidFill>
                          <a:schemeClr val="dk1"/>
                        </a:solidFill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rPr lang="uk-UA" sz="1600" dirty="0">
                          <a:solidFill>
                            <a:schemeClr val="dk1"/>
                          </a:solidFill>
                          <a:latin typeface="Bookman Old Style"/>
                          <a:ea typeface="Bookman Old Style"/>
                          <a:cs typeface="Bookman Old Style"/>
                          <a:sym typeface="Bookman Old Style"/>
                        </a:rPr>
                        <a:t>=SUM(A2:В1)/AVERAGE(D3; D1; A3; Е1)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endParaRPr sz="1100" dirty="0">
                        <a:solidFill>
                          <a:schemeClr val="dk1"/>
                        </a:solidFill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81" name="Shape 281"/>
          <p:cNvSpPr/>
          <p:nvPr/>
        </p:nvSpPr>
        <p:spPr>
          <a:xfrm>
            <a:off x="1187623" y="1237957"/>
            <a:ext cx="7682985" cy="1212038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SzPct val="25000"/>
              <a:buNone/>
            </a:pPr>
            <a:r>
              <a:rPr lang="uk-UA" sz="3600" i="1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Обчисліть для поданої таблиці значення за даними формулами:</a:t>
            </a:r>
          </a:p>
        </p:txBody>
      </p:sp>
      <p:pic>
        <p:nvPicPr>
          <p:cNvPr id="282" name="Shape 282" descr="Картинки по запросу Використання обчислень за даними електронної таблиці. Використання вбудованих функцій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64025" y="2684075"/>
            <a:ext cx="1179975" cy="124898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Shape 283"/>
          <p:cNvSpPr/>
          <p:nvPr/>
        </p:nvSpPr>
        <p:spPr>
          <a:xfrm>
            <a:off x="6158650" y="4314456"/>
            <a:ext cx="648071" cy="2880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800" b="1" dirty="0">
                <a:solidFill>
                  <a:srgbClr val="00206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</a:t>
            </a:r>
          </a:p>
        </p:txBody>
      </p:sp>
      <p:sp>
        <p:nvSpPr>
          <p:cNvPr id="284" name="Shape 284"/>
          <p:cNvSpPr/>
          <p:nvPr/>
        </p:nvSpPr>
        <p:spPr>
          <a:xfrm>
            <a:off x="6174607" y="4711554"/>
            <a:ext cx="648071" cy="2880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800" b="1" dirty="0">
                <a:solidFill>
                  <a:srgbClr val="00206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</a:t>
            </a:r>
          </a:p>
        </p:txBody>
      </p:sp>
      <p:sp>
        <p:nvSpPr>
          <p:cNvPr id="285" name="Shape 285"/>
          <p:cNvSpPr/>
          <p:nvPr/>
        </p:nvSpPr>
        <p:spPr>
          <a:xfrm>
            <a:off x="6158649" y="5051722"/>
            <a:ext cx="648071" cy="2880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800" b="1" dirty="0">
                <a:solidFill>
                  <a:srgbClr val="00206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</a:p>
        </p:txBody>
      </p:sp>
      <p:sp>
        <p:nvSpPr>
          <p:cNvPr id="286" name="Shape 286"/>
          <p:cNvSpPr/>
          <p:nvPr/>
        </p:nvSpPr>
        <p:spPr>
          <a:xfrm>
            <a:off x="6158650" y="5466389"/>
            <a:ext cx="648071" cy="2880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800" b="1" dirty="0">
                <a:solidFill>
                  <a:srgbClr val="00206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11</a:t>
            </a:r>
          </a:p>
        </p:txBody>
      </p:sp>
      <p:sp>
        <p:nvSpPr>
          <p:cNvPr id="287" name="Shape 287"/>
          <p:cNvSpPr/>
          <p:nvPr/>
        </p:nvSpPr>
        <p:spPr>
          <a:xfrm>
            <a:off x="6174607" y="5824126"/>
            <a:ext cx="648071" cy="2880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800" b="1" dirty="0">
                <a:solidFill>
                  <a:srgbClr val="00206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11</a:t>
            </a:r>
          </a:p>
        </p:txBody>
      </p:sp>
      <p:sp>
        <p:nvSpPr>
          <p:cNvPr id="288" name="Shape 288"/>
          <p:cNvSpPr/>
          <p:nvPr/>
        </p:nvSpPr>
        <p:spPr>
          <a:xfrm>
            <a:off x="6174607" y="6161028"/>
            <a:ext cx="648071" cy="28803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800" b="1" dirty="0">
                <a:solidFill>
                  <a:srgbClr val="00206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</a:t>
            </a:r>
          </a:p>
        </p:txBody>
      </p:sp>
      <p:sp>
        <p:nvSpPr>
          <p:cNvPr id="289" name="Shape 289"/>
          <p:cNvSpPr>
            <a:spLocks noGrp="1"/>
          </p:cNvSpPr>
          <p:nvPr>
            <p:ph type="title"/>
          </p:nvPr>
        </p:nvSpPr>
        <p:spPr>
          <a:xfrm>
            <a:off x="3024554" y="198475"/>
            <a:ext cx="5846055" cy="7920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Гра “Хто швидше”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9CF58A-8890-4CFD-9E4C-5E45D84FC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546252" cy="1332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Shape 295" descr="http://showte.at.ua/utschnjam/lolik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7739" y="1519909"/>
            <a:ext cx="1865103" cy="1847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Shape 296" descr="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18523" y="1457527"/>
            <a:ext cx="1986104" cy="2123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Shape 297" descr="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0308" y="1136764"/>
            <a:ext cx="2279194" cy="2254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Shape 298" descr="j029724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00274" y="1482645"/>
            <a:ext cx="1535627" cy="1535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Shape 299" descr="25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80053" y="3491055"/>
            <a:ext cx="1789212" cy="1767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Shape 300" descr="2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815454" y="3523146"/>
            <a:ext cx="1843342" cy="17249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Shape 301" descr="6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572487" y="3464052"/>
            <a:ext cx="1899422" cy="1775578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Shape 302"/>
          <p:cNvSpPr/>
          <p:nvPr/>
        </p:nvSpPr>
        <p:spPr>
          <a:xfrm>
            <a:off x="539552" y="5403922"/>
            <a:ext cx="8064896" cy="129614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buSzPct val="25000"/>
              <a:buNone/>
            </a:pPr>
            <a:r>
              <a:rPr lang="uk-UA" sz="2700" b="1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Увага!!!   </a:t>
            </a:r>
            <a:r>
              <a:rPr lang="uk-UA" sz="2700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Під час виконання практичних завдань пам’ятай про правила безпеки життєдіяльності при роботі з комп’ютером!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26BEF11-BF7D-4631-8456-7A2F0ED6B1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72761" y="153186"/>
            <a:ext cx="6550428" cy="1042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8000">
              <a:schemeClr val="bg2">
                <a:lumMod val="20000"/>
                <a:lumOff val="80000"/>
              </a:schemeClr>
            </a:gs>
            <a:gs pos="78000">
              <a:srgbClr val="2655A7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580" y="1592785"/>
            <a:ext cx="8639033" cy="4832092"/>
          </a:xfrm>
          <a:prstGeom prst="rect">
            <a:avLst/>
          </a:prstGeom>
          <a:ln w="34925" cmpd="thinThick">
            <a:solidFill>
              <a:schemeClr val="bg2">
                <a:lumMod val="20000"/>
                <a:lumOff val="8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Відкрийте папку «Подорож», що знаходиться на Робочому столі.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Відкрийте електронну таблицю «Практична робота».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Відкрийте Лист 1.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Установіть формат даних у стовпці «Сума» – Грошовий (</a:t>
            </a:r>
            <a:r>
              <a:rPr lang="uk-UA" sz="28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Денежный</a:t>
            </a: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Уведіть формулу для обчислення вартості певного товару.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Обчисліть загальну суму, яку витрачено на товари.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Вставте функції MAX , MIN у відповідні клітинки таблиці.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ірка: 5-кутна 5">
            <a:extLst>
              <a:ext uri="{FF2B5EF4-FFF2-40B4-BE49-F238E27FC236}">
                <a16:creationId xmlns="" xmlns:a16="http://schemas.microsoft.com/office/drawing/2014/main" id="{C74A7B31-45F6-40B9-BEE3-5FE6BC89E318}"/>
              </a:ext>
            </a:extLst>
          </p:cNvPr>
          <p:cNvSpPr/>
          <p:nvPr/>
        </p:nvSpPr>
        <p:spPr>
          <a:xfrm>
            <a:off x="289580" y="207819"/>
            <a:ext cx="4233263" cy="1177148"/>
          </a:xfrm>
          <a:prstGeom prst="star5">
            <a:avLst>
              <a:gd name="adj" fmla="val 28413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bg2"/>
                </a:solidFill>
              </a:rPr>
              <a:t>Острів</a:t>
            </a:r>
            <a:r>
              <a:rPr lang="uk-UA" sz="2400" dirty="0">
                <a:solidFill>
                  <a:schemeClr val="bg2"/>
                </a:solidFill>
              </a:rPr>
              <a:t> </a:t>
            </a:r>
            <a:r>
              <a:rPr lang="uk-UA" sz="2000" b="1" dirty="0">
                <a:solidFill>
                  <a:schemeClr val="bg2"/>
                </a:solidFill>
              </a:rPr>
              <a:t>Функціональний</a:t>
            </a:r>
            <a:endParaRPr lang="uk-UA" sz="2400" b="1" dirty="0">
              <a:solidFill>
                <a:schemeClr val="bg2"/>
              </a:solidFill>
            </a:endParaRPr>
          </a:p>
        </p:txBody>
      </p:sp>
      <p:sp>
        <p:nvSpPr>
          <p:cNvPr id="7" name="Прямокутник 6">
            <a:extLst>
              <a:ext uri="{FF2B5EF4-FFF2-40B4-BE49-F238E27FC236}">
                <a16:creationId xmlns="" xmlns:a16="http://schemas.microsoft.com/office/drawing/2014/main" id="{06D0E4FE-69F1-4887-AC0B-704D000D88AA}"/>
              </a:ext>
            </a:extLst>
          </p:cNvPr>
          <p:cNvSpPr/>
          <p:nvPr/>
        </p:nvSpPr>
        <p:spPr>
          <a:xfrm>
            <a:off x="4609096" y="411658"/>
            <a:ext cx="43195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виконання практичної роботи:</a:t>
            </a:r>
            <a:endParaRPr lang="ru-RU" sz="3200" b="1" dirty="0">
              <a:solidFill>
                <a:schemeClr val="accent1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06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20000"/>
                <a:lumOff val="80000"/>
              </a:schemeClr>
            </a:gs>
            <a:gs pos="100000">
              <a:srgbClr val="2655A7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783" y="1574577"/>
            <a:ext cx="8734567" cy="4247317"/>
          </a:xfrm>
          <a:prstGeom prst="rect">
            <a:avLst/>
          </a:prstGeom>
          <a:ln w="47625" cmpd="thinThick">
            <a:solidFill>
              <a:schemeClr val="bg2">
                <a:lumMod val="20000"/>
                <a:lumOff val="8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виконання:</a:t>
            </a:r>
            <a:endParaRPr lang="ru-RU" sz="3600" b="1" dirty="0">
              <a:solidFill>
                <a:schemeClr val="accent1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Перейдіть в електронній таблиці «Практична робота» на наступний аркуш 2 «Харчування моряка».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Вставте функції MAX , MIN, AVERAGE, SUM у відповідні клітинки таблиці.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uk-UA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Збережіть зміни в таблиці.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CB019A3-C673-40E9-BB4C-1B28362BF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46" y="228824"/>
            <a:ext cx="4352921" cy="121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941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/>
          <p:nvPr/>
        </p:nvSpPr>
        <p:spPr>
          <a:xfrm>
            <a:off x="3623417" y="4221992"/>
            <a:ext cx="4964087" cy="216024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uk-UA" sz="2730" b="1" i="1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Щоб стати справжнім моряком,  потрібно мати хороший зір.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730" b="1" i="1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Бережіть його!</a:t>
            </a:r>
          </a:p>
        </p:txBody>
      </p:sp>
      <p:sp>
        <p:nvSpPr>
          <p:cNvPr id="308" name="Shape 308"/>
          <p:cNvSpPr>
            <a:spLocks noGrp="1"/>
          </p:cNvSpPr>
          <p:nvPr>
            <p:ph type="title"/>
          </p:nvPr>
        </p:nvSpPr>
        <p:spPr>
          <a:xfrm>
            <a:off x="611560" y="260647"/>
            <a:ext cx="7848871" cy="7920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240" b="0" i="1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Вправа для очей </a:t>
            </a:r>
            <a:r>
              <a:rPr lang="uk-UA" sz="3240" b="1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«Підморгни пірату»</a:t>
            </a:r>
          </a:p>
        </p:txBody>
      </p:sp>
      <p:sp>
        <p:nvSpPr>
          <p:cNvPr id="309" name="Shape 309"/>
          <p:cNvSpPr/>
          <p:nvPr/>
        </p:nvSpPr>
        <p:spPr>
          <a:xfrm>
            <a:off x="3371389" y="1320148"/>
            <a:ext cx="5468144" cy="241750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uk-UA" sz="2400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Порахуйте усно, скільки букв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uk-UA" sz="2400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у слові </a:t>
            </a:r>
            <a:r>
              <a:rPr lang="uk-UA" sz="2400" b="1" i="1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формула.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i="1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lang="uk-UA" sz="2400" dirty="0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Моргніть спочатку лівим оком, потім – правим, а потім двома стільки разів, скільки ви нарахували букв.</a:t>
            </a:r>
          </a:p>
        </p:txBody>
      </p:sp>
      <p:pic>
        <p:nvPicPr>
          <p:cNvPr id="310" name="Shape 310" descr="Рисунок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7054" y="4467433"/>
            <a:ext cx="3203782" cy="2286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Shape 311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7054" y="1196750"/>
            <a:ext cx="2376263" cy="3126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 animBg="1"/>
      <p:bldP spid="308" grpId="0" animBg="1"/>
      <p:bldP spid="30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>
            <a:spLocks noGrp="1"/>
          </p:cNvSpPr>
          <p:nvPr>
            <p:ph type="title"/>
          </p:nvPr>
        </p:nvSpPr>
        <p:spPr>
          <a:xfrm>
            <a:off x="899591" y="260647"/>
            <a:ext cx="7772400" cy="72494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Відгадай ребус</a:t>
            </a:r>
          </a:p>
        </p:txBody>
      </p:sp>
      <p:pic>
        <p:nvPicPr>
          <p:cNvPr id="317" name="Shape 317"/>
          <p:cNvPicPr preferRelativeResize="0"/>
          <p:nvPr/>
        </p:nvPicPr>
        <p:blipFill rotWithShape="1">
          <a:blip r:embed="rId3">
            <a:alphaModFix/>
          </a:blip>
          <a:srcRect l="28541" t="36182" r="31053" b="31338"/>
          <a:stretch/>
        </p:blipFill>
        <p:spPr>
          <a:xfrm>
            <a:off x="168374" y="1088923"/>
            <a:ext cx="2304256" cy="936103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318" name="Shape 318"/>
          <p:cNvSpPr/>
          <p:nvPr/>
        </p:nvSpPr>
        <p:spPr>
          <a:xfrm>
            <a:off x="2653138" y="1215399"/>
            <a:ext cx="1152128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Сума</a:t>
            </a:r>
          </a:p>
        </p:txBody>
      </p:sp>
      <p:pic>
        <p:nvPicPr>
          <p:cNvPr id="319" name="Shape 319"/>
          <p:cNvPicPr preferRelativeResize="0"/>
          <p:nvPr/>
        </p:nvPicPr>
        <p:blipFill rotWithShape="1">
          <a:blip r:embed="rId4">
            <a:alphaModFix/>
          </a:blip>
          <a:srcRect l="27899" t="35613" r="29449" b="41310"/>
          <a:stretch/>
        </p:blipFill>
        <p:spPr>
          <a:xfrm>
            <a:off x="1547664" y="3401234"/>
            <a:ext cx="3096343" cy="936103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20" name="Shape 320"/>
          <p:cNvPicPr preferRelativeResize="0"/>
          <p:nvPr/>
        </p:nvPicPr>
        <p:blipFill rotWithShape="1">
          <a:blip r:embed="rId5">
            <a:alphaModFix/>
          </a:blip>
          <a:srcRect l="28219" t="36467" r="29610" b="38745"/>
          <a:stretch/>
        </p:blipFill>
        <p:spPr>
          <a:xfrm>
            <a:off x="4659627" y="2294905"/>
            <a:ext cx="2592287" cy="86409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21" name="Shape 321"/>
          <p:cNvPicPr preferRelativeResize="0"/>
          <p:nvPr/>
        </p:nvPicPr>
        <p:blipFill rotWithShape="1">
          <a:blip r:embed="rId6">
            <a:alphaModFix/>
          </a:blip>
          <a:srcRect l="27899" t="36467" r="29930" b="31909"/>
          <a:stretch/>
        </p:blipFill>
        <p:spPr>
          <a:xfrm>
            <a:off x="4090217" y="1160930"/>
            <a:ext cx="1944216" cy="792087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22" name="Shape 322"/>
          <p:cNvPicPr preferRelativeResize="0"/>
          <p:nvPr/>
        </p:nvPicPr>
        <p:blipFill rotWithShape="1">
          <a:blip r:embed="rId7">
            <a:alphaModFix/>
          </a:blip>
          <a:srcRect l="27739" t="36467" r="29609" b="34187"/>
          <a:stretch/>
        </p:blipFill>
        <p:spPr>
          <a:xfrm>
            <a:off x="168374" y="2194006"/>
            <a:ext cx="2376263" cy="90028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323" name="Shape 323"/>
          <p:cNvSpPr/>
          <p:nvPr/>
        </p:nvSpPr>
        <p:spPr>
          <a:xfrm>
            <a:off x="2706307" y="2298693"/>
            <a:ext cx="1778900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2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Формула</a:t>
            </a: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</a:t>
            </a:r>
          </a:p>
        </p:txBody>
      </p:sp>
      <p:pic>
        <p:nvPicPr>
          <p:cNvPr id="325" name="Shape 325"/>
          <p:cNvPicPr preferRelativeResize="0"/>
          <p:nvPr/>
        </p:nvPicPr>
        <p:blipFill rotWithShape="1">
          <a:blip r:embed="rId8">
            <a:alphaModFix/>
          </a:blip>
          <a:srcRect l="27739" t="36467" r="29128" b="41880"/>
          <a:stretch/>
        </p:blipFill>
        <p:spPr>
          <a:xfrm>
            <a:off x="287522" y="5680757"/>
            <a:ext cx="2736303" cy="86409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26" name="Shape 326"/>
          <p:cNvPicPr preferRelativeResize="0"/>
          <p:nvPr/>
        </p:nvPicPr>
        <p:blipFill rotWithShape="1">
          <a:blip r:embed="rId9">
            <a:alphaModFix/>
          </a:blip>
          <a:srcRect l="22023" t="30533" r="24206" b="39694"/>
          <a:stretch/>
        </p:blipFill>
        <p:spPr>
          <a:xfrm>
            <a:off x="4659627" y="4479640"/>
            <a:ext cx="2304256" cy="792087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27" name="Shape 327"/>
          <p:cNvPicPr preferRelativeResize="0"/>
          <p:nvPr/>
        </p:nvPicPr>
        <p:blipFill rotWithShape="1">
          <a:blip r:embed="rId10">
            <a:alphaModFix/>
          </a:blip>
          <a:srcRect l="22023" t="31043" r="30928" b="40713"/>
          <a:stretch/>
        </p:blipFill>
        <p:spPr>
          <a:xfrm>
            <a:off x="218641" y="4516535"/>
            <a:ext cx="2520279" cy="86409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328" name="Shape 328"/>
          <p:cNvPicPr preferRelativeResize="0"/>
          <p:nvPr/>
        </p:nvPicPr>
        <p:blipFill rotWithShape="1">
          <a:blip r:embed="rId11">
            <a:alphaModFix/>
          </a:blip>
          <a:srcRect l="22451" t="31551" r="43553" b="38134"/>
          <a:stretch/>
        </p:blipFill>
        <p:spPr>
          <a:xfrm>
            <a:off x="5374903" y="5698248"/>
            <a:ext cx="1728191" cy="86409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329" name="Shape 329"/>
          <p:cNvSpPr/>
          <p:nvPr/>
        </p:nvSpPr>
        <p:spPr>
          <a:xfrm>
            <a:off x="4863565" y="3481569"/>
            <a:ext cx="1798297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Мінімум</a:t>
            </a:r>
          </a:p>
        </p:txBody>
      </p:sp>
      <p:sp>
        <p:nvSpPr>
          <p:cNvPr id="330" name="Shape 330"/>
          <p:cNvSpPr/>
          <p:nvPr/>
        </p:nvSpPr>
        <p:spPr>
          <a:xfrm>
            <a:off x="2867979" y="4644283"/>
            <a:ext cx="1455555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Число </a:t>
            </a:r>
          </a:p>
        </p:txBody>
      </p:sp>
      <p:sp>
        <p:nvSpPr>
          <p:cNvPr id="331" name="Shape 331"/>
          <p:cNvSpPr/>
          <p:nvPr/>
        </p:nvSpPr>
        <p:spPr>
          <a:xfrm>
            <a:off x="3162211" y="5893104"/>
            <a:ext cx="1590460" cy="57888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2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Функція</a:t>
            </a:r>
          </a:p>
        </p:txBody>
      </p:sp>
      <p:sp>
        <p:nvSpPr>
          <p:cNvPr id="333" name="Shape 333"/>
          <p:cNvSpPr/>
          <p:nvPr/>
        </p:nvSpPr>
        <p:spPr>
          <a:xfrm>
            <a:off x="6238999" y="1232603"/>
            <a:ext cx="1994590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Помилка </a:t>
            </a:r>
          </a:p>
        </p:txBody>
      </p:sp>
      <p:sp>
        <p:nvSpPr>
          <p:cNvPr id="334" name="Shape 334"/>
          <p:cNvSpPr/>
          <p:nvPr/>
        </p:nvSpPr>
        <p:spPr>
          <a:xfrm>
            <a:off x="7223635" y="5806802"/>
            <a:ext cx="1257363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Поле </a:t>
            </a:r>
          </a:p>
        </p:txBody>
      </p:sp>
      <p:sp>
        <p:nvSpPr>
          <p:cNvPr id="335" name="Shape 335"/>
          <p:cNvSpPr/>
          <p:nvPr/>
        </p:nvSpPr>
        <p:spPr>
          <a:xfrm>
            <a:off x="7128702" y="4592574"/>
            <a:ext cx="1447231" cy="646986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Рядок </a:t>
            </a:r>
          </a:p>
        </p:txBody>
      </p:sp>
      <p:sp>
        <p:nvSpPr>
          <p:cNvPr id="336" name="Shape 336"/>
          <p:cNvSpPr/>
          <p:nvPr/>
        </p:nvSpPr>
        <p:spPr>
          <a:xfrm>
            <a:off x="7391053" y="2451928"/>
            <a:ext cx="1622132" cy="49375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3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Максимум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>
            <a:spLocks noGrp="1"/>
          </p:cNvSpPr>
          <p:nvPr>
            <p:ph type="title"/>
          </p:nvPr>
        </p:nvSpPr>
        <p:spPr>
          <a:xfrm>
            <a:off x="1331640" y="260647"/>
            <a:ext cx="6624735" cy="7920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Послання </a:t>
            </a:r>
            <a:r>
              <a:rPr lang="uk-UA" sz="3600" b="0" i="1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“Лист у пляшці”</a:t>
            </a:r>
          </a:p>
        </p:txBody>
      </p:sp>
      <p:sp>
        <p:nvSpPr>
          <p:cNvPr id="342" name="Shape 342"/>
          <p:cNvSpPr/>
          <p:nvPr/>
        </p:nvSpPr>
        <p:spPr>
          <a:xfrm>
            <a:off x="467543" y="764704"/>
            <a:ext cx="8424935" cy="5904656"/>
          </a:xfrm>
          <a:prstGeom prst="horizontalScroll">
            <a:avLst>
              <a:gd name="adj" fmla="val 12500"/>
            </a:avLst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7000">
                <a:schemeClr val="accent6">
                  <a:lumMod val="5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6">
                  <a:lumMod val="50000"/>
                </a:schemeClr>
              </a:gs>
              <a:gs pos="94000">
                <a:schemeClr val="accent6">
                  <a:lumMod val="77000"/>
                </a:schemeClr>
              </a:gs>
            </a:gsLst>
            <a:lin ang="5400000" scaled="1"/>
          </a:gradFill>
          <a:ln w="12700" cap="flat" cmpd="sng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mbria"/>
              <a:buNone/>
            </a:pPr>
            <a:endParaRPr lang="uk-UA" sz="8000" b="1" i="1" u="none" strike="noStrike" cap="none" dirty="0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Font typeface="Libre Baskerville"/>
              <a:buNone/>
            </a:pPr>
            <a:endParaRPr sz="1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Shape 344"/>
          <p:cNvGrpSpPr/>
          <p:nvPr/>
        </p:nvGrpSpPr>
        <p:grpSpPr>
          <a:xfrm>
            <a:off x="1601105" y="1815181"/>
            <a:ext cx="6854803" cy="3803702"/>
            <a:chOff x="6825" y="3922"/>
            <a:chExt cx="9929" cy="6206"/>
          </a:xfrm>
        </p:grpSpPr>
        <p:sp>
          <p:nvSpPr>
            <p:cNvPr id="12" name="Shape 345"/>
            <p:cNvSpPr/>
            <p:nvPr/>
          </p:nvSpPr>
          <p:spPr>
            <a:xfrm>
              <a:off x="6825" y="3922"/>
              <a:ext cx="4320" cy="2895"/>
            </a:xfrm>
            <a:prstGeom prst="roundRect">
              <a:avLst>
                <a:gd name="adj" fmla="val 16667"/>
              </a:avLst>
            </a:prstGeom>
            <a:blipFill>
              <a:blip r:embed="rId4"/>
              <a:tile tx="0" ty="0" sx="100000" sy="100000" flip="none" algn="tl"/>
            </a:blip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Libre Baskerville"/>
                <a:buNone/>
              </a:pPr>
              <a:endParaRPr sz="1800" b="1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Формула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Вашого успіху</a:t>
              </a: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=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Велика мрія * Праця</a:t>
              </a:r>
            </a:p>
          </p:txBody>
        </p:sp>
        <p:sp>
          <p:nvSpPr>
            <p:cNvPr id="13" name="Shape 346"/>
            <p:cNvSpPr/>
            <p:nvPr/>
          </p:nvSpPr>
          <p:spPr>
            <a:xfrm>
              <a:off x="11355" y="3922"/>
              <a:ext cx="5399" cy="2895"/>
            </a:xfrm>
            <a:prstGeom prst="roundRect">
              <a:avLst>
                <a:gd name="adj" fmla="val 16667"/>
              </a:avLst>
            </a:prstGeom>
            <a:blipFill>
              <a:blip r:embed="rId4"/>
              <a:tile tx="0" ty="0" sx="100000" sy="100000" flip="none" algn="tl"/>
            </a:blip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Формула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Вашого успіху</a:t>
              </a: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=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buClr>
                  <a:schemeClr val="dk1"/>
                </a:buClr>
                <a:buSzPct val="25000"/>
                <a:buFont typeface="Times New Roman"/>
                <a:buNone/>
              </a:pPr>
              <a:r>
                <a:rPr lang="uk-UA" sz="2000" b="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(Те, що любиш +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imes New Roman"/>
                <a:buNone/>
              </a:pPr>
              <a:r>
                <a:rPr lang="uk-UA" sz="2000" b="0" i="0" u="none" strike="noStrike" cap="none" dirty="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Те, що добре виходить) *100%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Libre Baskerville"/>
                <a:buNone/>
              </a:pPr>
              <a:endParaRPr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Shape 347"/>
            <p:cNvSpPr/>
            <p:nvPr/>
          </p:nvSpPr>
          <p:spPr>
            <a:xfrm>
              <a:off x="6825" y="7233"/>
              <a:ext cx="4320" cy="2895"/>
            </a:xfrm>
            <a:prstGeom prst="roundRect">
              <a:avLst>
                <a:gd name="adj" fmla="val 16667"/>
              </a:avLst>
            </a:prstGeom>
            <a:blipFill>
              <a:blip r:embed="rId4"/>
              <a:tile tx="0" ty="0" sx="100000" sy="100000" flip="none" algn="tl"/>
            </a:blip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Libre Baskerville"/>
                <a:buNone/>
              </a:pPr>
              <a:endParaRPr sz="2000" b="1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Формула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Вашого успіху</a:t>
              </a: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=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Оптимізм*Праця</a:t>
              </a:r>
            </a:p>
          </p:txBody>
        </p:sp>
        <p:sp>
          <p:nvSpPr>
            <p:cNvPr id="15" name="Shape 348"/>
            <p:cNvSpPr/>
            <p:nvPr/>
          </p:nvSpPr>
          <p:spPr>
            <a:xfrm>
              <a:off x="11355" y="7233"/>
              <a:ext cx="5399" cy="2895"/>
            </a:xfrm>
            <a:prstGeom prst="roundRect">
              <a:avLst>
                <a:gd name="adj" fmla="val 16667"/>
              </a:avLst>
            </a:prstGeom>
            <a:blipFill>
              <a:blip r:embed="rId4"/>
              <a:tile tx="0" ty="0" sx="100000" sy="100000" flip="none" algn="tl"/>
            </a:blip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Font typeface="Libre Baskerville"/>
                <a:buNone/>
              </a:pPr>
              <a:endParaRPr sz="1800" b="1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Формула </a:t>
              </a: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mbria"/>
                <a:buNone/>
              </a:pPr>
              <a:r>
                <a:rPr lang="uk-UA" sz="2000" b="1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Вашого успіху</a:t>
              </a: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 = </a:t>
              </a:r>
            </a:p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000" b="0" i="0" u="none" strike="noStrike" cap="none" dirty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Сила </a:t>
              </a:r>
              <a:r>
                <a:rPr lang="uk-UA" sz="2000" b="0" i="0" u="none" strike="noStrike" cap="none" dirty="0" err="1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волі^Творчість</a:t>
              </a:r>
              <a:endParaRPr lang="uk-UA" sz="2000" b="0" i="0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344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" grpId="0" animBg="1"/>
      <p:bldP spid="3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38000">
              <a:schemeClr val="accent1">
                <a:lumMod val="40000"/>
                <a:lumOff val="60000"/>
              </a:schemeClr>
            </a:gs>
            <a:gs pos="100000">
              <a:schemeClr val="tx2">
                <a:lumMod val="90000"/>
              </a:schemeClr>
            </a:gs>
            <a:gs pos="0">
              <a:srgbClr val="043E87"/>
            </a:gs>
            <a:gs pos="8208">
              <a:srgbClr val="2B5D9B"/>
            </a:gs>
            <a:gs pos="87000">
              <a:srgbClr val="2655A7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0" y="191069"/>
            <a:ext cx="9144000" cy="6469038"/>
          </a:xfrm>
          <a:prstGeom prst="star12">
            <a:avLst/>
          </a:prstGeom>
          <a:gradFill>
            <a:gsLst>
              <a:gs pos="38000">
                <a:schemeClr val="accent1">
                  <a:lumMod val="40000"/>
                  <a:lumOff val="60000"/>
                </a:schemeClr>
              </a:gs>
              <a:gs pos="59000">
                <a:schemeClr val="tx2">
                  <a:lumMod val="90000"/>
                </a:schemeClr>
              </a:gs>
              <a:gs pos="0">
                <a:srgbClr val="043E87"/>
              </a:gs>
              <a:gs pos="8208">
                <a:srgbClr val="2B5D9B"/>
              </a:gs>
              <a:gs pos="87000">
                <a:srgbClr val="2655A7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56899" y="1602746"/>
            <a:ext cx="768710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Домашня робота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uk-UA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Повторити параграф 26;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Знайти цікаві вислови </a:t>
            </a:r>
          </a:p>
          <a:p>
            <a:pPr>
              <a:lnSpc>
                <a:spcPct val="150000"/>
              </a:lnSpc>
            </a:pPr>
            <a:r>
              <a:rPr lang="uk-UA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Стіва Джобса.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6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rgbClr val="002E66"/>
            </a:gs>
            <a:gs pos="50000">
              <a:srgbClr val="043E87"/>
            </a:gs>
            <a:gs pos="100000">
              <a:srgbClr val="2655A7"/>
            </a:gs>
          </a:gsLst>
          <a:lin ang="16200000" scaled="0"/>
        </a:gra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/>
          </p:cNvSpPr>
          <p:nvPr>
            <p:ph type="title"/>
          </p:nvPr>
        </p:nvSpPr>
        <p:spPr>
          <a:xfrm>
            <a:off x="899591" y="260647"/>
            <a:ext cx="7772400" cy="72494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Відгадай кросворд</a:t>
            </a:r>
          </a:p>
        </p:txBody>
      </p:sp>
      <p:pic>
        <p:nvPicPr>
          <p:cNvPr id="116" name="Shape 116" descr="http://i.huffpost.com/gen/1376103/thumbs/o-KIDS-QUESTIONS-facebook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51856" y="2996951"/>
            <a:ext cx="3168351" cy="15841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7" name="Shape 117"/>
          <p:cNvGraphicFramePr/>
          <p:nvPr/>
        </p:nvGraphicFramePr>
        <p:xfrm>
          <a:off x="899591" y="1052736"/>
          <a:ext cx="6095950" cy="56167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424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18" name="Shape 118"/>
          <p:cNvSpPr/>
          <p:nvPr/>
        </p:nvSpPr>
        <p:spPr>
          <a:xfrm>
            <a:off x="4141640" y="5255376"/>
            <a:ext cx="4752527" cy="1318918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1. Електронні таблиці (ЕТ) — це </a:t>
            </a:r>
            <a:r>
              <a:rPr lang="uk-UA" sz="2400" b="0" i="0" u="none" strike="noStrike" cap="none" dirty="0" err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комп</a:t>
            </a:r>
            <a:r>
              <a:rPr lang="en-US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’</a:t>
            </a:r>
            <a:r>
              <a:rPr lang="uk-UA" sz="2400" b="0" i="0" u="none" strike="noStrike" cap="none" dirty="0" err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ютерний</a:t>
            </a: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варіант звичайної…</a:t>
            </a:r>
          </a:p>
        </p:txBody>
      </p:sp>
      <p:sp>
        <p:nvSpPr>
          <p:cNvPr id="119" name="Shape 119"/>
          <p:cNvSpPr/>
          <p:nvPr/>
        </p:nvSpPr>
        <p:spPr>
          <a:xfrm>
            <a:off x="3923928" y="1628800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</a:t>
            </a:r>
          </a:p>
        </p:txBody>
      </p:sp>
      <p:sp>
        <p:nvSpPr>
          <p:cNvPr id="120" name="Shape 120"/>
          <p:cNvSpPr/>
          <p:nvPr/>
        </p:nvSpPr>
        <p:spPr>
          <a:xfrm>
            <a:off x="323528" y="5805264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</a:t>
            </a:r>
          </a:p>
        </p:txBody>
      </p:sp>
      <p:sp>
        <p:nvSpPr>
          <p:cNvPr id="121" name="Shape 121"/>
          <p:cNvSpPr/>
          <p:nvPr/>
        </p:nvSpPr>
        <p:spPr>
          <a:xfrm>
            <a:off x="2555775" y="1052736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</a:t>
            </a:r>
          </a:p>
        </p:txBody>
      </p:sp>
      <p:sp>
        <p:nvSpPr>
          <p:cNvPr id="122" name="Shape 122"/>
          <p:cNvSpPr/>
          <p:nvPr/>
        </p:nvSpPr>
        <p:spPr>
          <a:xfrm>
            <a:off x="323528" y="5085183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</a:t>
            </a:r>
          </a:p>
        </p:txBody>
      </p:sp>
      <p:sp>
        <p:nvSpPr>
          <p:cNvPr id="123" name="Shape 123"/>
          <p:cNvSpPr/>
          <p:nvPr/>
        </p:nvSpPr>
        <p:spPr>
          <a:xfrm>
            <a:off x="1187624" y="3573016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</a:t>
            </a:r>
          </a:p>
        </p:txBody>
      </p:sp>
      <p:sp>
        <p:nvSpPr>
          <p:cNvPr id="124" name="Shape 124"/>
          <p:cNvSpPr/>
          <p:nvPr/>
        </p:nvSpPr>
        <p:spPr>
          <a:xfrm>
            <a:off x="2195735" y="4365103"/>
            <a:ext cx="432047" cy="36004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</a:t>
            </a:r>
          </a:p>
        </p:txBody>
      </p:sp>
      <p:sp>
        <p:nvSpPr>
          <p:cNvPr id="125" name="Shape 125"/>
          <p:cNvSpPr/>
          <p:nvPr/>
        </p:nvSpPr>
        <p:spPr>
          <a:xfrm>
            <a:off x="3491880" y="2564903"/>
            <a:ext cx="432047" cy="36004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</a:t>
            </a:r>
          </a:p>
        </p:txBody>
      </p:sp>
      <p:sp>
        <p:nvSpPr>
          <p:cNvPr id="126" name="Shape 126"/>
          <p:cNvSpPr/>
          <p:nvPr/>
        </p:nvSpPr>
        <p:spPr>
          <a:xfrm>
            <a:off x="1115616" y="2132856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</a:t>
            </a:r>
          </a:p>
        </p:txBody>
      </p:sp>
      <p:sp>
        <p:nvSpPr>
          <p:cNvPr id="127" name="Shape 127"/>
          <p:cNvSpPr/>
          <p:nvPr/>
        </p:nvSpPr>
        <p:spPr>
          <a:xfrm>
            <a:off x="1691680" y="3068959"/>
            <a:ext cx="504056" cy="4320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1" i="1" u="none" strike="noStrike" cap="non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</a:t>
            </a:r>
          </a:p>
        </p:txBody>
      </p:sp>
      <p:graphicFrame>
        <p:nvGraphicFramePr>
          <p:cNvPr id="128" name="Shape 128"/>
          <p:cNvGraphicFramePr/>
          <p:nvPr/>
        </p:nvGraphicFramePr>
        <p:xfrm>
          <a:off x="3923928" y="2132856"/>
          <a:ext cx="435425" cy="25959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Т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</a:rPr>
                        <a:t>Б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Л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И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Ц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І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29" name="Shape 129"/>
          <p:cNvGraphicFramePr/>
          <p:nvPr/>
        </p:nvGraphicFramePr>
        <p:xfrm>
          <a:off x="899591" y="5877271"/>
          <a:ext cx="3047975" cy="3708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К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О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М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І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К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И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0" name="Shape 130"/>
          <p:cNvSpPr/>
          <p:nvPr/>
        </p:nvSpPr>
        <p:spPr>
          <a:xfrm>
            <a:off x="4141639" y="5264720"/>
            <a:ext cx="4752527" cy="132802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2. Складається таблиця зі стовпців і рядків, на перетині яких містяться …</a:t>
            </a:r>
          </a:p>
        </p:txBody>
      </p:sp>
      <p:sp>
        <p:nvSpPr>
          <p:cNvPr id="131" name="Shape 131"/>
          <p:cNvSpPr/>
          <p:nvPr/>
        </p:nvSpPr>
        <p:spPr>
          <a:xfrm>
            <a:off x="4139569" y="5498853"/>
            <a:ext cx="4752527" cy="9194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3. Рядок над таблицею називають рядком …</a:t>
            </a:r>
          </a:p>
        </p:txBody>
      </p:sp>
      <p:graphicFrame>
        <p:nvGraphicFramePr>
          <p:cNvPr id="132" name="Shape 132"/>
          <p:cNvGraphicFramePr/>
          <p:nvPr/>
        </p:nvGraphicFramePr>
        <p:xfrm>
          <a:off x="3059832" y="1052736"/>
          <a:ext cx="435425" cy="222510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Ф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rgbClr val="FF0000"/>
                          </a:solidFill>
                        </a:rPr>
                        <a:t>О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М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У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rgbClr val="FF0000"/>
                          </a:solidFill>
                        </a:rPr>
                        <a:t>Л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3" name="Shape 133"/>
          <p:cNvSpPr/>
          <p:nvPr/>
        </p:nvSpPr>
        <p:spPr>
          <a:xfrm>
            <a:off x="4130644" y="5012716"/>
            <a:ext cx="4752527" cy="166854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3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4. Перед рядком формули відображається … поточної клітинки, а також кнопка вставити функцію.</a:t>
            </a:r>
          </a:p>
        </p:txBody>
      </p:sp>
      <p:graphicFrame>
        <p:nvGraphicFramePr>
          <p:cNvPr id="134" name="Shape 134"/>
          <p:cNvGraphicFramePr/>
          <p:nvPr/>
        </p:nvGraphicFramePr>
        <p:xfrm>
          <a:off x="899591" y="5157192"/>
          <a:ext cx="2612550" cy="3708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Д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rgbClr val="FF0000"/>
                          </a:solidFill>
                        </a:rPr>
                        <a:t>Е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rgbClr val="FF0000"/>
                          </a:solidFill>
                        </a:rPr>
                        <a:t>С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5" name="Shape 135"/>
          <p:cNvSpPr/>
          <p:nvPr/>
        </p:nvSpPr>
        <p:spPr>
          <a:xfrm>
            <a:off x="4139568" y="4926552"/>
            <a:ext cx="4752527" cy="173664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3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5. </a:t>
            </a: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Формула — це вираз, який задає операції над      …      в клітинках електронної таблиці та порядок їх виконання. </a:t>
            </a:r>
          </a:p>
        </p:txBody>
      </p:sp>
      <p:graphicFrame>
        <p:nvGraphicFramePr>
          <p:cNvPr id="136" name="Shape 136"/>
          <p:cNvGraphicFramePr/>
          <p:nvPr/>
        </p:nvGraphicFramePr>
        <p:xfrm>
          <a:off x="1763688" y="3645023"/>
          <a:ext cx="2612550" cy="3708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Д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rgbClr val="FF0000"/>
                          </a:solidFill>
                        </a:rPr>
                        <a:t>Н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И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М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rgbClr val="FF0000"/>
                          </a:solidFill>
                        </a:rPr>
                        <a:t>И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7" name="Shape 137"/>
          <p:cNvSpPr/>
          <p:nvPr/>
        </p:nvSpPr>
        <p:spPr>
          <a:xfrm>
            <a:off x="4130644" y="5346609"/>
            <a:ext cx="4752527" cy="9194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6. Формула починається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зі </a:t>
            </a:r>
            <a:r>
              <a:rPr lang="uk-UA" sz="2400" b="0" i="0" u="none" strike="noStrike" cap="none" dirty="0" err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знака</a:t>
            </a: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 …</a:t>
            </a:r>
          </a:p>
        </p:txBody>
      </p:sp>
      <p:graphicFrame>
        <p:nvGraphicFramePr>
          <p:cNvPr id="138" name="Shape 138"/>
          <p:cNvGraphicFramePr/>
          <p:nvPr/>
        </p:nvGraphicFramePr>
        <p:xfrm>
          <a:off x="2627783" y="4365103"/>
          <a:ext cx="3483400" cy="3708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Д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О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І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В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rgbClr val="FF0000"/>
                          </a:solidFill>
                        </a:rPr>
                        <a:t>Н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Ю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Є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9" name="Shape 139"/>
          <p:cNvSpPr/>
          <p:nvPr/>
        </p:nvSpPr>
        <p:spPr>
          <a:xfrm>
            <a:off x="4139568" y="5355953"/>
            <a:ext cx="4752527" cy="9194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7. Електронна книга складається з  …</a:t>
            </a:r>
          </a:p>
        </p:txBody>
      </p:sp>
      <p:graphicFrame>
        <p:nvGraphicFramePr>
          <p:cNvPr id="140" name="Shape 140"/>
          <p:cNvGraphicFramePr/>
          <p:nvPr/>
        </p:nvGraphicFramePr>
        <p:xfrm>
          <a:off x="3923928" y="2492896"/>
          <a:ext cx="3047975" cy="3708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К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У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Ш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І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В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1" name="Shape 141"/>
          <p:cNvSpPr/>
          <p:nvPr/>
        </p:nvSpPr>
        <p:spPr>
          <a:xfrm>
            <a:off x="4121720" y="4948313"/>
            <a:ext cx="4752527" cy="173664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4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8. ... даних - визначає тип даних, які введено до клітинки, та особливості їх відображення у клітинці </a:t>
            </a:r>
          </a:p>
        </p:txBody>
      </p:sp>
      <p:graphicFrame>
        <p:nvGraphicFramePr>
          <p:cNvPr id="142" name="Shape 142"/>
          <p:cNvGraphicFramePr/>
          <p:nvPr/>
        </p:nvGraphicFramePr>
        <p:xfrm>
          <a:off x="1763688" y="2132856"/>
          <a:ext cx="2612550" cy="3708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54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Ф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О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М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 dirty="0">
                          <a:solidFill>
                            <a:schemeClr val="lt1"/>
                          </a:solidFill>
                        </a:rPr>
                        <a:t>Т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" name="Shape 143"/>
          <p:cNvSpPr/>
          <p:nvPr/>
        </p:nvSpPr>
        <p:spPr>
          <a:xfrm>
            <a:off x="4114586" y="5076454"/>
            <a:ext cx="4752527" cy="1532334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1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9. Графічне зображення , що наочно відображає співвідношення між числовими даними за допомогою геометричних фігур </a:t>
            </a:r>
          </a:p>
        </p:txBody>
      </p:sp>
      <p:graphicFrame>
        <p:nvGraphicFramePr>
          <p:cNvPr id="144" name="Shape 144"/>
          <p:cNvGraphicFramePr/>
          <p:nvPr/>
        </p:nvGraphicFramePr>
        <p:xfrm>
          <a:off x="1763688" y="3645023"/>
          <a:ext cx="435425" cy="302082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54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Д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І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Г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Р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М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4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800" b="1">
                          <a:solidFill>
                            <a:schemeClr val="lt1"/>
                          </a:solidFill>
                        </a:rPr>
                        <a:t>А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5" name="Shape 145"/>
          <p:cNvSpPr/>
          <p:nvPr/>
        </p:nvSpPr>
        <p:spPr>
          <a:xfrm>
            <a:off x="4112514" y="4978613"/>
            <a:ext cx="4752527" cy="1532334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8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 виділених літер складіть ключове слово нашого кросворду і даного уроку…</a:t>
            </a:r>
          </a:p>
        </p:txBody>
      </p:sp>
      <p:graphicFrame>
        <p:nvGraphicFramePr>
          <p:cNvPr id="146" name="Shape 146"/>
          <p:cNvGraphicFramePr/>
          <p:nvPr>
            <p:extLst>
              <p:ext uri="{D42A27DB-BD31-4B8C-83A1-F6EECF244321}">
                <p14:modId xmlns:p14="http://schemas.microsoft.com/office/powerpoint/2010/main" val="735157152"/>
              </p:ext>
            </p:extLst>
          </p:nvPr>
        </p:nvGraphicFramePr>
        <p:xfrm>
          <a:off x="4855491" y="1246021"/>
          <a:ext cx="3816500" cy="39625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81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55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dirty="0">
                          <a:solidFill>
                            <a:srgbClr val="0F243E"/>
                          </a:solidFill>
                        </a:rPr>
                        <a:t>Ч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2000" dirty="0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000" b="1" dirty="0">
                          <a:solidFill>
                            <a:srgbClr val="0F243E"/>
                          </a:solidFill>
                        </a:rPr>
                        <a:t>Я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49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7" name="Shape 147"/>
          <p:cNvGraphicFramePr/>
          <p:nvPr>
            <p:extLst>
              <p:ext uri="{D42A27DB-BD31-4B8C-83A1-F6EECF244321}">
                <p14:modId xmlns:p14="http://schemas.microsoft.com/office/powerpoint/2010/main" val="1585080090"/>
              </p:ext>
            </p:extLst>
          </p:nvPr>
        </p:nvGraphicFramePr>
        <p:xfrm>
          <a:off x="4855491" y="1190802"/>
          <a:ext cx="3816500" cy="457210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816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381650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3550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О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Ч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И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Е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2400" b="1" i="1" dirty="0">
                          <a:solidFill>
                            <a:srgbClr val="0F243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Я</a:t>
                      </a: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29000">
                          <a:schemeClr val="accent1">
                            <a:lumMod val="5000"/>
                            <a:lumOff val="95000"/>
                          </a:schemeClr>
                        </a:gs>
                        <a:gs pos="54000">
                          <a:schemeClr val="accent1">
                            <a:lumMod val="45000"/>
                            <a:lumOff val="55000"/>
                          </a:schemeClr>
                        </a:gs>
                        <a:gs pos="66000">
                          <a:schemeClr val="accent1">
                            <a:lumMod val="45000"/>
                            <a:lumOff val="55000"/>
                          </a:schemeClr>
                        </a:gs>
                        <a:gs pos="77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 idx="4294967295"/>
          </p:nvPr>
        </p:nvSpPr>
        <p:spPr>
          <a:xfrm>
            <a:off x="0" y="1346877"/>
            <a:ext cx="9144000" cy="2088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FFC000"/>
              </a:buClr>
              <a:buSzPct val="25000"/>
              <a:buFont typeface="Libre Baskerville"/>
              <a:buNone/>
            </a:pPr>
            <a:r>
              <a:rPr lang="uk-UA" sz="4800" b="1" i="0" u="sng" strike="noStrike" cap="none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  <a:ea typeface="Libre Baskerville"/>
                <a:cs typeface="Libre Baskerville"/>
                <a:sym typeface="Libre Baskerville"/>
              </a:rPr>
              <a:t>29 </a:t>
            </a:r>
            <a:r>
              <a:rPr lang="uk-UA" sz="4800" b="1" i="0" u="sng" strike="noStrike" cap="none" dirty="0">
                <a:solidFill>
                  <a:schemeClr val="bg2">
                    <a:lumMod val="20000"/>
                    <a:lumOff val="80000"/>
                  </a:schemeClr>
                </a:solidFill>
                <a:latin typeface="Monotype Corsiva" panose="03010101010201010101" pitchFamily="66" charset="0"/>
                <a:ea typeface="Libre Baskerville"/>
                <a:cs typeface="Libre Baskerville"/>
                <a:sym typeface="Libre Baskerville"/>
              </a:rPr>
              <a:t>листопада</a:t>
            </a:r>
            <a:r>
              <a:rPr lang="uk-UA" sz="3600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/>
            </a:r>
            <a:br>
              <a:rPr lang="uk-UA" sz="3600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</a:br>
            <a:r>
              <a:rPr lang="uk-UA" b="1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Практична </a:t>
            </a:r>
            <a:r>
              <a:rPr lang="uk-UA" b="1" i="0" u="none" strike="noStrike" cap="none" dirty="0" smtClean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робота 3</a:t>
            </a:r>
            <a: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/>
            </a:r>
            <a:b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</a:br>
            <a: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”Виконання обчислень </a:t>
            </a:r>
            <a:b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</a:br>
            <a: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за даними електронної таблиці.</a:t>
            </a:r>
            <a:b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</a:br>
            <a:r>
              <a:rPr lang="uk-UA" b="0" i="0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Використання вбудованих функцій”</a:t>
            </a:r>
          </a:p>
        </p:txBody>
      </p:sp>
      <p:pic>
        <p:nvPicPr>
          <p:cNvPr id="154" name="Shape 154" descr="C:\Users\Екатерина\Pictures\Рисунокртрпьи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71505" y="3435109"/>
            <a:ext cx="4919603" cy="2693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5" name="Shape 155" descr="Картинки по запросу Використання обчислень за даними електронної таблиці. Використання вбудованих функцій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15450" y="300253"/>
            <a:ext cx="1277616" cy="1273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Shape 160" descr="C:\Users\Сергей\Desktop\computer1_8940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528" y="0"/>
            <a:ext cx="1769616" cy="1769616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/>
          <p:nvPr/>
        </p:nvSpPr>
        <p:spPr>
          <a:xfrm>
            <a:off x="857250" y="1214437"/>
            <a:ext cx="7429500" cy="473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2936" y="0"/>
                </a:moveTo>
                <a:lnTo>
                  <a:pt x="46468" y="2060"/>
                </a:lnTo>
                <a:lnTo>
                  <a:pt x="40510" y="4368"/>
                </a:lnTo>
                <a:lnTo>
                  <a:pt x="34978" y="6923"/>
                </a:lnTo>
                <a:lnTo>
                  <a:pt x="29957" y="9560"/>
                </a:lnTo>
                <a:lnTo>
                  <a:pt x="25276" y="12362"/>
                </a:lnTo>
                <a:lnTo>
                  <a:pt x="21021" y="15329"/>
                </a:lnTo>
                <a:lnTo>
                  <a:pt x="17276" y="18379"/>
                </a:lnTo>
                <a:lnTo>
                  <a:pt x="13787" y="21593"/>
                </a:lnTo>
                <a:lnTo>
                  <a:pt x="10808" y="24890"/>
                </a:lnTo>
                <a:lnTo>
                  <a:pt x="8170" y="28269"/>
                </a:lnTo>
                <a:lnTo>
                  <a:pt x="5957" y="31813"/>
                </a:lnTo>
                <a:lnTo>
                  <a:pt x="4085" y="35274"/>
                </a:lnTo>
                <a:lnTo>
                  <a:pt x="2553" y="38901"/>
                </a:lnTo>
                <a:lnTo>
                  <a:pt x="1361" y="42527"/>
                </a:lnTo>
                <a:lnTo>
                  <a:pt x="595" y="46236"/>
                </a:lnTo>
                <a:lnTo>
                  <a:pt x="85" y="49862"/>
                </a:lnTo>
                <a:lnTo>
                  <a:pt x="0" y="53571"/>
                </a:lnTo>
                <a:lnTo>
                  <a:pt x="170" y="57197"/>
                </a:lnTo>
                <a:lnTo>
                  <a:pt x="765" y="60824"/>
                </a:lnTo>
                <a:lnTo>
                  <a:pt x="1531" y="64450"/>
                </a:lnTo>
                <a:lnTo>
                  <a:pt x="2723" y="67994"/>
                </a:lnTo>
                <a:lnTo>
                  <a:pt x="4085" y="71538"/>
                </a:lnTo>
                <a:lnTo>
                  <a:pt x="5872" y="74917"/>
                </a:lnTo>
                <a:lnTo>
                  <a:pt x="7829" y="78296"/>
                </a:lnTo>
                <a:lnTo>
                  <a:pt x="10127" y="81510"/>
                </a:lnTo>
                <a:lnTo>
                  <a:pt x="12680" y="84642"/>
                </a:lnTo>
                <a:lnTo>
                  <a:pt x="15489" y="87609"/>
                </a:lnTo>
                <a:lnTo>
                  <a:pt x="18468" y="90494"/>
                </a:lnTo>
                <a:lnTo>
                  <a:pt x="21787" y="93214"/>
                </a:lnTo>
                <a:lnTo>
                  <a:pt x="25361" y="95769"/>
                </a:lnTo>
                <a:lnTo>
                  <a:pt x="29106" y="98159"/>
                </a:lnTo>
                <a:lnTo>
                  <a:pt x="33021" y="100384"/>
                </a:lnTo>
                <a:lnTo>
                  <a:pt x="37191" y="102362"/>
                </a:lnTo>
                <a:lnTo>
                  <a:pt x="41617" y="104093"/>
                </a:lnTo>
                <a:lnTo>
                  <a:pt x="46212" y="105659"/>
                </a:lnTo>
                <a:lnTo>
                  <a:pt x="50978" y="106978"/>
                </a:lnTo>
                <a:lnTo>
                  <a:pt x="55914" y="108049"/>
                </a:lnTo>
                <a:lnTo>
                  <a:pt x="61021" y="108873"/>
                </a:lnTo>
                <a:lnTo>
                  <a:pt x="66297" y="109368"/>
                </a:lnTo>
                <a:lnTo>
                  <a:pt x="71744" y="109615"/>
                </a:lnTo>
                <a:lnTo>
                  <a:pt x="77361" y="109532"/>
                </a:lnTo>
                <a:lnTo>
                  <a:pt x="83063" y="109203"/>
                </a:lnTo>
                <a:lnTo>
                  <a:pt x="88936" y="108461"/>
                </a:lnTo>
                <a:lnTo>
                  <a:pt x="94893" y="107472"/>
                </a:lnTo>
                <a:lnTo>
                  <a:pt x="101021" y="106071"/>
                </a:lnTo>
                <a:lnTo>
                  <a:pt x="108170" y="120000"/>
                </a:lnTo>
                <a:lnTo>
                  <a:pt x="108255" y="120000"/>
                </a:lnTo>
                <a:lnTo>
                  <a:pt x="120000" y="79697"/>
                </a:lnTo>
                <a:lnTo>
                  <a:pt x="79489" y="63956"/>
                </a:lnTo>
                <a:lnTo>
                  <a:pt x="86638" y="78049"/>
                </a:lnTo>
                <a:lnTo>
                  <a:pt x="83234" y="78873"/>
                </a:lnTo>
                <a:lnTo>
                  <a:pt x="79659" y="79450"/>
                </a:lnTo>
                <a:lnTo>
                  <a:pt x="76085" y="79780"/>
                </a:lnTo>
                <a:lnTo>
                  <a:pt x="72425" y="79862"/>
                </a:lnTo>
                <a:lnTo>
                  <a:pt x="68765" y="79697"/>
                </a:lnTo>
                <a:lnTo>
                  <a:pt x="65021" y="79368"/>
                </a:lnTo>
                <a:lnTo>
                  <a:pt x="61361" y="78791"/>
                </a:lnTo>
                <a:lnTo>
                  <a:pt x="57702" y="78049"/>
                </a:lnTo>
                <a:lnTo>
                  <a:pt x="54127" y="77142"/>
                </a:lnTo>
                <a:lnTo>
                  <a:pt x="50553" y="75989"/>
                </a:lnTo>
                <a:lnTo>
                  <a:pt x="47148" y="74670"/>
                </a:lnTo>
                <a:lnTo>
                  <a:pt x="43744" y="73186"/>
                </a:lnTo>
                <a:lnTo>
                  <a:pt x="40510" y="71538"/>
                </a:lnTo>
                <a:lnTo>
                  <a:pt x="37446" y="69725"/>
                </a:lnTo>
                <a:lnTo>
                  <a:pt x="34468" y="67829"/>
                </a:lnTo>
                <a:lnTo>
                  <a:pt x="31659" y="65769"/>
                </a:lnTo>
                <a:lnTo>
                  <a:pt x="29106" y="63543"/>
                </a:lnTo>
                <a:lnTo>
                  <a:pt x="26723" y="61236"/>
                </a:lnTo>
                <a:lnTo>
                  <a:pt x="24595" y="58846"/>
                </a:lnTo>
                <a:lnTo>
                  <a:pt x="22638" y="56291"/>
                </a:lnTo>
                <a:lnTo>
                  <a:pt x="21021" y="53736"/>
                </a:lnTo>
                <a:lnTo>
                  <a:pt x="19659" y="51016"/>
                </a:lnTo>
                <a:lnTo>
                  <a:pt x="18638" y="48214"/>
                </a:lnTo>
                <a:lnTo>
                  <a:pt x="17872" y="45412"/>
                </a:lnTo>
                <a:lnTo>
                  <a:pt x="17446" y="42527"/>
                </a:lnTo>
                <a:lnTo>
                  <a:pt x="17446" y="39560"/>
                </a:lnTo>
                <a:lnTo>
                  <a:pt x="17702" y="36593"/>
                </a:lnTo>
                <a:lnTo>
                  <a:pt x="18468" y="33626"/>
                </a:lnTo>
                <a:lnTo>
                  <a:pt x="19574" y="30576"/>
                </a:lnTo>
                <a:lnTo>
                  <a:pt x="21106" y="27527"/>
                </a:lnTo>
                <a:lnTo>
                  <a:pt x="23148" y="24395"/>
                </a:lnTo>
                <a:lnTo>
                  <a:pt x="25617" y="21346"/>
                </a:lnTo>
                <a:lnTo>
                  <a:pt x="28510" y="18296"/>
                </a:lnTo>
                <a:lnTo>
                  <a:pt x="32000" y="15247"/>
                </a:lnTo>
                <a:lnTo>
                  <a:pt x="35914" y="12280"/>
                </a:lnTo>
                <a:lnTo>
                  <a:pt x="40425" y="9313"/>
                </a:lnTo>
                <a:lnTo>
                  <a:pt x="45531" y="6346"/>
                </a:lnTo>
                <a:lnTo>
                  <a:pt x="51148" y="3461"/>
                </a:lnTo>
                <a:lnTo>
                  <a:pt x="57361" y="659"/>
                </a:lnTo>
                <a:lnTo>
                  <a:pt x="52936" y="0"/>
                </a:lnTo>
                <a:close/>
                <a:moveTo>
                  <a:pt x="120000" y="79697"/>
                </a:moveTo>
                <a:lnTo>
                  <a:pt x="120000" y="79697"/>
                </a:lnTo>
                <a:close/>
              </a:path>
            </a:pathLst>
          </a:custGeom>
          <a:gradFill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pic>
        <p:nvPicPr>
          <p:cNvPr id="162" name="Shape 1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11759" y="1052736"/>
            <a:ext cx="787400" cy="714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08336" y="2462710"/>
            <a:ext cx="608011" cy="928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63688" y="3789039"/>
            <a:ext cx="100330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563887" y="4365103"/>
            <a:ext cx="1062037" cy="1071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652119" y="4437112"/>
            <a:ext cx="996950" cy="107156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/>
          <p:nvPr/>
        </p:nvSpPr>
        <p:spPr>
          <a:xfrm>
            <a:off x="2483767" y="332656"/>
            <a:ext cx="4939621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2800" b="1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Сьогодні ми з вами будемо: </a:t>
            </a:r>
          </a:p>
        </p:txBody>
      </p:sp>
      <p:sp>
        <p:nvSpPr>
          <p:cNvPr id="168" name="Shape 168"/>
          <p:cNvSpPr/>
          <p:nvPr/>
        </p:nvSpPr>
        <p:spPr>
          <a:xfrm>
            <a:off x="3455875" y="1440781"/>
            <a:ext cx="4392488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виконувати обчислення за даними електронної таблиці, використовуючи вбудовані функції; </a:t>
            </a:r>
          </a:p>
        </p:txBody>
      </p:sp>
      <p:sp>
        <p:nvSpPr>
          <p:cNvPr id="169" name="Shape 169"/>
          <p:cNvSpPr/>
          <p:nvPr/>
        </p:nvSpPr>
        <p:spPr>
          <a:xfrm>
            <a:off x="2129282" y="2542356"/>
            <a:ext cx="3672407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вчитися самостійно і творчо застосовувати знання, навички та вміння  на практиці;</a:t>
            </a:r>
          </a:p>
        </p:txBody>
      </p:sp>
      <p:sp>
        <p:nvSpPr>
          <p:cNvPr id="170" name="Shape 170"/>
          <p:cNvSpPr/>
          <p:nvPr/>
        </p:nvSpPr>
        <p:spPr>
          <a:xfrm>
            <a:off x="140259" y="4881935"/>
            <a:ext cx="3024335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удосконалювати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практичні навички роботи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 комп’ютером;</a:t>
            </a:r>
          </a:p>
        </p:txBody>
      </p:sp>
      <p:sp>
        <p:nvSpPr>
          <p:cNvPr id="171" name="Shape 171"/>
          <p:cNvSpPr/>
          <p:nvPr/>
        </p:nvSpPr>
        <p:spPr>
          <a:xfrm>
            <a:off x="5436096" y="5805264"/>
            <a:ext cx="2952328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підвищувати свою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інформаційну культуру.</a:t>
            </a:r>
          </a:p>
        </p:txBody>
      </p:sp>
      <p:sp>
        <p:nvSpPr>
          <p:cNvPr id="172" name="Shape 172"/>
          <p:cNvSpPr/>
          <p:nvPr/>
        </p:nvSpPr>
        <p:spPr>
          <a:xfrm>
            <a:off x="2915816" y="5805264"/>
            <a:ext cx="2286000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uk-UA" sz="1800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розвивати творчі здібності та логічне мислення;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170" grpId="0"/>
      <p:bldP spid="171" grpId="0"/>
      <p:bldP spid="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3794812" y="221154"/>
            <a:ext cx="4866930" cy="105099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Libre Baskerville"/>
              <a:buNone/>
            </a:pPr>
            <a:r>
              <a:rPr lang="uk-UA" sz="3300" b="0" i="0" u="none" strike="noStrike" cap="none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Робота з підручником     </a:t>
            </a:r>
            <a:r>
              <a:rPr lang="uk-UA" sz="3300" b="0" i="1" u="none" strike="noStrike" cap="none" dirty="0" err="1">
                <a:solidFill>
                  <a:srgbClr val="FFC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стор</a:t>
            </a:r>
            <a:r>
              <a:rPr lang="uk-UA" sz="3300" b="0" i="1" u="none" strike="noStrike" cap="none" dirty="0">
                <a:solidFill>
                  <a:srgbClr val="FFC000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. 206</a:t>
            </a:r>
          </a:p>
        </p:txBody>
      </p:sp>
      <p:sp>
        <p:nvSpPr>
          <p:cNvPr id="178" name="Shape 178"/>
          <p:cNvSpPr/>
          <p:nvPr/>
        </p:nvSpPr>
        <p:spPr>
          <a:xfrm>
            <a:off x="251519" y="1261185"/>
            <a:ext cx="8712967" cy="107721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Розглянь схему та поясни зв'язок між указаними поняттями</a:t>
            </a:r>
          </a:p>
        </p:txBody>
      </p:sp>
      <p:grpSp>
        <p:nvGrpSpPr>
          <p:cNvPr id="179" name="Shape 179"/>
          <p:cNvGrpSpPr/>
          <p:nvPr/>
        </p:nvGrpSpPr>
        <p:grpSpPr>
          <a:xfrm>
            <a:off x="251519" y="2381395"/>
            <a:ext cx="7272808" cy="759573"/>
            <a:chOff x="251519" y="2381395"/>
            <a:chExt cx="7776863" cy="759573"/>
          </a:xfrm>
        </p:grpSpPr>
        <p:sp>
          <p:nvSpPr>
            <p:cNvPr id="180" name="Shape 180"/>
            <p:cNvSpPr/>
            <p:nvPr/>
          </p:nvSpPr>
          <p:spPr>
            <a:xfrm>
              <a:off x="251519" y="2420888"/>
              <a:ext cx="1690622" cy="7200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Клітинка</a:t>
              </a:r>
            </a:p>
          </p:txBody>
        </p:sp>
        <p:sp>
          <p:nvSpPr>
            <p:cNvPr id="181" name="Shape 181"/>
            <p:cNvSpPr/>
            <p:nvPr/>
          </p:nvSpPr>
          <p:spPr>
            <a:xfrm>
              <a:off x="2257024" y="2381395"/>
              <a:ext cx="1690622" cy="7200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=</a:t>
              </a:r>
            </a:p>
          </p:txBody>
        </p:sp>
        <p:sp>
          <p:nvSpPr>
            <p:cNvPr id="182" name="Shape 182"/>
            <p:cNvSpPr/>
            <p:nvPr/>
          </p:nvSpPr>
          <p:spPr>
            <a:xfrm>
              <a:off x="4268838" y="2381395"/>
              <a:ext cx="1690622" cy="720080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400" b="1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Формула</a:t>
              </a:r>
            </a:p>
          </p:txBody>
        </p:sp>
        <p:sp>
          <p:nvSpPr>
            <p:cNvPr id="183" name="Shape 183"/>
            <p:cNvSpPr/>
            <p:nvPr/>
          </p:nvSpPr>
          <p:spPr>
            <a:xfrm>
              <a:off x="1942142" y="2708919"/>
              <a:ext cx="338124" cy="216023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endParaRPr>
            </a:p>
          </p:txBody>
        </p:sp>
        <p:sp>
          <p:nvSpPr>
            <p:cNvPr id="184" name="Shape 184"/>
            <p:cNvSpPr/>
            <p:nvPr/>
          </p:nvSpPr>
          <p:spPr>
            <a:xfrm>
              <a:off x="3932388" y="2690191"/>
              <a:ext cx="338124" cy="216023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endParaRPr>
            </a:p>
          </p:txBody>
        </p:sp>
        <p:sp>
          <p:nvSpPr>
            <p:cNvPr id="185" name="Shape 185"/>
            <p:cNvSpPr/>
            <p:nvPr/>
          </p:nvSpPr>
          <p:spPr>
            <a:xfrm>
              <a:off x="5999637" y="2708919"/>
              <a:ext cx="338124" cy="216023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endParaRPr>
            </a:p>
          </p:txBody>
        </p:sp>
        <p:sp>
          <p:nvSpPr>
            <p:cNvPr id="186" name="Shape 186"/>
            <p:cNvSpPr/>
            <p:nvPr/>
          </p:nvSpPr>
          <p:spPr>
            <a:xfrm>
              <a:off x="6337760" y="2420888"/>
              <a:ext cx="1690622" cy="7200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800" i="1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Enter</a:t>
              </a:r>
            </a:p>
          </p:txBody>
        </p:sp>
      </p:grpSp>
      <p:grpSp>
        <p:nvGrpSpPr>
          <p:cNvPr id="187" name="Shape 187"/>
          <p:cNvGrpSpPr/>
          <p:nvPr/>
        </p:nvGrpSpPr>
        <p:grpSpPr>
          <a:xfrm>
            <a:off x="251519" y="3291861"/>
            <a:ext cx="8531383" cy="1040631"/>
            <a:chOff x="145073" y="3356992"/>
            <a:chExt cx="8531383" cy="1040631"/>
          </a:xfrm>
        </p:grpSpPr>
        <p:sp>
          <p:nvSpPr>
            <p:cNvPr id="188" name="Shape 188"/>
            <p:cNvSpPr/>
            <p:nvPr/>
          </p:nvSpPr>
          <p:spPr>
            <a:xfrm>
              <a:off x="145073" y="3387571"/>
              <a:ext cx="1601433" cy="7200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Числа</a:t>
              </a:r>
            </a:p>
          </p:txBody>
        </p:sp>
        <p:sp>
          <p:nvSpPr>
            <p:cNvPr id="190" name="Shape 190"/>
            <p:cNvSpPr/>
            <p:nvPr/>
          </p:nvSpPr>
          <p:spPr>
            <a:xfrm>
              <a:off x="1916461" y="3356992"/>
              <a:ext cx="1759508" cy="104063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Адреси клітинок та їх діапазонів</a:t>
              </a:r>
            </a:p>
          </p:txBody>
        </p:sp>
        <p:sp>
          <p:nvSpPr>
            <p:cNvPr id="192" name="Shape 192"/>
            <p:cNvSpPr/>
            <p:nvPr/>
          </p:nvSpPr>
          <p:spPr>
            <a:xfrm>
              <a:off x="3872153" y="3356992"/>
              <a:ext cx="1601433" cy="10081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Вбудовані функції</a:t>
              </a:r>
            </a:p>
          </p:txBody>
        </p:sp>
        <p:sp>
          <p:nvSpPr>
            <p:cNvPr id="193" name="Shape 193"/>
            <p:cNvSpPr/>
            <p:nvPr/>
          </p:nvSpPr>
          <p:spPr>
            <a:xfrm>
              <a:off x="5578438" y="3356992"/>
              <a:ext cx="1949573" cy="10081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Знаки арифметичних операцій</a:t>
              </a:r>
            </a:p>
          </p:txBody>
        </p:sp>
        <p:sp>
          <p:nvSpPr>
            <p:cNvPr id="194" name="Shape 194"/>
            <p:cNvSpPr/>
            <p:nvPr/>
          </p:nvSpPr>
          <p:spPr>
            <a:xfrm>
              <a:off x="7632042" y="3356992"/>
              <a:ext cx="1044414" cy="10081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Дії</a:t>
              </a:r>
            </a:p>
          </p:txBody>
        </p:sp>
      </p:grpSp>
      <p:grpSp>
        <p:nvGrpSpPr>
          <p:cNvPr id="195" name="Shape 195"/>
          <p:cNvGrpSpPr/>
          <p:nvPr/>
        </p:nvGrpSpPr>
        <p:grpSpPr>
          <a:xfrm>
            <a:off x="3953668" y="4490359"/>
            <a:ext cx="1690622" cy="2179000"/>
            <a:chOff x="3995935" y="4490359"/>
            <a:chExt cx="1690622" cy="2179000"/>
          </a:xfrm>
        </p:grpSpPr>
        <p:sp>
          <p:nvSpPr>
            <p:cNvPr id="196" name="Shape 196"/>
            <p:cNvSpPr/>
            <p:nvPr/>
          </p:nvSpPr>
          <p:spPr>
            <a:xfrm>
              <a:off x="3995935" y="4490359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Сума</a:t>
              </a:r>
            </a:p>
          </p:txBody>
        </p:sp>
        <p:sp>
          <p:nvSpPr>
            <p:cNvPr id="197" name="Shape 197"/>
            <p:cNvSpPr/>
            <p:nvPr/>
          </p:nvSpPr>
          <p:spPr>
            <a:xfrm>
              <a:off x="3995935" y="5085183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Середнє</a:t>
              </a:r>
            </a:p>
          </p:txBody>
        </p:sp>
        <p:sp>
          <p:nvSpPr>
            <p:cNvPr id="198" name="Shape 198"/>
            <p:cNvSpPr/>
            <p:nvPr/>
          </p:nvSpPr>
          <p:spPr>
            <a:xfrm>
              <a:off x="3995935" y="5661248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Максимум</a:t>
              </a:r>
            </a:p>
          </p:txBody>
        </p:sp>
        <p:sp>
          <p:nvSpPr>
            <p:cNvPr id="199" name="Shape 199"/>
            <p:cNvSpPr/>
            <p:nvPr/>
          </p:nvSpPr>
          <p:spPr>
            <a:xfrm>
              <a:off x="3995935" y="6237312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Мінімум</a:t>
              </a:r>
            </a:p>
          </p:txBody>
        </p:sp>
      </p:grpSp>
      <p:grpSp>
        <p:nvGrpSpPr>
          <p:cNvPr id="200" name="Shape 200"/>
          <p:cNvGrpSpPr/>
          <p:nvPr/>
        </p:nvGrpSpPr>
        <p:grpSpPr>
          <a:xfrm>
            <a:off x="6144868" y="4509119"/>
            <a:ext cx="898535" cy="2016223"/>
            <a:chOff x="6300192" y="4581128"/>
            <a:chExt cx="898535" cy="2016223"/>
          </a:xfrm>
        </p:grpSpPr>
        <p:sp>
          <p:nvSpPr>
            <p:cNvPr id="201" name="Shape 201"/>
            <p:cNvSpPr/>
            <p:nvPr/>
          </p:nvSpPr>
          <p:spPr>
            <a:xfrm>
              <a:off x="6300192" y="4581128"/>
              <a:ext cx="898535" cy="28803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000" b="1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+</a:t>
              </a:r>
            </a:p>
          </p:txBody>
        </p:sp>
        <p:sp>
          <p:nvSpPr>
            <p:cNvPr id="202" name="Shape 202"/>
            <p:cNvSpPr/>
            <p:nvPr/>
          </p:nvSpPr>
          <p:spPr>
            <a:xfrm>
              <a:off x="6300192" y="5013176"/>
              <a:ext cx="898535" cy="28803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000" b="1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-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6300192" y="5445223"/>
              <a:ext cx="898535" cy="28803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000" b="1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*</a:t>
              </a:r>
            </a:p>
          </p:txBody>
        </p:sp>
        <p:sp>
          <p:nvSpPr>
            <p:cNvPr id="204" name="Shape 204"/>
            <p:cNvSpPr/>
            <p:nvPr/>
          </p:nvSpPr>
          <p:spPr>
            <a:xfrm>
              <a:off x="6300192" y="5877271"/>
              <a:ext cx="898535" cy="28803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000" b="1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/</a:t>
              </a:r>
            </a:p>
          </p:txBody>
        </p:sp>
        <p:sp>
          <p:nvSpPr>
            <p:cNvPr id="205" name="Shape 205"/>
            <p:cNvSpPr/>
            <p:nvPr/>
          </p:nvSpPr>
          <p:spPr>
            <a:xfrm>
              <a:off x="6300192" y="6309319"/>
              <a:ext cx="898535" cy="28803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2000" b="1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^</a:t>
              </a:r>
            </a:p>
          </p:txBody>
        </p:sp>
      </p:grpSp>
      <p:grpSp>
        <p:nvGrpSpPr>
          <p:cNvPr id="206" name="Shape 206"/>
          <p:cNvGrpSpPr/>
          <p:nvPr/>
        </p:nvGrpSpPr>
        <p:grpSpPr>
          <a:xfrm>
            <a:off x="7261020" y="4509119"/>
            <a:ext cx="1690622" cy="1728192"/>
            <a:chOff x="7236296" y="4509119"/>
            <a:chExt cx="1690622" cy="1728192"/>
          </a:xfrm>
        </p:grpSpPr>
        <p:sp>
          <p:nvSpPr>
            <p:cNvPr id="207" name="Shape 207"/>
            <p:cNvSpPr/>
            <p:nvPr/>
          </p:nvSpPr>
          <p:spPr>
            <a:xfrm>
              <a:off x="7236296" y="4509119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Копіювання</a:t>
              </a:r>
            </a:p>
          </p:txBody>
        </p:sp>
        <p:sp>
          <p:nvSpPr>
            <p:cNvPr id="208" name="Shape 208"/>
            <p:cNvSpPr/>
            <p:nvPr/>
          </p:nvSpPr>
          <p:spPr>
            <a:xfrm>
              <a:off x="7236296" y="5157192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Редагування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7236296" y="5805264"/>
              <a:ext cx="1690622" cy="43204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38100" dist="25400" dir="5400000" algn="t" rotWithShape="0">
                <a:srgbClr val="000000">
                  <a:alpha val="49803"/>
                </a:srgbClr>
              </a:outerShdw>
            </a:effectLst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r>
                <a:rPr lang="uk-UA" sz="1800" dirty="0">
                  <a:solidFill>
                    <a:schemeClr val="lt1"/>
                  </a:solidFill>
                  <a:latin typeface="Libre Baskerville"/>
                  <a:ea typeface="Libre Baskerville"/>
                  <a:cs typeface="Libre Baskerville"/>
                  <a:sym typeface="Libre Baskerville"/>
                </a:rPr>
                <a:t>Видалення</a:t>
              </a:r>
            </a:p>
          </p:txBody>
        </p:sp>
      </p:grpSp>
      <p:sp>
        <p:nvSpPr>
          <p:cNvPr id="2" name="Зірка: 5-кутна 1">
            <a:extLst>
              <a:ext uri="{FF2B5EF4-FFF2-40B4-BE49-F238E27FC236}">
                <a16:creationId xmlns="" xmlns:a16="http://schemas.microsoft.com/office/drawing/2014/main" id="{E52E91EB-12FA-4608-A0B3-A3953E294ABB}"/>
              </a:ext>
            </a:extLst>
          </p:cNvPr>
          <p:cNvSpPr/>
          <p:nvPr/>
        </p:nvSpPr>
        <p:spPr>
          <a:xfrm>
            <a:off x="205733" y="123654"/>
            <a:ext cx="2547952" cy="1177148"/>
          </a:xfrm>
          <a:prstGeom prst="star5">
            <a:avLst>
              <a:gd name="adj" fmla="val 28413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>
                <a:solidFill>
                  <a:schemeClr val="bg2"/>
                </a:solidFill>
              </a:rPr>
              <a:t>Острів</a:t>
            </a:r>
            <a:r>
              <a:rPr lang="uk-UA" sz="2400" dirty="0">
                <a:solidFill>
                  <a:schemeClr val="bg2"/>
                </a:solidFill>
              </a:rPr>
              <a:t> </a:t>
            </a:r>
            <a:r>
              <a:rPr lang="uk-UA" sz="3200" b="1" dirty="0">
                <a:solidFill>
                  <a:schemeClr val="bg2"/>
                </a:solidFill>
              </a:rPr>
              <a:t>Знань</a:t>
            </a:r>
            <a:endParaRPr lang="uk-UA" sz="2400" b="1" dirty="0">
              <a:solidFill>
                <a:schemeClr val="bg2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CCCFF2B-FC06-4960-BD73-2817C9063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952" y="4489221"/>
            <a:ext cx="1883099" cy="1164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  <p:bldP spid="1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3048173" y="228119"/>
            <a:ext cx="5684167" cy="1301902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“Знайди пару”</a:t>
            </a:r>
            <a:b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кнопка – формат даних</a:t>
            </a:r>
          </a:p>
        </p:txBody>
      </p:sp>
      <p:sp>
        <p:nvSpPr>
          <p:cNvPr id="215" name="Shape 215"/>
          <p:cNvSpPr/>
          <p:nvPr/>
        </p:nvSpPr>
        <p:spPr>
          <a:xfrm>
            <a:off x="683568" y="2060848"/>
            <a:ext cx="1440160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АВС</a:t>
            </a:r>
          </a:p>
        </p:txBody>
      </p:sp>
      <p:sp>
        <p:nvSpPr>
          <p:cNvPr id="216" name="Shape 216"/>
          <p:cNvSpPr/>
          <p:nvPr/>
        </p:nvSpPr>
        <p:spPr>
          <a:xfrm>
            <a:off x="2627783" y="1988840"/>
            <a:ext cx="1440160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%</a:t>
            </a:r>
          </a:p>
        </p:txBody>
      </p:sp>
      <p:sp>
        <p:nvSpPr>
          <p:cNvPr id="217" name="Shape 217"/>
          <p:cNvSpPr/>
          <p:nvPr/>
        </p:nvSpPr>
        <p:spPr>
          <a:xfrm>
            <a:off x="4716016" y="1988840"/>
            <a:ext cx="1440160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12</a:t>
            </a:r>
          </a:p>
        </p:txBody>
      </p:sp>
      <p:sp>
        <p:nvSpPr>
          <p:cNvPr id="218" name="Shape 218"/>
          <p:cNvSpPr/>
          <p:nvPr/>
        </p:nvSpPr>
        <p:spPr>
          <a:xfrm>
            <a:off x="6660232" y="1988840"/>
            <a:ext cx="1440160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1/2</a:t>
            </a:r>
          </a:p>
        </p:txBody>
      </p:sp>
      <p:sp>
        <p:nvSpPr>
          <p:cNvPr id="219" name="Shape 219"/>
          <p:cNvSpPr/>
          <p:nvPr/>
        </p:nvSpPr>
        <p:spPr>
          <a:xfrm>
            <a:off x="4716016" y="3429000"/>
            <a:ext cx="1728191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Текстовий</a:t>
            </a:r>
          </a:p>
        </p:txBody>
      </p:sp>
      <p:sp>
        <p:nvSpPr>
          <p:cNvPr id="220" name="Shape 220"/>
          <p:cNvSpPr/>
          <p:nvPr/>
        </p:nvSpPr>
        <p:spPr>
          <a:xfrm>
            <a:off x="611560" y="3573016"/>
            <a:ext cx="1728191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Дробовий</a:t>
            </a:r>
          </a:p>
        </p:txBody>
      </p:sp>
      <p:sp>
        <p:nvSpPr>
          <p:cNvPr id="221" name="Shape 221"/>
          <p:cNvSpPr/>
          <p:nvPr/>
        </p:nvSpPr>
        <p:spPr>
          <a:xfrm>
            <a:off x="683568" y="5085183"/>
            <a:ext cx="1728191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Числовий</a:t>
            </a:r>
          </a:p>
        </p:txBody>
      </p:sp>
      <p:sp>
        <p:nvSpPr>
          <p:cNvPr id="222" name="Shape 222"/>
          <p:cNvSpPr/>
          <p:nvPr/>
        </p:nvSpPr>
        <p:spPr>
          <a:xfrm>
            <a:off x="2627783" y="3429000"/>
            <a:ext cx="1728191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Грошовий</a:t>
            </a:r>
          </a:p>
        </p:txBody>
      </p:sp>
      <p:sp>
        <p:nvSpPr>
          <p:cNvPr id="223" name="Shape 223"/>
          <p:cNvSpPr/>
          <p:nvPr/>
        </p:nvSpPr>
        <p:spPr>
          <a:xfrm>
            <a:off x="6372200" y="5085183"/>
            <a:ext cx="2088232" cy="10081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Відсотковий</a:t>
            </a:r>
          </a:p>
        </p:txBody>
      </p:sp>
      <p:pic>
        <p:nvPicPr>
          <p:cNvPr id="224" name="Shape 224"/>
          <p:cNvPicPr preferRelativeResize="0"/>
          <p:nvPr/>
        </p:nvPicPr>
        <p:blipFill rotWithShape="1">
          <a:blip r:embed="rId3">
            <a:alphaModFix/>
          </a:blip>
          <a:srcRect l="39437" t="33470" r="56966" b="60131"/>
          <a:stretch/>
        </p:blipFill>
        <p:spPr>
          <a:xfrm>
            <a:off x="4644007" y="4941167"/>
            <a:ext cx="1224135" cy="122413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225" name="Shape 225"/>
          <p:cNvSpPr/>
          <p:nvPr/>
        </p:nvSpPr>
        <p:spPr>
          <a:xfrm>
            <a:off x="6876256" y="3501007"/>
            <a:ext cx="1512167" cy="86409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2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Дата</a:t>
            </a:r>
          </a:p>
        </p:txBody>
      </p:sp>
      <p:pic>
        <p:nvPicPr>
          <p:cNvPr id="226" name="Shape 226"/>
          <p:cNvPicPr preferRelativeResize="0"/>
          <p:nvPr/>
        </p:nvPicPr>
        <p:blipFill rotWithShape="1">
          <a:blip r:embed="rId4">
            <a:alphaModFix/>
          </a:blip>
          <a:srcRect l="39646" t="51515" r="57270" b="43280"/>
          <a:stretch/>
        </p:blipFill>
        <p:spPr>
          <a:xfrm>
            <a:off x="2987824" y="4941167"/>
            <a:ext cx="1296143" cy="1229674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cxnSp>
        <p:nvCxnSpPr>
          <p:cNvPr id="3" name="Прямая со стрелкой 2"/>
          <p:cNvCxnSpPr/>
          <p:nvPr/>
        </p:nvCxnSpPr>
        <p:spPr>
          <a:xfrm>
            <a:off x="2104219" y="2647325"/>
            <a:ext cx="3331877" cy="11331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719618" y="2750101"/>
            <a:ext cx="4949318" cy="11408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4139949" y="4356964"/>
            <a:ext cx="2916326" cy="12322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041820" y="2931315"/>
            <a:ext cx="3174967" cy="23813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293875" y="4352471"/>
            <a:ext cx="834680" cy="7917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2051719" y="2954843"/>
            <a:ext cx="2679615" cy="24247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F7F7540B-9796-413C-9716-AB490C1EFC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05" y="280328"/>
            <a:ext cx="2633700" cy="137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/>
          </p:cNvSpPr>
          <p:nvPr>
            <p:ph type="title"/>
          </p:nvPr>
        </p:nvSpPr>
        <p:spPr>
          <a:xfrm>
            <a:off x="2913682" y="354146"/>
            <a:ext cx="4466629" cy="7920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Робота в групах</a:t>
            </a:r>
          </a:p>
        </p:txBody>
      </p:sp>
      <p:graphicFrame>
        <p:nvGraphicFramePr>
          <p:cNvPr id="232" name="Shape 232"/>
          <p:cNvGraphicFramePr/>
          <p:nvPr/>
        </p:nvGraphicFramePr>
        <p:xfrm>
          <a:off x="539552" y="2636911"/>
          <a:ext cx="381640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504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30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18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=SUM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3" name="Shape 233"/>
          <p:cNvSpPr/>
          <p:nvPr/>
        </p:nvSpPr>
        <p:spPr>
          <a:xfrm>
            <a:off x="5112827" y="2696339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000" b="1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60</a:t>
            </a:r>
          </a:p>
        </p:txBody>
      </p:sp>
      <p:graphicFrame>
        <p:nvGraphicFramePr>
          <p:cNvPr id="234" name="Shape 234"/>
          <p:cNvGraphicFramePr/>
          <p:nvPr/>
        </p:nvGraphicFramePr>
        <p:xfrm>
          <a:off x="539552" y="3573016"/>
          <a:ext cx="3816425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60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561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14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=А1+В1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=MАХ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35" name="Shape 235" descr="Картинки по запросу Використання обчислень за даними електронної таблиці. Використання вбудованих функцій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56375" y="260647"/>
            <a:ext cx="963952" cy="1020324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Shape 236"/>
          <p:cNvSpPr/>
          <p:nvPr/>
        </p:nvSpPr>
        <p:spPr>
          <a:xfrm>
            <a:off x="611536" y="1498661"/>
            <a:ext cx="7488831" cy="79208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Libre Baskerville"/>
              <a:buNone/>
            </a:pPr>
            <a:r>
              <a:rPr lang="uk-UA" sz="2170" i="1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З’ясуйте та запишіть </a:t>
            </a:r>
            <a:r>
              <a:rPr lang="uk-UA" sz="2170" i="1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в</a:t>
            </a:r>
            <a:r>
              <a:rPr lang="uk-UA" sz="2170" i="1" u="none" strike="noStrike" cap="none" dirty="0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зошит значення комірки D1</a:t>
            </a:r>
          </a:p>
        </p:txBody>
      </p:sp>
      <p:sp>
        <p:nvSpPr>
          <p:cNvPr id="237" name="Shape 237"/>
          <p:cNvSpPr/>
          <p:nvPr/>
        </p:nvSpPr>
        <p:spPr>
          <a:xfrm>
            <a:off x="5112828" y="3573016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25</a:t>
            </a:r>
          </a:p>
        </p:txBody>
      </p:sp>
      <p:graphicFrame>
        <p:nvGraphicFramePr>
          <p:cNvPr id="238" name="Shape 238"/>
          <p:cNvGraphicFramePr/>
          <p:nvPr>
            <p:extLst>
              <p:ext uri="{D42A27DB-BD31-4B8C-83A1-F6EECF244321}">
                <p14:modId xmlns:p14="http://schemas.microsoft.com/office/powerpoint/2010/main" val="43809186"/>
              </p:ext>
            </p:extLst>
          </p:nvPr>
        </p:nvGraphicFramePr>
        <p:xfrm>
          <a:off x="539551" y="4509119"/>
          <a:ext cx="4104455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800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20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60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61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01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7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 dirty="0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55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=SUM(А1;В1)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=MІN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9" name="Shape 239"/>
          <p:cNvSpPr/>
          <p:nvPr/>
        </p:nvSpPr>
        <p:spPr>
          <a:xfrm>
            <a:off x="5135581" y="4545120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000" b="1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10</a:t>
            </a:r>
          </a:p>
        </p:txBody>
      </p:sp>
      <p:graphicFrame>
        <p:nvGraphicFramePr>
          <p:cNvPr id="240" name="Shape 240"/>
          <p:cNvGraphicFramePr/>
          <p:nvPr/>
        </p:nvGraphicFramePr>
        <p:xfrm>
          <a:off x="539552" y="5517232"/>
          <a:ext cx="396045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66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0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0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602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7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30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=AVERAGE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1" name="Shape 241"/>
          <p:cNvSpPr/>
          <p:nvPr/>
        </p:nvSpPr>
        <p:spPr>
          <a:xfrm>
            <a:off x="5135582" y="5553233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0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20</a:t>
            </a:r>
          </a:p>
        </p:txBody>
      </p:sp>
      <p:sp>
        <p:nvSpPr>
          <p:cNvPr id="242" name="Shape 242"/>
          <p:cNvSpPr/>
          <p:nvPr/>
        </p:nvSpPr>
        <p:spPr>
          <a:xfrm>
            <a:off x="6228183" y="3717032"/>
            <a:ext cx="2304256" cy="1728191"/>
          </a:xfrm>
          <a:prstGeom prst="roundRect">
            <a:avLst>
              <a:gd name="adj" fmla="val 16667"/>
            </a:avLst>
          </a:prstGeom>
          <a:blipFill rotWithShape="1">
            <a:blip r:embed="rId4">
              <a:alphaModFix/>
            </a:blip>
            <a:tile tx="0" ty="0" sx="70000" sy="70000" flip="none" algn="ctr"/>
          </a:blipFill>
          <a:ln w="9525" cap="flat" cmpd="sng">
            <a:solidFill>
              <a:srgbClr val="368AA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Завдання 1 групи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82C722C3-97A2-4CFF-B94A-DB2F0633A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974" y="147801"/>
            <a:ext cx="2633700" cy="137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>
            <a:spLocks noGrp="1"/>
          </p:cNvSpPr>
          <p:nvPr>
            <p:ph type="title"/>
          </p:nvPr>
        </p:nvSpPr>
        <p:spPr>
          <a:xfrm>
            <a:off x="683568" y="260647"/>
            <a:ext cx="6624735" cy="7920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Робота в групах</a:t>
            </a:r>
          </a:p>
        </p:txBody>
      </p:sp>
      <p:graphicFrame>
        <p:nvGraphicFramePr>
          <p:cNvPr id="248" name="Shape 248"/>
          <p:cNvGraphicFramePr/>
          <p:nvPr>
            <p:extLst>
              <p:ext uri="{D42A27DB-BD31-4B8C-83A1-F6EECF244321}">
                <p14:modId xmlns:p14="http://schemas.microsoft.com/office/powerpoint/2010/main" val="2490449055"/>
              </p:ext>
            </p:extLst>
          </p:nvPr>
        </p:nvGraphicFramePr>
        <p:xfrm>
          <a:off x="539552" y="2636913"/>
          <a:ext cx="3888425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5760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 dirty="0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17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=SUM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9" name="Shape 249"/>
          <p:cNvSpPr/>
          <p:nvPr/>
        </p:nvSpPr>
        <p:spPr>
          <a:xfrm>
            <a:off x="5168978" y="2644996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dirty="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44</a:t>
            </a:r>
          </a:p>
        </p:txBody>
      </p:sp>
      <p:graphicFrame>
        <p:nvGraphicFramePr>
          <p:cNvPr id="250" name="Shape 250"/>
          <p:cNvGraphicFramePr/>
          <p:nvPr/>
        </p:nvGraphicFramePr>
        <p:xfrm>
          <a:off x="539552" y="3573016"/>
          <a:ext cx="410445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60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1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41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14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АХ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(А1;В1)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=MАХ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51" name="Shape 251" descr="Картинки по запросу Використання обчислень за даними електронної таблиці. Використання вбудованих функцій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56375" y="260647"/>
            <a:ext cx="963952" cy="1020324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/>
          <p:nvPr/>
        </p:nvSpPr>
        <p:spPr>
          <a:xfrm>
            <a:off x="467543" y="1412775"/>
            <a:ext cx="7488831" cy="79208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Libre Baskerville"/>
              <a:buNone/>
            </a:pPr>
            <a:r>
              <a:rPr lang="uk-UA" sz="2170" i="1" u="none" strike="noStrike" cap="non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З’ясуйте та запишіть до зошита значення комірки D1</a:t>
            </a:r>
          </a:p>
        </p:txBody>
      </p:sp>
      <p:sp>
        <p:nvSpPr>
          <p:cNvPr id="253" name="Shape 253"/>
          <p:cNvSpPr/>
          <p:nvPr/>
        </p:nvSpPr>
        <p:spPr>
          <a:xfrm>
            <a:off x="5223710" y="3573013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14</a:t>
            </a:r>
          </a:p>
        </p:txBody>
      </p:sp>
      <p:graphicFrame>
        <p:nvGraphicFramePr>
          <p:cNvPr id="254" name="Shape 254"/>
          <p:cNvGraphicFramePr/>
          <p:nvPr>
            <p:extLst>
              <p:ext uri="{D42A27DB-BD31-4B8C-83A1-F6EECF244321}">
                <p14:modId xmlns:p14="http://schemas.microsoft.com/office/powerpoint/2010/main" val="1869938296"/>
              </p:ext>
            </p:extLst>
          </p:nvPr>
        </p:nvGraphicFramePr>
        <p:xfrm>
          <a:off x="539552" y="4509119"/>
          <a:ext cx="4223517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595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77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08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0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3631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7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=SUM(А1;В1)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=MІN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5" name="Shape 255"/>
          <p:cNvSpPr/>
          <p:nvPr/>
        </p:nvSpPr>
        <p:spPr>
          <a:xfrm>
            <a:off x="5223711" y="4580629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12</a:t>
            </a:r>
          </a:p>
        </p:txBody>
      </p:sp>
      <p:graphicFrame>
        <p:nvGraphicFramePr>
          <p:cNvPr id="256" name="Shape 256"/>
          <p:cNvGraphicFramePr/>
          <p:nvPr/>
        </p:nvGraphicFramePr>
        <p:xfrm>
          <a:off x="539552" y="5517232"/>
          <a:ext cx="410445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66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0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0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042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7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14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16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30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=AVERAGE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7" name="Shape 257"/>
          <p:cNvSpPr/>
          <p:nvPr/>
        </p:nvSpPr>
        <p:spPr>
          <a:xfrm>
            <a:off x="5177305" y="5589236"/>
            <a:ext cx="884900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20</a:t>
            </a:r>
          </a:p>
        </p:txBody>
      </p:sp>
      <p:sp>
        <p:nvSpPr>
          <p:cNvPr id="258" name="Shape 258"/>
          <p:cNvSpPr/>
          <p:nvPr/>
        </p:nvSpPr>
        <p:spPr>
          <a:xfrm>
            <a:off x="6228183" y="3717032"/>
            <a:ext cx="2304256" cy="1728191"/>
          </a:xfrm>
          <a:prstGeom prst="roundRect">
            <a:avLst>
              <a:gd name="adj" fmla="val 16667"/>
            </a:avLst>
          </a:prstGeom>
          <a:blipFill rotWithShape="1">
            <a:blip r:embed="rId4">
              <a:alphaModFix/>
            </a:blip>
            <a:tile tx="0" ty="0" sx="70000" sy="70000" flip="none" algn="ctr"/>
          </a:blipFill>
          <a:ln w="9525" cap="flat" cmpd="sng">
            <a:solidFill>
              <a:srgbClr val="368AA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Завдання 2 групи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>
            <a:spLocks noGrp="1"/>
          </p:cNvSpPr>
          <p:nvPr>
            <p:ph type="title"/>
          </p:nvPr>
        </p:nvSpPr>
        <p:spPr>
          <a:xfrm>
            <a:off x="683568" y="260647"/>
            <a:ext cx="6624735" cy="7920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Source Sans Pro"/>
              <a:buNone/>
            </a:pPr>
            <a:r>
              <a:rPr lang="uk-UA" sz="3600" b="0" i="0" u="none" strike="noStrike" cap="non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Робота в групах</a:t>
            </a:r>
          </a:p>
        </p:txBody>
      </p:sp>
      <p:graphicFrame>
        <p:nvGraphicFramePr>
          <p:cNvPr id="264" name="Shape 264"/>
          <p:cNvGraphicFramePr/>
          <p:nvPr/>
        </p:nvGraphicFramePr>
        <p:xfrm>
          <a:off x="539552" y="2564903"/>
          <a:ext cx="410445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32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21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41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І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 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(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A1; B1)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=SUM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5" name="Shape 265"/>
          <p:cNvSpPr/>
          <p:nvPr/>
        </p:nvSpPr>
        <p:spPr>
          <a:xfrm>
            <a:off x="5448440" y="2636907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45</a:t>
            </a:r>
          </a:p>
        </p:txBody>
      </p:sp>
      <p:graphicFrame>
        <p:nvGraphicFramePr>
          <p:cNvPr id="266" name="Shape 266"/>
          <p:cNvGraphicFramePr/>
          <p:nvPr/>
        </p:nvGraphicFramePr>
        <p:xfrm>
          <a:off x="539552" y="3573016"/>
          <a:ext cx="403245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600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21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41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6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Libre Baskerville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=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SUM</a:t>
                      </a: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Libre Baskerville"/>
                          <a:ea typeface="Libre Baskerville"/>
                          <a:cs typeface="Libre Baskerville"/>
                          <a:sym typeface="Libre Baskerville"/>
                        </a:rPr>
                        <a:t>(А1;В1)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=MАХ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67" name="Shape 267" descr="Картинки по запросу Використання обчислень за даними електронної таблиці. Використання вбудованих функцій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56375" y="260647"/>
            <a:ext cx="963952" cy="1020324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Shape 268"/>
          <p:cNvSpPr/>
          <p:nvPr/>
        </p:nvSpPr>
        <p:spPr>
          <a:xfrm>
            <a:off x="467543" y="1412775"/>
            <a:ext cx="7488831" cy="79208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91425" anchor="b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Libre Baskerville"/>
              <a:buNone/>
            </a:pPr>
            <a:r>
              <a:rPr lang="uk-UA" sz="2170" i="1" u="none" strike="noStrike" cap="non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З’ясуйте та запишіть до зошита значення комірки D1</a:t>
            </a:r>
          </a:p>
        </p:txBody>
      </p:sp>
      <p:sp>
        <p:nvSpPr>
          <p:cNvPr id="269" name="Shape 269"/>
          <p:cNvSpPr/>
          <p:nvPr/>
        </p:nvSpPr>
        <p:spPr>
          <a:xfrm>
            <a:off x="5448441" y="3573015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25</a:t>
            </a:r>
          </a:p>
        </p:txBody>
      </p:sp>
      <p:graphicFrame>
        <p:nvGraphicFramePr>
          <p:cNvPr id="270" name="Shape 270"/>
          <p:cNvGraphicFramePr/>
          <p:nvPr>
            <p:extLst>
              <p:ext uri="{D42A27DB-BD31-4B8C-83A1-F6EECF244321}">
                <p14:modId xmlns:p14="http://schemas.microsoft.com/office/powerpoint/2010/main" val="506433462"/>
              </p:ext>
            </p:extLst>
          </p:nvPr>
        </p:nvGraphicFramePr>
        <p:xfrm>
          <a:off x="539552" y="4509119"/>
          <a:ext cx="4716522" cy="702076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421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8995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56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0104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9847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0929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278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=AVERAGE(А1;В1)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 dirty="0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=MІN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1" name="Shape 271"/>
          <p:cNvSpPr/>
          <p:nvPr/>
        </p:nvSpPr>
        <p:spPr>
          <a:xfrm>
            <a:off x="5448443" y="4563124"/>
            <a:ext cx="792087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5</a:t>
            </a:r>
          </a:p>
        </p:txBody>
      </p:sp>
      <p:graphicFrame>
        <p:nvGraphicFramePr>
          <p:cNvPr id="272" name="Shape 272"/>
          <p:cNvGraphicFramePr/>
          <p:nvPr/>
        </p:nvGraphicFramePr>
        <p:xfrm>
          <a:off x="539552" y="5517232"/>
          <a:ext cx="4104450" cy="720075"/>
        </p:xfrm>
        <a:graphic>
          <a:graphicData uri="http://schemas.openxmlformats.org/drawingml/2006/table">
            <a:tbl>
              <a:tblPr>
                <a:noFill/>
                <a:tableStyleId>{DA6261D9-5B74-4A06-95FC-3A46C196AE83}</a:tableStyleId>
              </a:tblPr>
              <a:tblGrid>
                <a:gridCol w="366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0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80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042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72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100" b="0" i="0" u="none" strike="noStrike">
                          <a:solidFill>
                            <a:srgbClr val="00000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 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А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В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С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2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200" b="1" i="0" u="none" strike="noStrike">
                          <a:solidFill>
                            <a:srgbClr val="002060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20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15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uk-UA" sz="1400" b="1" i="0" u="none" strike="noStrik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=AVERAGE (A1; B1; C1)</a:t>
                      </a:r>
                    </a:p>
                  </a:txBody>
                  <a:tcPr marL="0" marR="0" marT="0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3" name="Shape 273"/>
          <p:cNvSpPr/>
          <p:nvPr/>
        </p:nvSpPr>
        <p:spPr>
          <a:xfrm>
            <a:off x="5427058" y="5553233"/>
            <a:ext cx="834855" cy="648071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20</a:t>
            </a:r>
          </a:p>
        </p:txBody>
      </p:sp>
      <p:sp>
        <p:nvSpPr>
          <p:cNvPr id="274" name="Shape 274"/>
          <p:cNvSpPr/>
          <p:nvPr/>
        </p:nvSpPr>
        <p:spPr>
          <a:xfrm>
            <a:off x="6432899" y="3573016"/>
            <a:ext cx="2304256" cy="1728191"/>
          </a:xfrm>
          <a:prstGeom prst="roundRect">
            <a:avLst>
              <a:gd name="adj" fmla="val 16667"/>
            </a:avLst>
          </a:prstGeom>
          <a:blipFill rotWithShape="1">
            <a:blip r:embed="rId4">
              <a:alphaModFix/>
            </a:blip>
            <a:tile tx="0" ty="0" sx="70000" sy="70000" flip="none" algn="ctr"/>
          </a:blipFill>
          <a:ln w="9525" cap="flat" cmpd="sng">
            <a:solidFill>
              <a:srgbClr val="368AA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400" dir="5400000" algn="t" rotWithShape="0">
              <a:srgbClr val="000000">
                <a:alpha val="49803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Завдання 3 групи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837</TotalTime>
  <Words>854</Words>
  <Application>Microsoft Office PowerPoint</Application>
  <PresentationFormat>Экран (4:3)</PresentationFormat>
  <Paragraphs>378</Paragraphs>
  <Slides>17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Calibri</vt:lpstr>
      <vt:lpstr>Times New Roman</vt:lpstr>
      <vt:lpstr>Libre Baskerville</vt:lpstr>
      <vt:lpstr>Bookman Old Style</vt:lpstr>
      <vt:lpstr>Monotype Corsiva</vt:lpstr>
      <vt:lpstr>Noto Sans Symbols</vt:lpstr>
      <vt:lpstr>Source Sans Pro</vt:lpstr>
      <vt:lpstr>Cambria</vt:lpstr>
      <vt:lpstr>Arial</vt:lpstr>
      <vt:lpstr>Справедливость</vt:lpstr>
      <vt:lpstr>     Девіз уроку: «Не допустити помилок, значить прожити неповноцінне життя!»                                                                        Стів Джобс</vt:lpstr>
      <vt:lpstr>Відгадай кросворд</vt:lpstr>
      <vt:lpstr>29 листопада Практична робота 3 ”Виконання обчислень  за даними електронної таблиці. Використання вбудованих функцій”</vt:lpstr>
      <vt:lpstr>Презентация PowerPoint</vt:lpstr>
      <vt:lpstr>Презентация PowerPoint</vt:lpstr>
      <vt:lpstr>“Знайди пару” кнопка – формат даних</vt:lpstr>
      <vt:lpstr>Робота в групах</vt:lpstr>
      <vt:lpstr>Робота в групах</vt:lpstr>
      <vt:lpstr>Робота в групах</vt:lpstr>
      <vt:lpstr>Гра “Хто швидше”</vt:lpstr>
      <vt:lpstr>Презентация PowerPoint</vt:lpstr>
      <vt:lpstr>Презентация PowerPoint</vt:lpstr>
      <vt:lpstr>Презентация PowerPoint</vt:lpstr>
      <vt:lpstr>Вправа для очей «Підморгни пірату»</vt:lpstr>
      <vt:lpstr>Відгадай ребус</vt:lpstr>
      <vt:lpstr>Послання “Лист у пляшці”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Девіз уроку: „Недостатньо лише мати добрий розум, головне   - це раціонально застосовувати його” Р.Декарт</dc:title>
  <dc:creator>User</dc:creator>
  <cp:lastModifiedBy>hp</cp:lastModifiedBy>
  <cp:revision>51</cp:revision>
  <dcterms:modified xsi:type="dcterms:W3CDTF">2017-11-29T16:18:28Z</dcterms:modified>
</cp:coreProperties>
</file>