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85" r:id="rId3"/>
    <p:sldId id="278" r:id="rId4"/>
    <p:sldId id="276" r:id="rId5"/>
    <p:sldId id="268" r:id="rId6"/>
    <p:sldId id="269" r:id="rId7"/>
    <p:sldId id="277" r:id="rId8"/>
    <p:sldId id="271" r:id="rId9"/>
    <p:sldId id="272" r:id="rId10"/>
    <p:sldId id="273" r:id="rId11"/>
    <p:sldId id="282" r:id="rId12"/>
    <p:sldId id="283" r:id="rId13"/>
    <p:sldId id="286" r:id="rId14"/>
    <p:sldId id="279" r:id="rId15"/>
    <p:sldId id="265" r:id="rId16"/>
    <p:sldId id="264" r:id="rId17"/>
    <p:sldId id="266" r:id="rId18"/>
    <p:sldId id="262" r:id="rId19"/>
    <p:sldId id="261" r:id="rId20"/>
    <p:sldId id="260" r:id="rId21"/>
    <p:sldId id="280" r:id="rId22"/>
    <p:sldId id="259" r:id="rId23"/>
    <p:sldId id="267" r:id="rId24"/>
    <p:sldId id="287" r:id="rId25"/>
    <p:sldId id="284" r:id="rId26"/>
    <p:sldId id="25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60"/>
  </p:normalViewPr>
  <p:slideViewPr>
    <p:cSldViewPr>
      <p:cViewPr varScale="1">
        <p:scale>
          <a:sx n="69" d="100"/>
          <a:sy n="6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6964A-10EF-48BB-9AB0-9F82EEA2B955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65751-DC2C-49AC-8CC8-FFC25EBE0E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Картинки по запросу картинки к песне тины кароль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4190409" cy="26431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00562" y="214290"/>
            <a:ext cx="428628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</a:t>
            </a:r>
            <a:r>
              <a:rPr lang="ru-RU" sz="2800" b="1" dirty="0" err="1" smtClean="0">
                <a:solidFill>
                  <a:schemeClr val="tx1"/>
                </a:solidFill>
              </a:rPr>
              <a:t>Україна-це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ти</a:t>
            </a:r>
            <a:r>
              <a:rPr lang="ru-RU" sz="2800" b="1" dirty="0" smtClean="0">
                <a:solidFill>
                  <a:schemeClr val="tx1"/>
                </a:solidFill>
              </a:rPr>
              <a:t>...»</a:t>
            </a: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de-DE" sz="2000" b="1" dirty="0" smtClean="0">
                <a:solidFill>
                  <a:schemeClr val="tx1"/>
                </a:solidFill>
              </a:rPr>
              <a:t>Musik</a:t>
            </a:r>
            <a:r>
              <a:rPr lang="ru-RU" sz="2000" b="1" dirty="0" smtClean="0">
                <a:solidFill>
                  <a:schemeClr val="tx1"/>
                </a:solidFill>
              </a:rPr>
              <a:t>-</a:t>
            </a:r>
            <a:r>
              <a:rPr lang="ru-RU" sz="2000" b="1" dirty="0" err="1" smtClean="0">
                <a:solidFill>
                  <a:schemeClr val="tx1"/>
                </a:solidFill>
              </a:rPr>
              <a:t>Ті</a:t>
            </a:r>
            <a:r>
              <a:rPr lang="de-DE" sz="2000" b="1" dirty="0" smtClean="0">
                <a:solidFill>
                  <a:schemeClr val="tx1"/>
                </a:solidFill>
              </a:rPr>
              <a:t>na Karol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de-DE" sz="2000" b="1" dirty="0" smtClean="0">
                <a:solidFill>
                  <a:schemeClr val="tx1"/>
                </a:solidFill>
              </a:rPr>
              <a:t>Wörter</a:t>
            </a:r>
            <a:r>
              <a:rPr lang="ru-RU" sz="2000" b="1" dirty="0" smtClean="0">
                <a:solidFill>
                  <a:schemeClr val="tx1"/>
                </a:solidFill>
              </a:rPr>
              <a:t>-</a:t>
            </a:r>
            <a:r>
              <a:rPr lang="ru-RU" sz="2000" b="1" dirty="0" err="1" smtClean="0">
                <a:solidFill>
                  <a:schemeClr val="tx1"/>
                </a:solidFill>
              </a:rPr>
              <a:t>Ті</a:t>
            </a:r>
            <a:r>
              <a:rPr lang="de-DE" sz="2000" b="1" dirty="0" smtClean="0">
                <a:solidFill>
                  <a:schemeClr val="tx1"/>
                </a:solidFill>
              </a:rPr>
              <a:t>na Karol und</a:t>
            </a:r>
            <a:r>
              <a:rPr lang="ru-RU" sz="2000" b="1" dirty="0" smtClean="0">
                <a:solidFill>
                  <a:schemeClr val="tx1"/>
                </a:solidFill>
              </a:rPr>
              <a:t> М</a:t>
            </a:r>
            <a:r>
              <a:rPr lang="de-DE" sz="2000" b="1" dirty="0" err="1" smtClean="0">
                <a:solidFill>
                  <a:schemeClr val="tx1"/>
                </a:solidFill>
              </a:rPr>
              <a:t>ykola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de-DE" sz="2000" b="1" dirty="0" err="1" smtClean="0">
                <a:solidFill>
                  <a:schemeClr val="tx1"/>
                </a:solidFill>
              </a:rPr>
              <a:t>Browtschenko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7414" name="Picture 6" descr="Картинки по запросу картинки к песне тины кароль укра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9"/>
            <a:ext cx="5333994" cy="3000372"/>
          </a:xfrm>
          <a:prstGeom prst="rect">
            <a:avLst/>
          </a:prstGeom>
          <a:noFill/>
        </p:spPr>
      </p:pic>
      <p:pic>
        <p:nvPicPr>
          <p:cNvPr id="10" name="Picture 2" descr="Картинки по запросу картинки к песне тины кароль укра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857496"/>
            <a:ext cx="4429124" cy="2677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Роза вітру    </a:t>
            </a:r>
            <a:br>
              <a:rPr lang="uk-UA" b="1" dirty="0" smtClean="0"/>
            </a:br>
            <a:r>
              <a:rPr lang="en-US" b="1" dirty="0" err="1" smtClean="0">
                <a:solidFill>
                  <a:srgbClr val="C00000"/>
                </a:solidFill>
              </a:rPr>
              <a:t>Windrose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по запросу роза ветр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4976794" cy="5048232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771706" y="1285860"/>
            <a:ext cx="1440160" cy="4149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C00000"/>
                </a:solidFill>
              </a:rPr>
              <a:t>N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16216" y="3573016"/>
            <a:ext cx="115212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b="1" dirty="0" smtClean="0">
                <a:solidFill>
                  <a:srgbClr val="C00000"/>
                </a:solidFill>
              </a:rPr>
              <a:t>O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flipV="1">
            <a:off x="3707904" y="5877269"/>
            <a:ext cx="1440160" cy="4568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b="1" dirty="0" smtClean="0">
                <a:solidFill>
                  <a:srgbClr val="C00000"/>
                </a:solidFill>
              </a:rPr>
              <a:t>S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259632" y="3573016"/>
            <a:ext cx="122413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b="1" dirty="0" smtClean="0">
                <a:solidFill>
                  <a:srgbClr val="C00000"/>
                </a:solidFill>
              </a:rPr>
              <a:t>W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карта украины на немецком язык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8890"/>
            <a:ext cx="9163491" cy="625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6372200" y="4581128"/>
            <a:ext cx="1152128" cy="43204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Azowsche</a:t>
            </a:r>
            <a:r>
              <a:rPr lang="de-DE" sz="1200" b="1" dirty="0" smtClean="0">
                <a:solidFill>
                  <a:schemeClr val="tx1"/>
                </a:solidFill>
              </a:rPr>
              <a:t> Meer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88024" y="6093296"/>
            <a:ext cx="1728192" cy="3600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Scchwarze</a:t>
            </a:r>
            <a:endParaRPr lang="de-DE" sz="1200" b="1" dirty="0" smtClean="0">
              <a:solidFill>
                <a:schemeClr val="tx1"/>
              </a:solidFill>
            </a:endParaRPr>
          </a:p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Meer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5013176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Krim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24328" y="1700808"/>
            <a:ext cx="936104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Russland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548680"/>
            <a:ext cx="136815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Weißrussland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340768"/>
            <a:ext cx="1080120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Polen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72262" y="2420888"/>
            <a:ext cx="935596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Slowakei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112" y="3212976"/>
            <a:ext cx="863334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Ungarn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3645024"/>
            <a:ext cx="1368152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Rumänien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714480" y="4786322"/>
            <a:ext cx="84129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3645024"/>
            <a:ext cx="216024" cy="9680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O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L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O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W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endParaRPr lang="de-DE" sz="800" b="1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Картинки по запросу флаг украины вместе с герб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0"/>
            <a:ext cx="2915815" cy="14847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0754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0" name="AutoShape 2" descr="Картинки по запросу картинки о харько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Картинки по запросу картинки о харько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9099" y="0"/>
            <a:ext cx="3814902" cy="2857496"/>
          </a:xfrm>
          <a:prstGeom prst="rect">
            <a:avLst/>
          </a:prstGeom>
          <a:noFill/>
        </p:spPr>
      </p:pic>
      <p:pic>
        <p:nvPicPr>
          <p:cNvPr id="12294" name="Picture 6" descr="Картинки по запросу картинки о харьков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6113"/>
            <a:ext cx="5715040" cy="3811887"/>
          </a:xfrm>
          <a:prstGeom prst="rect">
            <a:avLst/>
          </a:prstGeom>
          <a:noFill/>
        </p:spPr>
      </p:pic>
      <p:pic>
        <p:nvPicPr>
          <p:cNvPr id="12296" name="Picture 8" descr="Картинки по запросу картинки о харьков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8894" y="4643446"/>
            <a:ext cx="3255106" cy="1947865"/>
          </a:xfrm>
          <a:prstGeom prst="rect">
            <a:avLst/>
          </a:prstGeom>
          <a:noFill/>
        </p:spPr>
      </p:pic>
      <p:pic>
        <p:nvPicPr>
          <p:cNvPr id="12298" name="Picture 10" descr="Картинки по запросу картинки о харьков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14290"/>
            <a:ext cx="4357686" cy="2905124"/>
          </a:xfrm>
          <a:prstGeom prst="rect">
            <a:avLst/>
          </a:prstGeom>
          <a:noFill/>
        </p:spPr>
      </p:pic>
      <p:pic>
        <p:nvPicPr>
          <p:cNvPr id="12300" name="Picture 12" descr="Картинки по запросу картинки о харьков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1785926"/>
            <a:ext cx="4360195" cy="290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           </a:t>
            </a:r>
            <a:r>
              <a:rPr lang="ru-RU" sz="3800" b="1" dirty="0" smtClean="0">
                <a:solidFill>
                  <a:srgbClr val="002060"/>
                </a:solidFill>
              </a:rPr>
              <a:t>Перша </a:t>
            </a:r>
            <a:r>
              <a:rPr lang="ru-RU" sz="3800" b="1" dirty="0" err="1" smtClean="0">
                <a:solidFill>
                  <a:srgbClr val="002060"/>
                </a:solidFill>
              </a:rPr>
              <a:t>столиця</a:t>
            </a:r>
            <a:r>
              <a:rPr lang="ru-RU" sz="3800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 err="1" smtClean="0"/>
              <a:t>неофіційний</a:t>
            </a:r>
            <a:r>
              <a:rPr lang="ru-RU" dirty="0" smtClean="0"/>
              <a:t> титул </a:t>
            </a:r>
            <a:r>
              <a:rPr lang="ru-RU" dirty="0" err="1" smtClean="0"/>
              <a:t>міста</a:t>
            </a:r>
            <a:r>
              <a:rPr lang="ru-RU" dirty="0" smtClean="0"/>
              <a:t> </a:t>
            </a:r>
            <a:r>
              <a:rPr lang="ru-RU" dirty="0" err="1" smtClean="0"/>
              <a:t>Харкова</a:t>
            </a:r>
            <a:r>
              <a:rPr lang="ru-RU" dirty="0" smtClean="0"/>
              <a:t>. </a:t>
            </a:r>
            <a:r>
              <a:rPr lang="ru-RU" dirty="0" err="1" smtClean="0"/>
              <a:t>Утвердився</a:t>
            </a:r>
            <a:r>
              <a:rPr lang="ru-RU" dirty="0" smtClean="0"/>
              <a:t> в </a:t>
            </a:r>
            <a:r>
              <a:rPr lang="ru-RU" dirty="0" err="1" smtClean="0"/>
              <a:t>зв'язку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тим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19 </a:t>
            </a:r>
            <a:r>
              <a:rPr lang="ru-RU" b="1" dirty="0" err="1" smtClean="0">
                <a:solidFill>
                  <a:srgbClr val="FF0000"/>
                </a:solidFill>
              </a:rPr>
              <a:t>грудня</a:t>
            </a:r>
            <a:r>
              <a:rPr lang="ru-RU" b="1" dirty="0" smtClean="0">
                <a:solidFill>
                  <a:srgbClr val="FF0000"/>
                </a:solidFill>
              </a:rPr>
              <a:t> 1919 року </a:t>
            </a:r>
            <a:r>
              <a:rPr lang="ru-RU" b="1" dirty="0" err="1" smtClean="0">
                <a:solidFill>
                  <a:srgbClr val="FF0000"/>
                </a:solidFill>
              </a:rPr>
              <a:t>Харків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було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оголошено</a:t>
            </a:r>
            <a:r>
              <a:rPr lang="ru-RU" b="1" dirty="0" smtClean="0">
                <a:solidFill>
                  <a:srgbClr val="FF0000"/>
                </a:solidFill>
              </a:rPr>
              <a:t> стол</a:t>
            </a:r>
            <a:r>
              <a:rPr lang="uk-UA" b="1" dirty="0" smtClean="0">
                <a:solidFill>
                  <a:srgbClr val="FF0000"/>
                </a:solidFill>
              </a:rPr>
              <a:t>и</a:t>
            </a:r>
            <a:r>
              <a:rPr lang="ru-RU" b="1" dirty="0" err="1" smtClean="0">
                <a:solidFill>
                  <a:srgbClr val="FF0000"/>
                </a:solidFill>
              </a:rPr>
              <a:t>це</a:t>
            </a:r>
            <a:r>
              <a:rPr lang="uk-UA" b="1" dirty="0" smtClean="0">
                <a:solidFill>
                  <a:srgbClr val="FF0000"/>
                </a:solidFill>
              </a:rPr>
              <a:t>ю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	</a:t>
            </a:r>
            <a:r>
              <a:rPr lang="uk-UA" dirty="0" smtClean="0"/>
              <a:t>новоствореної</a:t>
            </a:r>
            <a:r>
              <a:rPr lang="en-US" dirty="0" smtClean="0"/>
              <a:t>  </a:t>
            </a:r>
            <a:r>
              <a:rPr lang="uk-UA" dirty="0" smtClean="0"/>
              <a:t>Української Радянської Республіки в противагу існуючій тоді УНР зі столицею в Києві.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          </a:t>
            </a:r>
            <a:r>
              <a:rPr lang="ru-RU" dirty="0" smtClean="0"/>
              <a:t>У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період</a:t>
            </a:r>
            <a:r>
              <a:rPr lang="ru-RU" dirty="0" smtClean="0"/>
              <a:t> </a:t>
            </a:r>
            <a:r>
              <a:rPr lang="ru-RU" dirty="0" err="1" smtClean="0"/>
              <a:t>Харків</a:t>
            </a:r>
            <a:r>
              <a:rPr lang="ru-RU" dirty="0" smtClean="0"/>
              <a:t> </a:t>
            </a:r>
            <a:r>
              <a:rPr lang="ru-RU" dirty="0" err="1" smtClean="0"/>
              <a:t>бурхливо</a:t>
            </a:r>
            <a:r>
              <a:rPr lang="ru-RU" dirty="0" smtClean="0"/>
              <a:t> </a:t>
            </a:r>
            <a:r>
              <a:rPr lang="ru-RU" dirty="0" err="1" smtClean="0"/>
              <a:t>розвивався</a:t>
            </a:r>
            <a:r>
              <a:rPr lang="ru-RU" dirty="0" smtClean="0"/>
              <a:t>. Для </a:t>
            </a:r>
            <a:r>
              <a:rPr lang="ru-RU" dirty="0" err="1" smtClean="0"/>
              <a:t>розміщення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органів</a:t>
            </a:r>
            <a:r>
              <a:rPr lang="ru-RU" dirty="0" smtClean="0"/>
              <a:t> </a:t>
            </a:r>
            <a:r>
              <a:rPr lang="ru-RU" dirty="0" err="1" smtClean="0"/>
              <a:t>державної</a:t>
            </a:r>
            <a:r>
              <a:rPr lang="ru-RU" dirty="0" smtClean="0"/>
              <a:t> </a:t>
            </a:r>
            <a:r>
              <a:rPr lang="ru-RU" dirty="0" err="1" smtClean="0"/>
              <a:t>влади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проведено </a:t>
            </a:r>
            <a:r>
              <a:rPr lang="ru-RU" dirty="0" err="1" smtClean="0"/>
              <a:t>будівництво</a:t>
            </a:r>
            <a:r>
              <a:rPr lang="ru-RU" dirty="0" smtClean="0"/>
              <a:t> </a:t>
            </a:r>
            <a:r>
              <a:rPr lang="ru-RU" dirty="0" err="1" smtClean="0"/>
              <a:t>адміністративного</a:t>
            </a:r>
            <a:r>
              <a:rPr lang="ru-RU" dirty="0" smtClean="0"/>
              <a:t> центру на </a:t>
            </a:r>
            <a:r>
              <a:rPr lang="ru-RU" dirty="0" err="1" smtClean="0"/>
              <a:t>площі</a:t>
            </a:r>
            <a:r>
              <a:rPr lang="ru-RU" dirty="0" smtClean="0"/>
              <a:t> </a:t>
            </a:r>
            <a:r>
              <a:rPr lang="ru-RU" dirty="0" err="1" smtClean="0"/>
              <a:t>Дзержинського</a:t>
            </a:r>
            <a:r>
              <a:rPr lang="ru-RU" dirty="0" smtClean="0"/>
              <a:t> (</a:t>
            </a:r>
            <a:r>
              <a:rPr lang="ru-RU" dirty="0" err="1" smtClean="0"/>
              <a:t>нині</a:t>
            </a:r>
            <a:r>
              <a:rPr lang="ru-RU" dirty="0" smtClean="0"/>
              <a:t> </a:t>
            </a:r>
            <a:r>
              <a:rPr lang="ru-RU" dirty="0" err="1" smtClean="0"/>
              <a:t>площа</a:t>
            </a:r>
            <a:r>
              <a:rPr lang="ru-RU" dirty="0" smtClean="0"/>
              <a:t> </a:t>
            </a:r>
            <a:r>
              <a:rPr lang="ru-RU" dirty="0" err="1" smtClean="0"/>
              <a:t>Свободи</a:t>
            </a:r>
            <a:r>
              <a:rPr lang="ru-RU" dirty="0" smtClean="0"/>
              <a:t>). Перш</a:t>
            </a:r>
            <a:r>
              <a:rPr lang="uk-UA" dirty="0" err="1" smtClean="0"/>
              <a:t>ою</a:t>
            </a:r>
            <a:r>
              <a:rPr lang="ru-RU" dirty="0" smtClean="0"/>
              <a:t> </a:t>
            </a:r>
            <a:r>
              <a:rPr lang="ru-RU" dirty="0" err="1" smtClean="0"/>
              <a:t>будівлею</a:t>
            </a:r>
            <a:r>
              <a:rPr lang="ru-RU" dirty="0" smtClean="0"/>
              <a:t>, </a:t>
            </a:r>
            <a:r>
              <a:rPr lang="ru-RU" dirty="0" err="1" smtClean="0"/>
              <a:t>побудован</a:t>
            </a:r>
            <a:r>
              <a:rPr lang="uk-UA" dirty="0" err="1" smtClean="0"/>
              <a:t>ою</a:t>
            </a:r>
            <a:r>
              <a:rPr lang="ru-RU" dirty="0" smtClean="0"/>
              <a:t> для </a:t>
            </a:r>
            <a:r>
              <a:rPr lang="ru-RU" dirty="0" err="1" smtClean="0"/>
              <a:t>цих</a:t>
            </a:r>
            <a:r>
              <a:rPr lang="ru-RU" dirty="0" smtClean="0"/>
              <a:t> </a:t>
            </a:r>
            <a:r>
              <a:rPr lang="ru-RU" dirty="0" err="1" smtClean="0"/>
              <a:t>функцій</a:t>
            </a:r>
            <a:r>
              <a:rPr lang="ru-RU" dirty="0" smtClean="0"/>
              <a:t>, став </a:t>
            </a:r>
            <a:r>
              <a:rPr lang="ru-RU" dirty="0" err="1" smtClean="0"/>
              <a:t>Будинок</a:t>
            </a:r>
            <a:r>
              <a:rPr lang="ru-RU" dirty="0" smtClean="0"/>
              <a:t> </a:t>
            </a:r>
            <a:r>
              <a:rPr lang="ru-RU" dirty="0" err="1" smtClean="0"/>
              <a:t>Державної</a:t>
            </a:r>
            <a:r>
              <a:rPr lang="ru-RU" dirty="0" smtClean="0"/>
              <a:t> </a:t>
            </a:r>
            <a:r>
              <a:rPr lang="ru-RU" dirty="0" err="1" smtClean="0"/>
              <a:t>промисловості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8800" b="1" dirty="0" err="1" smtClean="0">
                <a:solidFill>
                  <a:srgbClr val="002060"/>
                </a:solidFill>
              </a:rPr>
              <a:t>Audirung</a:t>
            </a:r>
            <a:endParaRPr lang="ru-RU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53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географическая карта украины 2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2532" y="0"/>
            <a:ext cx="9206532" cy="65008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15816" y="2636912"/>
            <a:ext cx="4392488" cy="6135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b="1" dirty="0" smtClean="0">
                <a:solidFill>
                  <a:schemeClr val="accent3">
                    <a:lumMod val="50000"/>
                  </a:schemeClr>
                </a:solidFill>
              </a:rPr>
              <a:t>UKRAINE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0" name="AutoShape 2" descr="Картинки по запросу украина на карте европ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тинки по запросу украина на карте европ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Картинки по запросу украина на карте европ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Картинки по запросу украина на карте европ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9" y="571480"/>
            <a:ext cx="9071451" cy="5715016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карта украины на немецком язык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8890"/>
            <a:ext cx="9163491" cy="625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6372200" y="4581128"/>
            <a:ext cx="1152128" cy="43204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Azowsche</a:t>
            </a:r>
            <a:r>
              <a:rPr lang="de-DE" sz="1200" b="1" dirty="0" smtClean="0">
                <a:solidFill>
                  <a:schemeClr val="tx1"/>
                </a:solidFill>
              </a:rPr>
              <a:t> Meer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88024" y="6093296"/>
            <a:ext cx="1728192" cy="3600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Scchwarze</a:t>
            </a:r>
            <a:endParaRPr lang="de-DE" sz="1200" b="1" dirty="0" smtClean="0">
              <a:solidFill>
                <a:schemeClr val="tx1"/>
              </a:solidFill>
            </a:endParaRPr>
          </a:p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Meer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5013176"/>
            <a:ext cx="86409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Krim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24328" y="1700808"/>
            <a:ext cx="936104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Russland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548680"/>
            <a:ext cx="136815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Weißrussland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340768"/>
            <a:ext cx="1080120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Polen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72262" y="2420888"/>
            <a:ext cx="935596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Slowakei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112" y="3212976"/>
            <a:ext cx="863334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Ungarn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3645024"/>
            <a:ext cx="1368152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chemeClr val="tx1"/>
                </a:solidFill>
              </a:rPr>
              <a:t>Rumänien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619672" y="5049180"/>
            <a:ext cx="936104" cy="4680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3645024"/>
            <a:ext cx="216024" cy="9680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O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L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O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W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de-DE" sz="800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endParaRPr lang="de-DE" sz="800" b="1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Картинки по запросу флаг украины вместе с герб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0"/>
            <a:ext cx="2915815" cy="14847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07548100"/>
      </p:ext>
    </p:extLst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Картинки по запросу картинки про населення в украї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Картинки по запросу картинки про населення в украї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Картинки по запросу картинки про населення в украї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770" y="0"/>
            <a:ext cx="6072230" cy="3802151"/>
          </a:xfrm>
          <a:prstGeom prst="rect">
            <a:avLst/>
          </a:prstGeom>
          <a:noFill/>
        </p:spPr>
      </p:pic>
      <p:pic>
        <p:nvPicPr>
          <p:cNvPr id="4104" name="Picture 8" descr="Картинки по запросу картинки про населення в україн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4760254" cy="3567100"/>
          </a:xfrm>
          <a:prstGeom prst="rect">
            <a:avLst/>
          </a:prstGeom>
          <a:noFill/>
        </p:spPr>
      </p:pic>
      <p:pic>
        <p:nvPicPr>
          <p:cNvPr id="4106" name="Picture 10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786190"/>
            <a:ext cx="4762500" cy="2867025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Картинки по запросу картинки про ки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69941" cy="3071810"/>
          </a:xfrm>
          <a:prstGeom prst="rect">
            <a:avLst/>
          </a:prstGeom>
          <a:noFill/>
        </p:spPr>
      </p:pic>
      <p:pic>
        <p:nvPicPr>
          <p:cNvPr id="5126" name="Picture 6" descr="Картинки по запросу картинки про кие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532" y="214290"/>
            <a:ext cx="4454734" cy="2500330"/>
          </a:xfrm>
          <a:prstGeom prst="rect">
            <a:avLst/>
          </a:prstGeom>
          <a:noFill/>
        </p:spPr>
      </p:pic>
      <p:pic>
        <p:nvPicPr>
          <p:cNvPr id="5128" name="Picture 8" descr="Картинки по запросу картинки про кие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4929190" cy="3271481"/>
          </a:xfrm>
          <a:prstGeom prst="rect">
            <a:avLst/>
          </a:prstGeom>
          <a:noFill/>
        </p:spPr>
      </p:pic>
      <p:pic>
        <p:nvPicPr>
          <p:cNvPr id="5130" name="Picture 10" descr="Картинки по запросу картинки про кие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286124"/>
            <a:ext cx="3929058" cy="2946794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и по запросу картинки про кра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1557" y="0"/>
            <a:ext cx="9195557" cy="6500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2071678"/>
            <a:ext cx="6143668" cy="1428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b="1" dirty="0" smtClean="0">
                <a:solidFill>
                  <a:srgbClr val="FFC000"/>
                </a:solidFill>
              </a:rPr>
              <a:t>Mein Heimatland UKRAINA</a:t>
            </a:r>
            <a:endParaRPr lang="ru-RU" sz="4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ртинки по запросу картинки про ландшафт украи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143372" cy="2515594"/>
          </a:xfrm>
          <a:prstGeom prst="rect">
            <a:avLst/>
          </a:prstGeom>
          <a:noFill/>
        </p:spPr>
      </p:pic>
      <p:pic>
        <p:nvPicPr>
          <p:cNvPr id="6148" name="Picture 4" descr="Картинки по запросу картинки про ландшафт укра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4252874" cy="3189656"/>
          </a:xfrm>
          <a:prstGeom prst="rect">
            <a:avLst/>
          </a:prstGeom>
          <a:noFill/>
        </p:spPr>
      </p:pic>
      <p:pic>
        <p:nvPicPr>
          <p:cNvPr id="6150" name="Picture 6" descr="Картинки по запросу картинки про ландшафт украи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7285" y="4071942"/>
            <a:ext cx="3475361" cy="2428892"/>
          </a:xfrm>
          <a:prstGeom prst="rect">
            <a:avLst/>
          </a:prstGeom>
          <a:noFill/>
        </p:spPr>
      </p:pic>
      <p:pic>
        <p:nvPicPr>
          <p:cNvPr id="6152" name="Picture 8" descr="Картинки по запросу картинки про говерл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714752"/>
            <a:ext cx="4010753" cy="2672791"/>
          </a:xfrm>
          <a:prstGeom prst="rect">
            <a:avLst/>
          </a:prstGeom>
          <a:noFill/>
        </p:spPr>
      </p:pic>
      <p:sp>
        <p:nvSpPr>
          <p:cNvPr id="6154" name="AutoShape 10" descr="Картинки по запросу картинки про говерл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Картинки по запросу картинки про говерлу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928802"/>
            <a:ext cx="8099072" cy="2786082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Картинки по запросу картинки говерл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4100348" cy="307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картинки говерл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2441" y="2349"/>
            <a:ext cx="4586228" cy="256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картинки говерл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758" y="836712"/>
            <a:ext cx="313184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картинки говерл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61090"/>
            <a:ext cx="3970604" cy="297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картинки говерл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64904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033050"/>
      </p:ext>
    </p:extLst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Картинки по запросу картинки про черное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14290"/>
            <a:ext cx="3000396" cy="2400316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картинки про черное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809875"/>
            <a:ext cx="6096000" cy="4048125"/>
          </a:xfrm>
          <a:prstGeom prst="rect">
            <a:avLst/>
          </a:prstGeom>
          <a:noFill/>
        </p:spPr>
      </p:pic>
      <p:pic>
        <p:nvPicPr>
          <p:cNvPr id="7174" name="Picture 6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4110030" cy="2729317"/>
          </a:xfrm>
          <a:prstGeom prst="rect">
            <a:avLst/>
          </a:prstGeom>
          <a:noFill/>
        </p:spPr>
      </p:pic>
      <p:pic>
        <p:nvPicPr>
          <p:cNvPr id="7176" name="Picture 8" descr="Картинки по запросу картинки про азовское  мор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285728"/>
            <a:ext cx="4714908" cy="3536181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Картинки по запросу картинки про реки украи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5238787" cy="3929090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картинки про реки украин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28604"/>
            <a:ext cx="2952750" cy="2381250"/>
          </a:xfrm>
          <a:prstGeom prst="rect">
            <a:avLst/>
          </a:prstGeom>
          <a:noFill/>
        </p:spPr>
      </p:pic>
      <p:pic>
        <p:nvPicPr>
          <p:cNvPr id="15366" name="Picture 6" descr="Картинки по запросу картинки про реки украин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786058"/>
            <a:ext cx="5429256" cy="4071942"/>
          </a:xfrm>
          <a:prstGeom prst="rect">
            <a:avLst/>
          </a:prstGeom>
          <a:noFill/>
        </p:spPr>
      </p:pic>
      <p:pic>
        <p:nvPicPr>
          <p:cNvPr id="15368" name="Picture 8" descr="Картинки по запросу картинки про реки украині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857628"/>
            <a:ext cx="3750459" cy="2500306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de-DE" sz="4000" b="1" dirty="0" smtClean="0"/>
              <a:t>Die Ukraine liegt in</a:t>
            </a:r>
            <a:r>
              <a:rPr lang="uk-UA" sz="4000" b="1" dirty="0" smtClean="0"/>
              <a:t>________.</a:t>
            </a:r>
            <a:endParaRPr lang="de-DE" sz="4000" b="1" dirty="0" smtClean="0"/>
          </a:p>
          <a:p>
            <a:r>
              <a:rPr lang="de-DE" sz="4000" b="1" dirty="0" smtClean="0"/>
              <a:t>Die Staatsform ist</a:t>
            </a:r>
            <a:r>
              <a:rPr lang="uk-UA" sz="4000" b="1" dirty="0" smtClean="0"/>
              <a:t>__________.</a:t>
            </a:r>
            <a:endParaRPr lang="de-DE" sz="4000" b="1" dirty="0" smtClean="0"/>
          </a:p>
          <a:p>
            <a:r>
              <a:rPr lang="de-DE" sz="4000" b="1" dirty="0" smtClean="0"/>
              <a:t>Die Amtssprache ist</a:t>
            </a:r>
            <a:r>
              <a:rPr lang="uk-UA" sz="4000" b="1" dirty="0" smtClean="0"/>
              <a:t>__________.</a:t>
            </a:r>
            <a:endParaRPr lang="de-DE" sz="4000" b="1" dirty="0" smtClean="0"/>
          </a:p>
          <a:p>
            <a:r>
              <a:rPr lang="de-DE" sz="4000" b="1" dirty="0" smtClean="0"/>
              <a:t>Die Hauptstadt ist</a:t>
            </a:r>
            <a:r>
              <a:rPr lang="uk-UA" sz="4000" b="1" dirty="0" smtClean="0"/>
              <a:t>___________.</a:t>
            </a:r>
            <a:endParaRPr lang="de-DE" sz="4000" b="1" dirty="0" smtClean="0"/>
          </a:p>
          <a:p>
            <a:r>
              <a:rPr lang="de-DE" sz="4000" b="1" dirty="0" smtClean="0"/>
              <a:t>Die höchste Berg ist</a:t>
            </a:r>
            <a:r>
              <a:rPr lang="uk-UA" sz="4000" b="1" dirty="0" smtClean="0"/>
              <a:t>__________.</a:t>
            </a:r>
            <a:endParaRPr lang="de-DE" sz="4000" b="1" dirty="0" smtClean="0"/>
          </a:p>
          <a:p>
            <a:r>
              <a:rPr lang="de-DE" sz="4000" b="1" dirty="0" smtClean="0"/>
              <a:t>Die Meere </a:t>
            </a:r>
            <a:r>
              <a:rPr lang="de-DE" sz="4000" b="1" dirty="0" err="1" smtClean="0"/>
              <a:t>heissen</a:t>
            </a:r>
            <a:r>
              <a:rPr lang="uk-UA" sz="4000" b="1" dirty="0" smtClean="0"/>
              <a:t>__________.</a:t>
            </a:r>
            <a:endParaRPr lang="de-DE" sz="4000" b="1" dirty="0" smtClean="0"/>
          </a:p>
          <a:p>
            <a:r>
              <a:rPr lang="de-DE" sz="4000" b="1" dirty="0" smtClean="0"/>
              <a:t>Die  Flüsse sind</a:t>
            </a:r>
            <a:r>
              <a:rPr lang="uk-UA" sz="4000" b="1" dirty="0" smtClean="0"/>
              <a:t>_____________.</a:t>
            </a:r>
            <a:endParaRPr lang="ru-RU" sz="40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8686800" cy="63093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dirty="0" err="1" smtClean="0"/>
              <a:t>Згідно</a:t>
            </a:r>
            <a:r>
              <a:rPr lang="ru-RU" dirty="0" smtClean="0"/>
              <a:t> </a:t>
            </a:r>
            <a:r>
              <a:rPr lang="ru-RU" dirty="0"/>
              <a:t>з </a:t>
            </a:r>
            <a:r>
              <a:rPr lang="ru-RU" dirty="0" err="1" smtClean="0"/>
              <a:t>опитуванням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err="1" smtClean="0"/>
              <a:t>Єврокомісії</a:t>
            </a:r>
            <a:r>
              <a:rPr lang="ru-RU" dirty="0"/>
              <a:t>, </a:t>
            </a:r>
            <a:r>
              <a:rPr lang="ru-RU" dirty="0" err="1"/>
              <a:t>німецька</a:t>
            </a:r>
            <a:r>
              <a:rPr lang="ru-RU" dirty="0"/>
              <a:t> </a:t>
            </a:r>
            <a:r>
              <a:rPr lang="ru-RU" dirty="0" smtClean="0"/>
              <a:t>– </a:t>
            </a:r>
          </a:p>
          <a:p>
            <a:pPr marL="0" indent="0">
              <a:buNone/>
            </a:pPr>
            <a:r>
              <a:rPr lang="ru-RU" dirty="0" smtClean="0"/>
              <a:t>  друга </a:t>
            </a:r>
            <a:r>
              <a:rPr lang="ru-RU" dirty="0"/>
              <a:t>за </a:t>
            </a:r>
            <a:r>
              <a:rPr lang="ru-RU" dirty="0" err="1"/>
              <a:t>популярністю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err="1" smtClean="0"/>
              <a:t>іноземна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> в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err="1" smtClean="0"/>
              <a:t>Європейському</a:t>
            </a:r>
            <a:r>
              <a:rPr lang="ru-RU" dirty="0" smtClean="0"/>
              <a:t> </a:t>
            </a:r>
            <a:r>
              <a:rPr lang="ru-RU" dirty="0" err="1"/>
              <a:t>Союзі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smtClean="0"/>
              <a:t>  (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англійської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ru-RU" dirty="0" smtClean="0"/>
              <a:t>	І </a:t>
            </a:r>
            <a:r>
              <a:rPr lang="ru-RU" dirty="0"/>
              <a:t>за словами </a:t>
            </a:r>
            <a:r>
              <a:rPr lang="ru-RU" dirty="0" err="1"/>
              <a:t>Барбари</a:t>
            </a:r>
            <a:r>
              <a:rPr lang="ru-RU" dirty="0"/>
              <a:t> Френкель-Тоне, директора </a:t>
            </a:r>
            <a:r>
              <a:rPr lang="ru-RU" dirty="0" err="1"/>
              <a:t>Інституту</a:t>
            </a:r>
            <a:r>
              <a:rPr lang="ru-RU" dirty="0"/>
              <a:t> Гете в </a:t>
            </a:r>
            <a:r>
              <a:rPr lang="ru-RU" dirty="0" err="1"/>
              <a:t>Берліні</a:t>
            </a:r>
            <a:r>
              <a:rPr lang="ru-RU" dirty="0"/>
              <a:t>, з </a:t>
            </a:r>
            <a:r>
              <a:rPr lang="ru-RU" dirty="0" err="1"/>
              <a:t>кожним</a:t>
            </a:r>
            <a:r>
              <a:rPr lang="ru-RU" dirty="0"/>
              <a:t> роком вони </a:t>
            </a:r>
            <a:r>
              <a:rPr lang="ru-RU" dirty="0" err="1"/>
              <a:t>приймають</a:t>
            </a:r>
            <a:r>
              <a:rPr lang="ru-RU" dirty="0"/>
              <a:t> на </a:t>
            </a:r>
            <a:r>
              <a:rPr lang="ru-RU" dirty="0" err="1"/>
              <a:t>курси</a:t>
            </a:r>
            <a:r>
              <a:rPr lang="ru-RU" dirty="0"/>
              <a:t> все </a:t>
            </a:r>
            <a:r>
              <a:rPr lang="ru-RU" dirty="0" err="1"/>
              <a:t>більше</a:t>
            </a:r>
            <a:r>
              <a:rPr lang="ru-RU" dirty="0"/>
              <a:t> </a:t>
            </a:r>
            <a:r>
              <a:rPr lang="ru-RU" dirty="0" err="1"/>
              <a:t>слухачів</a:t>
            </a:r>
            <a:r>
              <a:rPr lang="ru-RU" dirty="0"/>
              <a:t>, </a:t>
            </a:r>
            <a:r>
              <a:rPr lang="ru-RU" dirty="0" err="1"/>
              <a:t>бажаючих</a:t>
            </a:r>
            <a:r>
              <a:rPr lang="ru-RU" dirty="0"/>
              <a:t> </a:t>
            </a:r>
            <a:r>
              <a:rPr lang="ru-RU" dirty="0" err="1"/>
              <a:t>освоїти</a:t>
            </a:r>
            <a:r>
              <a:rPr lang="ru-RU" dirty="0"/>
              <a:t> </a:t>
            </a:r>
            <a:r>
              <a:rPr lang="ru-RU" dirty="0" err="1"/>
              <a:t>німецьку</a:t>
            </a:r>
            <a:r>
              <a:rPr lang="ru-RU" dirty="0"/>
              <a:t> </a:t>
            </a:r>
            <a:r>
              <a:rPr lang="ru-RU" dirty="0" err="1"/>
              <a:t>мову</a:t>
            </a:r>
            <a:r>
              <a:rPr lang="ru-RU" dirty="0"/>
              <a:t> як другу </a:t>
            </a:r>
            <a:r>
              <a:rPr lang="ru-RU" dirty="0" err="1"/>
              <a:t>іноземну</a:t>
            </a:r>
            <a:r>
              <a:rPr lang="ru-RU" dirty="0"/>
              <a:t>.</a:t>
            </a:r>
          </a:p>
        </p:txBody>
      </p:sp>
      <p:pic>
        <p:nvPicPr>
          <p:cNvPr id="1026" name="Picture 2" descr="https://ukranews.com/upload/news/2016/09/08/57713010ad196-1418052720_1200.jpg?v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9540" y="0"/>
            <a:ext cx="4381737" cy="292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12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err="1">
                <a:solidFill>
                  <a:srgbClr val="C00000"/>
                </a:solidFill>
              </a:rPr>
              <a:t>Ich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wünsche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euch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viel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Erfolg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beim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smtClean="0">
                <a:solidFill>
                  <a:srgbClr val="C00000"/>
                </a:solidFill>
              </a:rPr>
              <a:t>Deutschlernen  </a:t>
            </a:r>
            <a:r>
              <a:rPr lang="en-US" sz="4400" b="1" dirty="0">
                <a:solidFill>
                  <a:srgbClr val="C00000"/>
                </a:solidFill>
              </a:rPr>
              <a:t>und </a:t>
            </a:r>
            <a:r>
              <a:rPr lang="en-US" sz="4400" b="1" dirty="0" err="1">
                <a:solidFill>
                  <a:srgbClr val="C00000"/>
                </a:solidFill>
              </a:rPr>
              <a:t>alles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Gute</a:t>
            </a:r>
            <a:r>
              <a:rPr lang="en-US" sz="4400" b="1" dirty="0">
                <a:solidFill>
                  <a:srgbClr val="C00000"/>
                </a:solidFill>
              </a:rPr>
              <a:t>. </a:t>
            </a:r>
            <a:endParaRPr lang="ru-RU" sz="4400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dirty="0" smtClean="0"/>
              <a:t>	</a:t>
            </a:r>
            <a:r>
              <a:rPr lang="uk-UA" b="1" dirty="0">
                <a:solidFill>
                  <a:srgbClr val="7030A0"/>
                </a:solidFill>
              </a:rPr>
              <a:t>Пісня «Україна - це ти» </a:t>
            </a:r>
            <a:r>
              <a:rPr lang="uk-UA" dirty="0"/>
              <a:t>була написана спеціально для учасників </a:t>
            </a:r>
            <a:r>
              <a:rPr lang="uk-UA" dirty="0" smtClean="0"/>
              <a:t>шоу</a:t>
            </a:r>
          </a:p>
          <a:p>
            <a:pPr marL="0" indent="0">
              <a:buNone/>
            </a:pPr>
            <a:r>
              <a:rPr lang="uk-UA" dirty="0" smtClean="0"/>
              <a:t> «Голос  Діти-2» </a:t>
            </a:r>
            <a:r>
              <a:rPr lang="uk-UA" dirty="0"/>
              <a:t>і відразу ж стала популярною. Її навіть визнали дитячим гімном України.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	Нещодавно </a:t>
            </a:r>
            <a:r>
              <a:rPr lang="uk-UA" dirty="0"/>
              <a:t>стало відомо, що цю композицію включили в шкільну «Хрестоматію української дитячої літератури для читання в 1-2 класах». У підручнику є текст і ноти пісні, щоб діти відразу могли виконувати її.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917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54162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Географічна карта України  </a:t>
            </a:r>
            <a:br>
              <a:rPr lang="uk-UA" sz="3200" b="1" dirty="0" smtClean="0"/>
            </a:br>
            <a:r>
              <a:rPr lang="en-US" sz="3200" b="1" dirty="0" err="1" smtClean="0">
                <a:solidFill>
                  <a:srgbClr val="C00000"/>
                </a:solidFill>
              </a:rPr>
              <a:t>Geografische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de-DE" sz="3200" b="1" dirty="0" smtClean="0">
                <a:solidFill>
                  <a:srgbClr val="C00000"/>
                </a:solidFill>
              </a:rPr>
              <a:t>Karte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der</a:t>
            </a:r>
            <a:r>
              <a:rPr lang="en-US" sz="3200" b="1" dirty="0" smtClean="0">
                <a:solidFill>
                  <a:srgbClr val="C00000"/>
                </a:solidFill>
              </a:rPr>
              <a:t> Ukraine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8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28800"/>
            <a:ext cx="8003495" cy="504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 fontScale="90000"/>
          </a:bodyPr>
          <a:lstStyle/>
          <a:p>
            <a:r>
              <a:rPr lang="de-DE" sz="3600" b="1" dirty="0" smtClean="0"/>
              <a:t>T</a:t>
            </a:r>
            <a:r>
              <a:rPr lang="ru-RU" sz="3600" b="1" dirty="0" err="1" smtClean="0"/>
              <a:t>варинний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світ</a:t>
            </a:r>
            <a:r>
              <a:rPr lang="ru-RU" sz="3600" b="1" dirty="0" smtClean="0"/>
              <a:t> </a:t>
            </a:r>
            <a:r>
              <a:rPr lang="uk-UA" sz="3600" b="1" dirty="0" smtClean="0"/>
              <a:t>У</a:t>
            </a:r>
            <a:r>
              <a:rPr lang="ru-RU" sz="3600" b="1" dirty="0" err="1" smtClean="0"/>
              <a:t>країни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en-US" sz="3600" b="1" dirty="0" err="1" smtClean="0">
                <a:solidFill>
                  <a:srgbClr val="C00000"/>
                </a:solidFill>
              </a:rPr>
              <a:t>Tierwelt</a:t>
            </a:r>
            <a:r>
              <a:rPr lang="en-US" sz="3600" b="1" dirty="0" smtClean="0">
                <a:solidFill>
                  <a:srgbClr val="C00000"/>
                </a:solidFill>
              </a:rPr>
              <a:t> der Ukraine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карта тваринний світ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736"/>
            <a:ext cx="9040998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/>
              <a:t>Рослинний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світ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України</a:t>
            </a:r>
            <a:r>
              <a:rPr lang="en-US" sz="3600" b="1" dirty="0" smtClean="0"/>
              <a:t> </a:t>
            </a:r>
            <a:r>
              <a:rPr lang="uk-UA" sz="3600" b="1" dirty="0" smtClean="0"/>
              <a:t>    </a:t>
            </a:r>
            <a:br>
              <a:rPr lang="uk-UA" sz="3600" b="1" dirty="0" smtClean="0"/>
            </a:br>
            <a:r>
              <a:rPr lang="en-US" sz="3600" b="1" dirty="0" smtClean="0">
                <a:solidFill>
                  <a:srgbClr val="C00000"/>
                </a:solidFill>
              </a:rPr>
              <a:t>Flora der Ukraine  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Картинки по запросу карта рослинний  світ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331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Карта </a:t>
            </a:r>
            <a:r>
              <a:rPr lang="uk-UA" sz="3200" b="1" dirty="0" err="1" smtClean="0"/>
              <a:t>грунтів</a:t>
            </a:r>
            <a:r>
              <a:rPr lang="uk-UA" sz="3200" b="1" dirty="0" smtClean="0"/>
              <a:t> України </a:t>
            </a:r>
            <a:br>
              <a:rPr lang="uk-UA" sz="3200" b="1" dirty="0" smtClean="0"/>
            </a:br>
            <a:r>
              <a:rPr lang="en-US" sz="3200" b="1" dirty="0" err="1" smtClean="0">
                <a:solidFill>
                  <a:srgbClr val="C00000"/>
                </a:solidFill>
              </a:rPr>
              <a:t>Böden</a:t>
            </a:r>
            <a:r>
              <a:rPr lang="en-US" sz="3200" b="1" dirty="0" smtClean="0">
                <a:solidFill>
                  <a:srgbClr val="C00000"/>
                </a:solidFill>
              </a:rPr>
              <a:t> der Ukraine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Картинки по запросу карта грунтів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643998" cy="5638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3532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Клімат</a:t>
            </a:r>
            <a:r>
              <a:rPr lang="ru-RU" sz="3200" b="1" dirty="0" smtClean="0"/>
              <a:t>  </a:t>
            </a:r>
            <a:r>
              <a:rPr lang="ru-RU" sz="3200" b="1" dirty="0" err="1" smtClean="0"/>
              <a:t>України</a:t>
            </a:r>
            <a:r>
              <a:rPr lang="en-US" sz="3200" b="1" dirty="0" smtClean="0"/>
              <a:t> 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err="1" smtClean="0">
                <a:solidFill>
                  <a:srgbClr val="C00000"/>
                </a:solidFill>
              </a:rPr>
              <a:t>Klima</a:t>
            </a:r>
            <a:r>
              <a:rPr lang="en-US" sz="3200" b="1" dirty="0" smtClean="0">
                <a:solidFill>
                  <a:srgbClr val="C00000"/>
                </a:solidFill>
              </a:rPr>
              <a:t> der Ukraine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Картинки по запросу карта клімат 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Геологічна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будова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України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en-US" sz="3600" b="1" dirty="0" err="1" smtClean="0">
                <a:solidFill>
                  <a:srgbClr val="C00000"/>
                </a:solidFill>
              </a:rPr>
              <a:t>Geologische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Struktur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der</a:t>
            </a:r>
            <a:r>
              <a:rPr lang="en-US" sz="3600" b="1" dirty="0" smtClean="0">
                <a:solidFill>
                  <a:srgbClr val="C00000"/>
                </a:solidFill>
              </a:rPr>
              <a:t> Ukraine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AutoShape 2" descr="Картинки по запросу карта геологічна будова  украї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Картинки по запросу геологічна будова украї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211" y="1071546"/>
            <a:ext cx="9160211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179</Words>
  <Application>Microsoft Office PowerPoint</Application>
  <PresentationFormat>Экран (4:3)</PresentationFormat>
  <Paragraphs>78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Географічна карта України   Geografische Karte der Ukraine</vt:lpstr>
      <vt:lpstr>Tваринний світ України Tierwelt der Ukraine</vt:lpstr>
      <vt:lpstr>Рослинний  світ України      Flora der Ukraine   </vt:lpstr>
      <vt:lpstr>Карта грунтів України  Böden der Ukraine</vt:lpstr>
      <vt:lpstr>Клімат  України   Klima der Ukraine</vt:lpstr>
      <vt:lpstr>Геологічна будова України  Geologische Struktur der Ukraine</vt:lpstr>
      <vt:lpstr>Роза вітру     Windrose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</cp:revision>
  <dcterms:created xsi:type="dcterms:W3CDTF">2017-10-27T10:30:33Z</dcterms:created>
  <dcterms:modified xsi:type="dcterms:W3CDTF">2017-11-06T07:22:22Z</dcterms:modified>
</cp:coreProperties>
</file>