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9407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ДЕРЖАВНИЙ НАВЧАЛЬНИЙ ЗАКЛАД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ЗАПОРІЗЬКЕ ВИЩЕ ПРОФЕСІЙНЕ УЧИЛИЩЕ «МОТОРОБУДІВНИК»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Hom\Desktop\Васеч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1916832"/>
            <a:ext cx="5112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</a:rPr>
              <a:t>ПРЕЗЕНТАЦІЯ НА ТЕМУ:</a:t>
            </a:r>
          </a:p>
          <a:p>
            <a:pPr algn="ctr"/>
            <a:r>
              <a:rPr lang="uk-UA" sz="3200" b="1" i="1" dirty="0" smtClean="0">
                <a:solidFill>
                  <a:srgbClr val="FF0000"/>
                </a:solidFill>
              </a:rPr>
              <a:t>«КОМПЕТЕНТНИЙ ВИКЛАДАЧ – КОМПЕТЕНТНИЙ УЧЕНЬ»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8803" y="5664867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i="1" dirty="0" smtClean="0">
                <a:solidFill>
                  <a:srgbClr val="FF0000"/>
                </a:solidFill>
              </a:rPr>
              <a:t>Викладач біології та хімії</a:t>
            </a:r>
            <a:r>
              <a:rPr lang="ru-RU" b="1" i="1" dirty="0" smtClean="0">
                <a:solidFill>
                  <a:srgbClr val="FF0000"/>
                </a:solidFill>
              </a:rPr>
              <a:t>:</a:t>
            </a:r>
          </a:p>
          <a:p>
            <a:pPr algn="r"/>
            <a:r>
              <a:rPr lang="uk-UA" b="1" i="1" dirty="0" err="1" smtClean="0">
                <a:solidFill>
                  <a:srgbClr val="FF0000"/>
                </a:solidFill>
              </a:rPr>
              <a:t>Васечко</a:t>
            </a:r>
            <a:r>
              <a:rPr lang="uk-UA" b="1" i="1" dirty="0" smtClean="0">
                <a:solidFill>
                  <a:srgbClr val="FF0000"/>
                </a:solidFill>
              </a:rPr>
              <a:t> Ю.А</a:t>
            </a:r>
          </a:p>
        </p:txBody>
      </p:sp>
    </p:spTree>
    <p:extLst>
      <p:ext uri="{BB962C8B-B14F-4D97-AF65-F5344CB8AC3E}">
        <p14:creationId xmlns:p14="http://schemas.microsoft.com/office/powerpoint/2010/main" val="16812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Особистість,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яку має сформувати сучасна школа, - це особистість зі сформованими </a:t>
            </a:r>
            <a:r>
              <a:rPr lang="uk-UA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компетентностями</a:t>
            </a:r>
            <a:r>
              <a:rPr lang="uk-UA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Саме така особистість зможе успішно </a:t>
            </a:r>
            <a:r>
              <a:rPr lang="uk-UA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самореалізуватися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 в соціумі як свідомий громадянин, відповідальний сім'янин, високий </a:t>
            </a:r>
            <a:r>
              <a:rPr lang="uk-UA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професіонал,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особистість, здатна захищати свої життєві цінності, а також піклуватися про інших. </a:t>
            </a:r>
            <a:r>
              <a:rPr lang="uk-UA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Біологічна освіта 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покликана зробити вагомий внесок у формування ключових </a:t>
            </a:r>
            <a:r>
              <a:rPr lang="uk-UA" sz="3200" i="1" dirty="0" err="1" smtClean="0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 учнів, як загальних цінностей, що базуються на знаннях, досвіді, здібностях, набутих завдяки навчанню.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2555776" y="332656"/>
            <a:ext cx="4032448" cy="72008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99792" y="36953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Компетентнісно</a:t>
            </a:r>
            <a:r>
              <a:rPr lang="uk-UA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орієнтований підхід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11960" y="1052736"/>
            <a:ext cx="864096" cy="20162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карточка 6"/>
          <p:cNvSpPr/>
          <p:nvPr/>
        </p:nvSpPr>
        <p:spPr>
          <a:xfrm>
            <a:off x="2123728" y="3212976"/>
            <a:ext cx="4968552" cy="2592288"/>
          </a:xfrm>
          <a:prstGeom prst="flowChartPunchedCar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11760" y="371703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Інтелектуальний розвиток учнів, формування видів мислення, характерних для біологічної діяльності і необхідних людині для повноцінного життя в суспільстві</a:t>
            </a:r>
            <a:endParaRPr lang="ru-RU" b="1" i="1" dirty="0"/>
          </a:p>
        </p:txBody>
      </p:sp>
      <p:sp>
        <p:nvSpPr>
          <p:cNvPr id="9" name="Блок-схема: карточка 8"/>
          <p:cNvSpPr/>
          <p:nvPr/>
        </p:nvSpPr>
        <p:spPr>
          <a:xfrm>
            <a:off x="2123728" y="3212976"/>
            <a:ext cx="4968552" cy="2592288"/>
          </a:xfrm>
          <a:prstGeom prst="flowChartPunchedCar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378904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Опанування прийомів біологічної діяльності, які необхідні у вивченні суміжних предметів для продовження навчання та в практичній діяльності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2123728" y="3212976"/>
            <a:ext cx="4968552" cy="2592288"/>
          </a:xfrm>
          <a:prstGeom prst="flowChartPunchedCar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267744" y="378904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Формування уявлень про біологію як форму опису і метод пізнання навколишнього середовища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карточка 12"/>
          <p:cNvSpPr/>
          <p:nvPr/>
        </p:nvSpPr>
        <p:spPr>
          <a:xfrm>
            <a:off x="2123728" y="3212976"/>
            <a:ext cx="4968552" cy="2592288"/>
          </a:xfrm>
          <a:prstGeom prst="flowChartPunchedCar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67744" y="434303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Виховання учнів у процесі навчання біології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карточка 14"/>
          <p:cNvSpPr/>
          <p:nvPr/>
        </p:nvSpPr>
        <p:spPr>
          <a:xfrm>
            <a:off x="2123728" y="3212976"/>
            <a:ext cx="4968552" cy="2592288"/>
          </a:xfrm>
          <a:prstGeom prst="flowChartPunchedCar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267744" y="4122525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Формування позитивного ставлення та інтересу до біології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85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9" grpId="0" animBg="1"/>
      <p:bldP spid="11" grpId="0" animBg="1"/>
      <p:bldP spid="13" grpId="0" animBg="1"/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31640" y="260648"/>
            <a:ext cx="6696744" cy="7200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75656" y="262397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Рекомендації для ефективного розвитку творчих здібностей учнів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11728" y="112474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1)Створення ситуації 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які потребують виявлення та пояснення розбіжностей між фактами, що спостерігаються, та наявними знаннями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07" y="177107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2) Допомагайте учням опанувати найбільш продуктивні методи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– пізнавальної діяльності, навчайте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їх учитися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845" y="2386975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3) Привчайте учнів думати та діяти самостійно. Поступово відходьте від механічних переказів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336" y="292494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Творче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розвивайте всебічними аналізом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проблем,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поставлені задачі вирішуйте всебічним аналізом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даної проблеми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, частіше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пропонуйне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творчі завдання.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107" y="371998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5) Стежте за способом та формою висловлювання думки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учнів, навчайте їх думати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399" y="436631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Частіше мотивуйте учнів, показуйте перспективи їхнього навчання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903" y="471896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7) У процесі навчання обов'язково враховуйте індивідуальні особливості кожного учня, об'єднуйте в диференційовані підгрупи учнів з однаковим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рівнем знань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936" y="558924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8) Вивчайте і враховуйте життєвий досвід учнів, їх інтереси, особливості розвитку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268760"/>
            <a:ext cx="8136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Викладач має дотримуватися цих правил, керуватися ними, що буде дієвою умовою, яка здатна полегшити 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викладачу 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досягнення 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провідної найважливішої мети  - виховання та розвитку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компетентної особистості.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755576" y="1556792"/>
            <a:ext cx="7632848" cy="360040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99592" y="2541384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Розв'язанні проблеми сприяє впровадження інтерактивних технологій навчання на уроках біології. Саме вони ефективніше, ніж інші педагогічні технології, сприяють інтелектуальному, соціальному й духовному розвитку учня, формуванню ключових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на уроках біології.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61581"/>
            <a:ext cx="80648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Інноваційні технології навчання на уроках біології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611560" y="980728"/>
            <a:ext cx="4824536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122811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Кооперативне навчання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611560" y="1854235"/>
            <a:ext cx="4896544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3439" y="2173625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Інтерактивні методи навчання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11560" y="2900229"/>
            <a:ext cx="4896544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71431" y="3219619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Методика критичного мислення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49239" y="3957455"/>
            <a:ext cx="4824536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07435" y="424084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Колективно – групове навчання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649239" y="4893559"/>
            <a:ext cx="4825798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43439" y="5176945"/>
            <a:ext cx="42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Інформаційні комп'ютерні технології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 animBg="1"/>
      <p:bldP spid="11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 rot="603631">
            <a:off x="1481849" y="344791"/>
            <a:ext cx="6264696" cy="6098607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616492">
            <a:off x="2678152" y="1260407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вважаю,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що на уроках біології разом з інтерактивними технологіями слід також поєднувати інші методи роботи – самостійний пошук, традиційні методи навчання – усе це разом сприяє розвитку в кожного учня біологічних здібностей, логічного мислення, здатності цінувати знання та вміння користуватись ними, сприяє усвідомленню особистої відповідальності та вмінню об'єднуватися з іншими членами колективу групи задля розв'язання спільної проблеми, розвитку здатності визначати і поважати інші цінності людини.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8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35292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ПРИКЛАДИ СИТУАЦІЙНИХ ЗАВДАНЬ, ІНДИВІДУАЛЬНИХ ЗАВДАНЬ ТА ЗАВДАНЬ НА ПРАВИЛЬНУ ПОСЛІДОВНІСТЬ  НА УРОКАХ БІОЛОГІЇ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\Desktop\5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9878"/>
            <a:ext cx="5551064" cy="4163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\Desktop\Screenshot_3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41" y="1484784"/>
            <a:ext cx="3537473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\Desktop\1258227826_ma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80928"/>
            <a:ext cx="2948443" cy="41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20891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Навчальні фільми для лабораторних робіт та для уроків на засвоєння нових знань та вмінь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Инфузория туфелька под микроскопом under microscop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5" y="1052736"/>
            <a:ext cx="55446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ксиди. Визначення. Зразки.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6405" y="3502593"/>
            <a:ext cx="5917595" cy="334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8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1187624" y="1916832"/>
            <a:ext cx="6912768" cy="3096344"/>
          </a:xfrm>
          <a:prstGeom prst="ribbon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1840" y="2564904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i="1" dirty="0" smtClean="0"/>
              <a:t>Щоб знайти своє місце в житті, бути успішним, активно </a:t>
            </a:r>
            <a:r>
              <a:rPr lang="uk-UA" i="1" dirty="0" smtClean="0"/>
              <a:t>засвоїти </a:t>
            </a:r>
            <a:r>
              <a:rPr lang="uk-UA" i="1" dirty="0" smtClean="0"/>
              <a:t>свої життєві та соціальні ролі, сучасний </a:t>
            </a:r>
            <a:r>
              <a:rPr lang="uk-UA" i="1" dirty="0" smtClean="0"/>
              <a:t>учень </a:t>
            </a:r>
            <a:r>
              <a:rPr lang="uk-UA" i="1" dirty="0" smtClean="0"/>
              <a:t>має набути таких </a:t>
            </a:r>
            <a:r>
              <a:rPr lang="uk-UA" i="1" dirty="0" smtClean="0"/>
              <a:t>рис </a:t>
            </a:r>
            <a:r>
              <a:rPr lang="uk-UA" i="1" dirty="0" smtClean="0"/>
              <a:t>й опанувати такі вміння:</a:t>
            </a:r>
            <a:endParaRPr lang="ru-RU" i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23528" y="1412776"/>
            <a:ext cx="6264696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414" y="1711551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Бути гнучким і мобільним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23528" y="2564904"/>
            <a:ext cx="6264696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3452" y="2844018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Швидко адаптуватися до змінних життєвих ситуацій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23528" y="3789040"/>
            <a:ext cx="6264696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3452" y="396470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Застосувати свої знання для розв'язання життєвих проблем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23528" y="5085184"/>
            <a:ext cx="6336704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8490" y="5332856"/>
            <a:ext cx="577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Бути комунікабельним, здобувати та аналізувати інформацію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827584" y="1183978"/>
            <a:ext cx="6552728" cy="4148878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20988027">
            <a:off x="1475656" y="2490075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6"/>
                </a:solidFill>
              </a:rPr>
              <a:t>БУТИ ВІДПОВІДАЛЬНИМ ЗА СВОЄ МАЙБУТНЄ!!!</a:t>
            </a:r>
            <a:endParaRPr lang="ru-RU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1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animBg="1"/>
      <p:bldP spid="11" grpId="0" animBg="1"/>
      <p:bldP spid="12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chemeClr val="accent6"/>
                </a:solidFill>
              </a:rPr>
              <a:t>Найбільш ефективними засобами, які сприяють формуванню ключових </a:t>
            </a:r>
            <a:r>
              <a:rPr lang="uk-UA" sz="2400" i="1" dirty="0" err="1" smtClean="0">
                <a:solidFill>
                  <a:schemeClr val="accent6"/>
                </a:solidFill>
              </a:rPr>
              <a:t>компетентностей</a:t>
            </a:r>
            <a:r>
              <a:rPr lang="uk-UA" sz="2400" i="1" dirty="0" smtClean="0">
                <a:solidFill>
                  <a:schemeClr val="accent6"/>
                </a:solidFill>
              </a:rPr>
              <a:t>,є СУЧАСНІ ПЕДАГОГІЧНІ ІННОВАЦІЙНІ ТЕХНОЛОГІЇ.</a:t>
            </a:r>
            <a:endParaRPr lang="ru-RU" sz="2400" i="1" dirty="0">
              <a:solidFill>
                <a:schemeClr val="accent6"/>
              </a:solidFill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179512" y="2204864"/>
            <a:ext cx="8856984" cy="4176464"/>
          </a:xfrm>
          <a:prstGeom prst="ribb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96539" y="3212976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i="1" dirty="0" smtClean="0"/>
              <a:t>Використання сучасних технологій на </a:t>
            </a:r>
            <a:r>
              <a:rPr lang="uk-UA" sz="2200" i="1" dirty="0" smtClean="0"/>
              <a:t>сьогодні є важливою і </a:t>
            </a:r>
            <a:r>
              <a:rPr lang="uk-UA" sz="2200" i="1" dirty="0" smtClean="0"/>
              <a:t>актуальною проблемою. </a:t>
            </a:r>
            <a:r>
              <a:rPr lang="uk-UA" sz="2200" i="1" dirty="0" smtClean="0"/>
              <a:t>Сприятливим середовищем для реалізації цього завдання є </a:t>
            </a:r>
            <a:r>
              <a:rPr lang="uk-UA" sz="2200" i="1" dirty="0" err="1" smtClean="0"/>
              <a:t>навчально</a:t>
            </a:r>
            <a:r>
              <a:rPr lang="uk-UA" sz="2200" i="1" dirty="0" smtClean="0"/>
              <a:t> – виховний процес, серед інших – такі предмети як біологія та хімія.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41369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B050"/>
                </a:solidFill>
              </a:rPr>
              <a:t>ФОРМУВАННЯ БІОЛОГІЧНОЇ КОМПЕТЕНТНОСТІ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FF0000"/>
                </a:solidFill>
              </a:rPr>
              <a:t>Компетентність</a:t>
            </a:r>
            <a:r>
              <a:rPr lang="uk-UA" sz="2400" dirty="0" smtClean="0"/>
              <a:t> – це сукупність взаємопов'язаних якостей особистості (знань, умінь, навичок, способів діяльності), які є заданими до відповідного кола предметів і процесів та необхідними для якісної продуктивної дії щодо них.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3995" y="328498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FF0000"/>
                </a:solidFill>
              </a:rPr>
              <a:t>Компетентність</a:t>
            </a:r>
            <a:r>
              <a:rPr lang="uk-UA" sz="2400" dirty="0" smtClean="0"/>
              <a:t> – це володіння людиною відповідною компетенцією, що містить її особистісне ставлення до предмета діяльності.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4446" y="494116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FF0000"/>
                </a:solidFill>
              </a:rPr>
              <a:t>Освітня компетенція </a:t>
            </a:r>
            <a:r>
              <a:rPr lang="uk-UA" sz="2400" dirty="0" smtClean="0"/>
              <a:t>– це певний рівень розвитку особистості учня. Він пов’язаний, перш за все, з якісним опануванням змісту освіти.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22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971600" y="260648"/>
            <a:ext cx="6840760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47667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</a:rPr>
              <a:t>У відношенні до учня компетентності виконують такі функції: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995936" y="1196752"/>
            <a:ext cx="648072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43708" y="2636912"/>
            <a:ext cx="4752528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375756" y="3425514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Відображають та розвивають особистісні мотиви учня до об'єкта або процесу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943708" y="2636912"/>
            <a:ext cx="4752528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75756" y="3356992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Характеризують ступінь практичної підготовки учня, його готовності діяти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943708" y="2636912"/>
            <a:ext cx="4752528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375756" y="3284984"/>
            <a:ext cx="39244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Розвивають можливості, готовність розв'язувати будь – які проблеми в повсякденному житті (побутові, соціальні, виробничі)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943708" y="2636912"/>
            <a:ext cx="4752528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339752" y="3638927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Визначають дієву грамотність учня, якість його підготовки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943708" y="2636912"/>
            <a:ext cx="4752528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339752" y="3638927"/>
            <a:ext cx="385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Розвивають усі основні групи особистісних рис учня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6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 rot="21056613">
            <a:off x="611560" y="1772816"/>
            <a:ext cx="7920880" cy="33843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1068259">
            <a:off x="955019" y="2419359"/>
            <a:ext cx="760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i="1" dirty="0" smtClean="0">
                <a:solidFill>
                  <a:schemeClr val="bg1"/>
                </a:solidFill>
              </a:rPr>
              <a:t>Отже, </a:t>
            </a:r>
            <a:r>
              <a:rPr lang="uk-UA" sz="2000" i="1" dirty="0" smtClean="0">
                <a:solidFill>
                  <a:schemeClr val="accent6"/>
                </a:solidFill>
              </a:rPr>
              <a:t>компетентність</a:t>
            </a:r>
            <a:r>
              <a:rPr lang="uk-UA" sz="2000" i="1" dirty="0" smtClean="0">
                <a:solidFill>
                  <a:schemeClr val="bg1"/>
                </a:solidFill>
              </a:rPr>
              <a:t> – це, </a:t>
            </a:r>
            <a:r>
              <a:rPr lang="uk-UA" sz="2000" i="1" dirty="0" smtClean="0">
                <a:solidFill>
                  <a:schemeClr val="accent6"/>
                </a:solidFill>
              </a:rPr>
              <a:t>по – перше</a:t>
            </a:r>
            <a:r>
              <a:rPr lang="uk-UA" sz="2000" i="1" dirty="0" smtClean="0">
                <a:solidFill>
                  <a:schemeClr val="bg1"/>
                </a:solidFill>
              </a:rPr>
              <a:t>, мобільні знання, які постійно оновлюються, </a:t>
            </a:r>
            <a:r>
              <a:rPr lang="uk-UA" sz="2000" i="1" dirty="0" smtClean="0">
                <a:solidFill>
                  <a:schemeClr val="accent6"/>
                </a:solidFill>
              </a:rPr>
              <a:t>по – друге </a:t>
            </a:r>
            <a:r>
              <a:rPr lang="uk-UA" sz="2000" i="1" dirty="0" smtClean="0">
                <a:solidFill>
                  <a:schemeClr val="bg1"/>
                </a:solidFill>
              </a:rPr>
              <a:t>– гнучкі, дієві методи, які дають можливість використовувати ці знання в конкретній ситуації, </a:t>
            </a:r>
            <a:r>
              <a:rPr lang="uk-UA" sz="2000" i="1" dirty="0" smtClean="0">
                <a:solidFill>
                  <a:schemeClr val="accent6"/>
                </a:solidFill>
              </a:rPr>
              <a:t>по – третє </a:t>
            </a:r>
            <a:r>
              <a:rPr lang="uk-UA" sz="2000" i="1" dirty="0" smtClean="0">
                <a:solidFill>
                  <a:schemeClr val="bg1"/>
                </a:solidFill>
              </a:rPr>
              <a:t>– критичне мислення, яке дозволяє оцінювати окремі ідеї, знання та можливість їх використання в тій чи іншій ситуації.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Вище написане визначення можна подати у вигляді таблиці</a:t>
            </a:r>
            <a:endParaRPr lang="ru-RU" sz="2000" b="1" i="1" dirty="0"/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2555776" y="1340768"/>
            <a:ext cx="3744416" cy="7200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63788" y="13407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</a:rPr>
              <a:t>Структурні компоненти компетентності учня</a:t>
            </a:r>
            <a:endParaRPr lang="ru-RU" b="1" i="1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195736" y="2060848"/>
            <a:ext cx="11521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39552" y="2996952"/>
            <a:ext cx="2664296" cy="11521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7564" y="339764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</a:rPr>
              <a:t>Мобільні знання</a:t>
            </a:r>
            <a:endParaRPr lang="ru-RU" b="1" i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55976" y="2060848"/>
            <a:ext cx="0" cy="2376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987824" y="4509120"/>
            <a:ext cx="2736304" cy="11521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95836" y="4854513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</a:rPr>
              <a:t>Критичне мислення</a:t>
            </a:r>
            <a:endParaRPr lang="ru-RU" b="1" i="1" dirty="0">
              <a:solidFill>
                <a:srgbClr val="C00000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364088" y="2060848"/>
            <a:ext cx="122413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5724128" y="3068960"/>
            <a:ext cx="2664296" cy="12241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873435" y="349636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</a:rPr>
              <a:t>Дієві методи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4" grpId="0" animBg="1"/>
      <p:bldP spid="15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Українські педагоги виділяють такі компетентності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7" y="737701"/>
            <a:ext cx="40481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499992" y="1556792"/>
            <a:ext cx="4104456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08004" y="1988840"/>
            <a:ext cx="327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КЛЮЧОВІ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499992" y="3212976"/>
            <a:ext cx="4104456" cy="1278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08004" y="3621503"/>
            <a:ext cx="342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ЗАГАЛЬНОНАВЧАЛЬНІ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499992" y="5085184"/>
            <a:ext cx="4104456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08004" y="5517232"/>
            <a:ext cx="327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ПРЕДМЕТНІ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7864" y="202577"/>
            <a:ext cx="2736304" cy="504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491880" y="162217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Ключові компетентності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83768" y="706633"/>
            <a:ext cx="1008112" cy="634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043608" y="1340768"/>
            <a:ext cx="1944216" cy="2880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43608" y="130157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Соціальна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4" idx="2"/>
            <a:endCxn id="15" idx="0"/>
          </p:cNvCxnSpPr>
          <p:nvPr/>
        </p:nvCxnSpPr>
        <p:spPr>
          <a:xfrm>
            <a:off x="4716016" y="706633"/>
            <a:ext cx="36004" cy="634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707904" y="1340768"/>
            <a:ext cx="2088232" cy="3301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779912" y="13407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Комунікативна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5796136" y="706633"/>
            <a:ext cx="1008112" cy="594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300192" y="1340768"/>
            <a:ext cx="194421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372200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Інформаційна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>
            <a:stCxn id="8" idx="2"/>
          </p:cNvCxnSpPr>
          <p:nvPr/>
        </p:nvCxnSpPr>
        <p:spPr>
          <a:xfrm>
            <a:off x="2015716" y="162880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043608" y="1916832"/>
            <a:ext cx="1800200" cy="20313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76871" y="1916831"/>
            <a:ext cx="1728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Уміння: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Приймати рішення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Брати відповідальність за свої дії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Робити вибір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Безконфліктно співіснувати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>
            <a:stCxn id="16" idx="2"/>
          </p:cNvCxnSpPr>
          <p:nvPr/>
        </p:nvCxnSpPr>
        <p:spPr>
          <a:xfrm>
            <a:off x="4752020" y="1710100"/>
            <a:ext cx="0" cy="206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707904" y="1916832"/>
            <a:ext cx="2016224" cy="16004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774716" y="1916832"/>
            <a:ext cx="19442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Уміння:</a:t>
            </a:r>
          </a:p>
          <a:p>
            <a:pPr marL="342900" indent="-342900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Спілкуватися</a:t>
            </a:r>
          </a:p>
          <a:p>
            <a:pPr marL="342900" indent="-342900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Мати свою думку</a:t>
            </a:r>
          </a:p>
          <a:p>
            <a:pPr marL="342900" indent="-342900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Знаходити спільну мову з людьми</a:t>
            </a:r>
          </a:p>
        </p:txBody>
      </p:sp>
      <p:cxnSp>
        <p:nvCxnSpPr>
          <p:cNvPr id="31" name="Прямая со стрелкой 30"/>
          <p:cNvCxnSpPr>
            <a:stCxn id="19" idx="2"/>
          </p:cNvCxnSpPr>
          <p:nvPr/>
        </p:nvCxnSpPr>
        <p:spPr>
          <a:xfrm>
            <a:off x="7272300" y="1710100"/>
            <a:ext cx="0" cy="206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300192" y="1916832"/>
            <a:ext cx="1944216" cy="14570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372200" y="1988840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Уміння: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Добувати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Переробляти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Аналізувати</a:t>
            </a:r>
          </a:p>
          <a:p>
            <a:pPr marL="342900" indent="-342900" algn="just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Використовувати інформацію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2627784" y="741954"/>
            <a:ext cx="974849" cy="383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1259632" y="4574077"/>
            <a:ext cx="2016224" cy="360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403648" y="45647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Полікультурна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>
            <a:stCxn id="36" idx="2"/>
          </p:cNvCxnSpPr>
          <p:nvPr/>
        </p:nvCxnSpPr>
        <p:spPr>
          <a:xfrm>
            <a:off x="2267744" y="4934117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259632" y="5307518"/>
            <a:ext cx="1977765" cy="15504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259632" y="5241678"/>
            <a:ext cx="183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Уміння:</a:t>
            </a:r>
          </a:p>
          <a:p>
            <a:pPr marL="342900" indent="-342900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Опановувати досягнення культури</a:t>
            </a:r>
          </a:p>
          <a:p>
            <a:pPr marL="342900" indent="-342900">
              <a:buAutoNum type="arabicParenR"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Розуміти особливості інших народів</a:t>
            </a:r>
          </a:p>
          <a:p>
            <a:endParaRPr lang="ru-RU" sz="1400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3602633" y="741954"/>
            <a:ext cx="52635" cy="38228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3419872" y="4564785"/>
            <a:ext cx="2299060" cy="5493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3491880" y="4553034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Самоосвіти і саморозвитку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Прямая со стрелкой 53"/>
          <p:cNvCxnSpPr>
            <a:stCxn id="51" idx="2"/>
          </p:cNvCxnSpPr>
          <p:nvPr/>
        </p:nvCxnSpPr>
        <p:spPr>
          <a:xfrm>
            <a:off x="4569402" y="5114137"/>
            <a:ext cx="0" cy="193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3419872" y="5307518"/>
            <a:ext cx="2299060" cy="11458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3491880" y="544522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Готовність постійно набувати знання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5718932" y="706633"/>
            <a:ext cx="797284" cy="3846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6045566" y="4553034"/>
            <a:ext cx="2702898" cy="5611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172586" y="4552990"/>
            <a:ext cx="255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Продуктивна творча діяльність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 стрелкой 63"/>
          <p:cNvCxnSpPr>
            <a:stCxn id="62" idx="2"/>
          </p:cNvCxnSpPr>
          <p:nvPr/>
        </p:nvCxnSpPr>
        <p:spPr>
          <a:xfrm>
            <a:off x="7452027" y="5137765"/>
            <a:ext cx="0" cy="307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6117574" y="5445224"/>
            <a:ext cx="2613894" cy="10081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6228184" y="558924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Готовність і потреба у творчості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/>
      <p:bldP spid="15" grpId="0" animBg="1"/>
      <p:bldP spid="16" grpId="0"/>
      <p:bldP spid="19" grpId="0" animBg="1"/>
      <p:bldP spid="21" grpId="0"/>
      <p:bldP spid="24" grpId="0" animBg="1"/>
      <p:bldP spid="25" grpId="0"/>
      <p:bldP spid="28" grpId="0" animBg="1"/>
      <p:bldP spid="29" grpId="0"/>
      <p:bldP spid="32" grpId="0" animBg="1"/>
      <p:bldP spid="36" grpId="0" animBg="1"/>
      <p:bldP spid="37" grpId="0"/>
      <p:bldP spid="40" grpId="0" animBg="1"/>
      <p:bldP spid="41" grpId="0"/>
      <p:bldP spid="51" grpId="0" animBg="1"/>
      <p:bldP spid="52" grpId="0"/>
      <p:bldP spid="55" grpId="0" animBg="1"/>
      <p:bldP spid="56" grpId="0"/>
      <p:bldP spid="60" grpId="0" animBg="1"/>
      <p:bldP spid="66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289</TotalTime>
  <Words>890</Words>
  <Application>Microsoft Office PowerPoint</Application>
  <PresentationFormat>Экран (4:3)</PresentationFormat>
  <Paragraphs>88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</dc:creator>
  <cp:lastModifiedBy>Hom</cp:lastModifiedBy>
  <cp:revision>27</cp:revision>
  <dcterms:created xsi:type="dcterms:W3CDTF">2017-10-11T16:04:29Z</dcterms:created>
  <dcterms:modified xsi:type="dcterms:W3CDTF">2017-10-23T11:56:34Z</dcterms:modified>
</cp:coreProperties>
</file>