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2E6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60"/>
  </p:normalViewPr>
  <p:slideViewPr>
    <p:cSldViewPr>
      <p:cViewPr varScale="1">
        <p:scale>
          <a:sx n="75" d="100"/>
          <a:sy n="75" d="100"/>
        </p:scale>
        <p:origin x="-12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1D9D2-7F25-477A-93A5-0CC0AACD7A6B}" type="datetimeFigureOut">
              <a:rPr lang="ru-RU"/>
              <a:pPr>
                <a:defRPr/>
              </a:pPr>
              <a:t>31.10.2017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772F1-3AD9-4E30-82E3-D09AB22E6D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439D3-E89A-4CAA-8ACA-C9FC0FEA270B}" type="datetimeFigureOut">
              <a:rPr lang="ru-RU"/>
              <a:pPr>
                <a:defRPr/>
              </a:pPr>
              <a:t>31.10.2017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657EB-E3AA-4232-B8BB-94D4F86C2A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5C23B-681D-419F-A1CA-458014B70B42}" type="datetimeFigureOut">
              <a:rPr lang="ru-RU"/>
              <a:pPr>
                <a:defRPr/>
              </a:pPr>
              <a:t>31.10.2017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54CE0-84D8-4CD7-900C-D7747715CD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1CCC6-E3E0-4FB0-BCBC-E9DDEE6AE8BC}" type="datetimeFigureOut">
              <a:rPr lang="ru-RU"/>
              <a:pPr>
                <a:defRPr/>
              </a:pPr>
              <a:t>31.10.2017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371C6-FC89-4EA0-A243-FC3750D23E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C5B6E-C139-4ED1-BC15-8764402765EA}" type="datetimeFigureOut">
              <a:rPr lang="ru-RU"/>
              <a:pPr>
                <a:defRPr/>
              </a:pPr>
              <a:t>31.10.2017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D84D2-DD21-4EB2-AF09-DCB431E40B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07748-DE79-4BF4-99C3-2424465231A2}" type="datetimeFigureOut">
              <a:rPr lang="ru-RU"/>
              <a:pPr>
                <a:defRPr/>
              </a:pPr>
              <a:t>31.10.2017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12E1-6103-48AC-8D00-74E10C739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F0E4D-979E-4101-9046-598CBE6D8E5D}" type="datetimeFigureOut">
              <a:rPr lang="ru-RU"/>
              <a:pPr>
                <a:defRPr/>
              </a:pPr>
              <a:t>31.10.2017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0D23E-0315-43AA-BEA5-B89D54B3E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0D447-F182-49CE-A755-9424DF2A71A2}" type="datetimeFigureOut">
              <a:rPr lang="ru-RU"/>
              <a:pPr>
                <a:defRPr/>
              </a:pPr>
              <a:t>31.10.2017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E0CC2-8E28-4FD3-B35A-CD701FF07F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46D64-FADB-4413-A5E6-5A889AE079A7}" type="datetimeFigureOut">
              <a:rPr lang="ru-RU"/>
              <a:pPr>
                <a:defRPr/>
              </a:pPr>
              <a:t>31.10.2017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2633C-821A-4D84-A305-824A2740D1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6D112-97FE-4546-9D59-DC1DCBFB5CC0}" type="datetimeFigureOut">
              <a:rPr lang="ru-RU"/>
              <a:pPr>
                <a:defRPr/>
              </a:pPr>
              <a:t>31.10.2017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6286E-3228-4888-8213-8C04DD566A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E98137-398E-43B6-9F62-673DE7A5307F}" type="datetimeFigureOut">
              <a:rPr lang="ru-RU"/>
              <a:pPr>
                <a:defRPr/>
              </a:pPr>
              <a:t>31.10.2017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73BEC6-0C60-449F-969F-B68A4F303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897" r:id="rId3"/>
    <p:sldLayoutId id="2147483896" r:id="rId4"/>
    <p:sldLayoutId id="2147483895" r:id="rId5"/>
    <p:sldLayoutId id="2147483894" r:id="rId6"/>
    <p:sldLayoutId id="2147483893" r:id="rId7"/>
    <p:sldLayoutId id="2147483900" r:id="rId8"/>
    <p:sldLayoutId id="2147483892" r:id="rId9"/>
    <p:sldLayoutId id="2147483891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04DA3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A04DA3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C4652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starenie_nachnaetsya_v_26_le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00213"/>
            <a:ext cx="9144000" cy="515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5"/>
          <p:cNvSpPr>
            <a:spLocks noGrp="1"/>
          </p:cNvSpPr>
          <p:nvPr>
            <p:ph type="ctrTitle" idx="4294967295"/>
          </p:nvPr>
        </p:nvSpPr>
        <p:spPr>
          <a:xfrm>
            <a:off x="755650" y="260350"/>
            <a:ext cx="7772400" cy="1470025"/>
          </a:xfrm>
        </p:spPr>
        <p:txBody>
          <a:bodyPr/>
          <a:lstStyle/>
          <a:p>
            <a:pPr algn="ctr"/>
            <a:r>
              <a:rPr lang="uk-UA" sz="4600" smtClean="0">
                <a:solidFill>
                  <a:schemeClr val="accent1"/>
                </a:solidFill>
                <a:latin typeface="Arial" charset="0"/>
              </a:rPr>
              <a:t>ГЕРОНТОЛОГІЯ.</a:t>
            </a:r>
            <a:br>
              <a:rPr lang="uk-UA" sz="4600" smtClean="0">
                <a:solidFill>
                  <a:schemeClr val="accent1"/>
                </a:solidFill>
                <a:latin typeface="Arial" charset="0"/>
              </a:rPr>
            </a:br>
            <a:r>
              <a:rPr lang="uk-UA" sz="4600" smtClean="0">
                <a:solidFill>
                  <a:schemeClr val="accent1"/>
                </a:solidFill>
                <a:latin typeface="Arial" charset="0"/>
              </a:rPr>
              <a:t>ТЕОРІЇ СТАРІННЯ</a:t>
            </a:r>
            <a:endParaRPr lang="ru-RU" sz="4600" smtClean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5219700" y="188913"/>
            <a:ext cx="3924300" cy="1298575"/>
          </a:xfrm>
        </p:spPr>
        <p:txBody>
          <a:bodyPr/>
          <a:lstStyle/>
          <a:p>
            <a:pPr algn="ctr"/>
            <a:r>
              <a:rPr lang="ru-RU" sz="2800" smtClean="0">
                <a:solidFill>
                  <a:srgbClr val="312E6A"/>
                </a:solidFill>
                <a:latin typeface="Constantia" pitchFamily="18" charset="0"/>
              </a:rPr>
              <a:t>СИНДРОМ ВЕРНЕРА</a:t>
            </a:r>
            <a:r>
              <a:rPr lang="ru-RU" smtClean="0"/>
              <a:t> 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611188" y="2420938"/>
            <a:ext cx="8075612" cy="3903662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200" smtClean="0"/>
              <a:t>Проявляється патологією шкіри - ділянками виснаження, атрофії, виразки або ділянками потовщення шкіри</a:t>
            </a:r>
            <a:r>
              <a:rPr lang="uk-UA" sz="2200" smtClean="0"/>
              <a:t>; </a:t>
            </a:r>
            <a:r>
              <a:rPr lang="ru-RU" sz="2200" smtClean="0"/>
              <a:t>передчасним облисінням і посивінням волосся</a:t>
            </a:r>
            <a:r>
              <a:rPr lang="uk-UA" sz="2200" smtClean="0"/>
              <a:t>; </a:t>
            </a:r>
            <a:r>
              <a:rPr lang="ru-RU" sz="2200" smtClean="0"/>
              <a:t>в гіпофізі іноді виявляються кісти</a:t>
            </a:r>
            <a:r>
              <a:rPr lang="uk-UA" sz="2200" smtClean="0"/>
              <a:t>; </a:t>
            </a:r>
            <a:r>
              <a:rPr lang="ru-RU" sz="2200" smtClean="0"/>
              <a:t>хворі бувають низькорослі (карликового росту) з атрофованими статевими органами</a:t>
            </a:r>
            <a:r>
              <a:rPr lang="uk-UA" sz="2200" smtClean="0"/>
              <a:t>; </a:t>
            </a:r>
            <a:r>
              <a:rPr lang="ru-RU" sz="2200" smtClean="0"/>
              <a:t>зрідка зустрічається гінекомастія (розвиток у чоловіка молочних залоз за жіночим типом при деяких ендокринних захворюваннях)</a:t>
            </a:r>
            <a:r>
              <a:rPr lang="uk-UA" sz="2200" smtClean="0"/>
              <a:t>.</a:t>
            </a:r>
          </a:p>
          <a:p>
            <a:pPr>
              <a:buFont typeface="Wingdings 2" pitchFamily="18" charset="2"/>
              <a:buNone/>
            </a:pPr>
            <a:r>
              <a:rPr lang="uk-UA" sz="2200" smtClean="0"/>
              <a:t>П</a:t>
            </a:r>
            <a:r>
              <a:rPr lang="ru-RU" sz="2200" smtClean="0"/>
              <a:t>рискорене старіння починається з періоду статевого дозрівання і тривалість життя може досягати 30-40 років. </a:t>
            </a:r>
          </a:p>
        </p:txBody>
      </p:sp>
      <p:pic>
        <p:nvPicPr>
          <p:cNvPr id="21507" name="Picture 5" descr="sindrom_verner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076825" cy="238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5003800" y="692150"/>
            <a:ext cx="4140200" cy="1143000"/>
          </a:xfrm>
        </p:spPr>
        <p:txBody>
          <a:bodyPr/>
          <a:lstStyle/>
          <a:p>
            <a:pPr algn="ctr"/>
            <a:r>
              <a:rPr lang="ru-RU" sz="2400" smtClean="0">
                <a:solidFill>
                  <a:srgbClr val="312E6A"/>
                </a:solidFill>
                <a:latin typeface="Constantia" pitchFamily="18" charset="0"/>
              </a:rPr>
              <a:t>СИНДРОМ РОТМУНДА-ТОМСОНА</a:t>
            </a:r>
            <a:r>
              <a:rPr lang="ru-RU" sz="4600" smtClean="0"/>
              <a:t> 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468313" y="2781300"/>
            <a:ext cx="8229600" cy="37592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000" smtClean="0"/>
              <a:t>Х</a:t>
            </a:r>
            <a:r>
              <a:rPr lang="ru-RU" smtClean="0"/>
              <a:t>арактеризується специфічним ураженням шкіри катарактою, фоточутливістю, дистрофією волосся, нігтів, зубів, низьким ростом, гіпогонадизмом, порушенням осифікації, збільшеним ризиком розвитку злоякісних неоплазій. У рідкісних випадках можлива затримка розумового розвитку. </a:t>
            </a:r>
          </a:p>
        </p:txBody>
      </p:sp>
      <p:pic>
        <p:nvPicPr>
          <p:cNvPr id="22531" name="Picture 5" descr="sindrom_rotmunda-tomso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93236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5292725" y="476250"/>
            <a:ext cx="3609975" cy="1143000"/>
          </a:xfrm>
        </p:spPr>
        <p:txBody>
          <a:bodyPr/>
          <a:lstStyle/>
          <a:p>
            <a:pPr algn="ctr"/>
            <a:r>
              <a:rPr lang="ru-RU" sz="2800" smtClean="0">
                <a:latin typeface="Constantia" pitchFamily="18" charset="0"/>
              </a:rPr>
              <a:t>СИНДРОМ КОККЕЙНА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457200" y="2205038"/>
            <a:ext cx="8229600" cy="4119562"/>
          </a:xfrm>
        </p:spPr>
        <p:txBody>
          <a:bodyPr/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ru-RU" sz="2200" smtClean="0"/>
              <a:t>Успадковується за аутосомно-рецесивним типом, при цьому чоловіки і жінки хворіють з однаковою частотою. При цієї патології можна помітити атрофічні зміни з боку шкіри та підшкірної жирової тканини, товщина яких помітно зменшується, виникає підвищена чутливість до сонячного світла, розміри голови надмірно маленькі, у міру зростання все більш виразною стає непропорційна карликовість, з'являються ознаки розумової відсталості. Такі люди часто страждають зниженням слуху аж до глухоти. В</a:t>
            </a:r>
            <a:r>
              <a:rPr lang="uk-UA" sz="2200" smtClean="0"/>
              <a:t>ідзначають </a:t>
            </a:r>
            <a:r>
              <a:rPr lang="ru-RU" sz="2200" smtClean="0"/>
              <a:t>порушення з боку нервової системи. Діти з цією спадковою патологією народжуються абсолютно нормальними, абсолютно нічим не відрізняючись від здорових. Ознаки захворювання можуть розвинутися дуже рано, у віці 6 місяців, але в більшості випадків починають з'являтися на 2-3-му році життя.</a:t>
            </a:r>
          </a:p>
        </p:txBody>
      </p:sp>
      <p:pic>
        <p:nvPicPr>
          <p:cNvPr id="23555" name="Picture 5" descr="mb4_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057775" cy="206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4500563" y="476250"/>
            <a:ext cx="4402137" cy="1143000"/>
          </a:xfrm>
        </p:spPr>
        <p:txBody>
          <a:bodyPr/>
          <a:lstStyle/>
          <a:p>
            <a:pPr algn="ctr"/>
            <a:r>
              <a:rPr lang="ru-RU" sz="3200" smtClean="0">
                <a:latin typeface="Constantia" pitchFamily="18" charset="0"/>
              </a:rPr>
              <a:t>СИНДРОМ ДАУНА</a:t>
            </a:r>
            <a:r>
              <a:rPr lang="ru-RU" smtClean="0"/>
              <a:t> 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457200" y="2852738"/>
            <a:ext cx="8229600" cy="3744912"/>
          </a:xfrm>
        </p:spPr>
        <p:txBody>
          <a:bodyPr/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ru-RU" sz="2000" smtClean="0"/>
              <a:t>Синдром виникає через процес розходження хромосом при утворенні гамет, в результаті чого дитина отримує від матері або від батька зайву 21-ю хромосому. Характерне обличчя з розкосими очима </a:t>
            </a:r>
            <a:r>
              <a:rPr lang="uk-UA" sz="2000" smtClean="0"/>
              <a:t>,</a:t>
            </a:r>
            <a:r>
              <a:rPr lang="ru-RU" sz="2000" smtClean="0"/>
              <a:t>широкими губами, широким плоским </a:t>
            </a:r>
            <a:r>
              <a:rPr lang="uk-UA" sz="2000" smtClean="0"/>
              <a:t>язиком</a:t>
            </a:r>
            <a:r>
              <a:rPr lang="ru-RU" sz="2000" smtClean="0"/>
              <a:t> з глибокою поздовжньої борозною на ньому. Голова кругла, скошений вузький лоб, вушні раковини зменшені у вертикальному напрямку, з прирослою мочкою, очі з плямистої райдужною оболонкою. Волосся на голові м'як</a:t>
            </a:r>
            <a:r>
              <a:rPr lang="uk-UA" sz="2000" smtClean="0"/>
              <a:t>е</a:t>
            </a:r>
            <a:r>
              <a:rPr lang="ru-RU" sz="2000" smtClean="0"/>
              <a:t>, рідкісн</a:t>
            </a:r>
            <a:r>
              <a:rPr lang="uk-UA" sz="2000" smtClean="0"/>
              <a:t>е</a:t>
            </a:r>
            <a:r>
              <a:rPr lang="ru-RU" sz="2000" smtClean="0"/>
              <a:t>. Для людей з синдромом Дауна характерні зміни кінцівок - вкорочення і розширення кистей і стоп. Мізинець вкорочений і викривлений, на ньому тільки дві згинальні борозни. На долонях тільки одна поперечна борозна (чотирипала). Відзначаються неправильний ріст зубів, зміни з боку внутрішніх органів, особливо серця.</a:t>
            </a:r>
          </a:p>
        </p:txBody>
      </p:sp>
      <p:pic>
        <p:nvPicPr>
          <p:cNvPr id="24579" name="Picture 5" descr="video-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249738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Содержимое 2"/>
          <p:cNvSpPr>
            <a:spLocks noGrp="1"/>
          </p:cNvSpPr>
          <p:nvPr>
            <p:ph idx="1"/>
          </p:nvPr>
        </p:nvSpPr>
        <p:spPr>
          <a:xfrm>
            <a:off x="428625" y="1390650"/>
            <a:ext cx="4972050" cy="5467350"/>
          </a:xfrm>
        </p:spPr>
        <p:txBody>
          <a:bodyPr/>
          <a:lstStyle/>
          <a:p>
            <a:pPr eaLnBrk="1" hangingPunct="1"/>
            <a:r>
              <a:rPr lang="ru-RU" smtClean="0">
                <a:latin typeface="Bookman Old Style" pitchFamily="18" charset="0"/>
              </a:rPr>
              <a:t>Біологічний процес старіння в усі часи викликав інтерес вчених і простих людей. Людина - єдина з живих істот, усвідомлює свою смертність. А також те, що їй передує старість. Які існують теорії та механізми старіння?</a:t>
            </a:r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88" y="3714750"/>
            <a:ext cx="2690812" cy="2584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13" y="1000125"/>
            <a:ext cx="2806700" cy="1838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0" y="1071563"/>
            <a:ext cx="6000750" cy="4389437"/>
          </a:xfrm>
        </p:spPr>
        <p:txBody>
          <a:bodyPr/>
          <a:lstStyle/>
          <a:p>
            <a:pPr eaLnBrk="1" hangingPunct="1"/>
            <a:r>
              <a:rPr lang="ru-RU" sz="2400" b="1" u="sng" smtClean="0"/>
              <a:t>Теломерна теорія</a:t>
            </a:r>
            <a:r>
              <a:rPr lang="ru-RU" sz="2400" smtClean="0"/>
              <a:t> старіння грунтується на відкритті американського геронтолога Л. Гейфліка, зробленому в 1961 році. Він виявив, що здатні до поділу клітини шкіри діляться тільки близько 50 разів. Пізніше ця «межа Гейфліка» була пояснений тим, що кінцеві ділянки хромосом</a:t>
            </a:r>
            <a:r>
              <a:rPr lang="en-US" sz="2400" smtClean="0"/>
              <a:t> </a:t>
            </a:r>
            <a:r>
              <a:rPr lang="ru-RU" sz="2400" smtClean="0"/>
              <a:t>при кожному діленні клітини стають коротшими і в якийсь момент повністю втрачають здатність до подальшого поділу. </a:t>
            </a:r>
          </a:p>
        </p:txBody>
      </p:sp>
      <p:pic>
        <p:nvPicPr>
          <p:cNvPr id="4" name="Рисунок 3" descr="Leonard_Hayfli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0"/>
            <a:ext cx="3071802" cy="25003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339" name="Рисунок 4" descr="bilok_starinny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38813" y="4143375"/>
            <a:ext cx="340518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>
          <a:xfrm>
            <a:off x="428625" y="928688"/>
            <a:ext cx="8229600" cy="4389437"/>
          </a:xfrm>
        </p:spPr>
        <p:txBody>
          <a:bodyPr/>
          <a:lstStyle/>
          <a:p>
            <a:pPr eaLnBrk="1" hangingPunct="1"/>
            <a:r>
              <a:rPr lang="ru-RU" smtClean="0"/>
              <a:t>Нові клітини перестають утворюватися, і настає старіння. Однак «межа Гейфліка» справедлив</a:t>
            </a:r>
            <a:r>
              <a:rPr lang="ru-RU" sz="2400" smtClean="0"/>
              <a:t>а</a:t>
            </a:r>
            <a:r>
              <a:rPr lang="ru-RU" smtClean="0"/>
              <a:t> не для всіх видів клітин - стовбурові і ракові можуть ділитися практично нескінченно, добудовуючи укорочені теломери.</a:t>
            </a:r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3857628"/>
            <a:ext cx="3649974" cy="2428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molekuljarno-geneticheskaja-teorija-starenija-na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3071810"/>
            <a:ext cx="2361424" cy="2000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0" y="928688"/>
            <a:ext cx="7358063" cy="4389437"/>
          </a:xfrm>
        </p:spPr>
        <p:txBody>
          <a:bodyPr/>
          <a:lstStyle/>
          <a:p>
            <a:pPr eaLnBrk="1" hangingPunct="1"/>
            <a:r>
              <a:rPr lang="ru-RU" b="1" u="sng" smtClean="0"/>
              <a:t>Онтогенетична теорія</a:t>
            </a:r>
            <a:r>
              <a:rPr lang="ru-RU" smtClean="0"/>
              <a:t> старіння висунута російським геронтологом В.М. Дільмановим, який припустив, що причина старіння в зниженні чутливості гіпоталамуса, до якого надходять регуляторні сигнали від нервової системи і залоз. За припущенням вченого старіння - це побічний ефект реалізації генетичної програми розвитку організму.</a:t>
            </a:r>
          </a:p>
        </p:txBody>
      </p:sp>
      <p:pic>
        <p:nvPicPr>
          <p:cNvPr id="16386" name="Рисунок 3" descr="загруженное (2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0"/>
            <a:ext cx="1928812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4" descr="image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" y="4500563"/>
            <a:ext cx="47148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5" descr="Porada_yakі_dopomozhut_upovіlniti_starіnnya_shkіri_oblichchya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00" y="4214813"/>
            <a:ext cx="2571750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>
          <a:xfrm>
            <a:off x="2555875" y="765175"/>
            <a:ext cx="6364288" cy="5688013"/>
          </a:xfrm>
        </p:spPr>
        <p:txBody>
          <a:bodyPr/>
          <a:lstStyle/>
          <a:p>
            <a:pPr eaLnBrk="1" hangingPunct="1"/>
            <a:r>
              <a:rPr lang="ru-RU" sz="2200" smtClean="0"/>
              <a:t>Наступну, </a:t>
            </a:r>
            <a:r>
              <a:rPr lang="ru-RU" sz="2200" b="1" u="sng" smtClean="0"/>
              <a:t>адаптаційно-регуляторну модель старіння</a:t>
            </a:r>
            <a:r>
              <a:rPr lang="ru-RU" sz="2200" smtClean="0"/>
              <a:t> запропонував фізіолог і геронтолог В.В. Фролькіс. Він висунув гіпотезу, що старість генетично запрограмована. А тривалість життя і ймовірність розвитку тих чи інших захворювань старіння визначаються балансом процесу старіння і зворотного процесу, який він назвав «вітаукт» (з латини - збільшення життя).</a:t>
            </a:r>
          </a:p>
        </p:txBody>
      </p:sp>
      <p:pic>
        <p:nvPicPr>
          <p:cNvPr id="4" name="Рисунок 3" descr="240px-Frolkis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357188"/>
            <a:ext cx="2286000" cy="3057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11_01_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38" y="4000500"/>
            <a:ext cx="2381250" cy="2609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3405_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388" y="4221163"/>
            <a:ext cx="3286125" cy="21923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2895600"/>
          </a:xfrm>
        </p:spPr>
        <p:txBody>
          <a:bodyPr/>
          <a:lstStyle/>
          <a:p>
            <a:pPr eaLnBrk="1" hangingPunct="1"/>
            <a:r>
              <a:rPr lang="ru-RU" smtClean="0"/>
              <a:t>У 1954 р. американський фізик М. Сциллард висунув гіпотезу, що </a:t>
            </a:r>
            <a:r>
              <a:rPr lang="ru-RU" b="1" u="sng" smtClean="0"/>
              <a:t>старіння організму - це помилка</a:t>
            </a:r>
            <a:r>
              <a:rPr lang="ru-RU" smtClean="0"/>
              <a:t>. Суть цієї теорії в тому, що з плином життя клітини організму піддаються безлічі впливів, внаслідок чого вони мутують. А мутації викликають старіння.</a:t>
            </a:r>
          </a:p>
        </p:txBody>
      </p:sp>
      <p:pic>
        <p:nvPicPr>
          <p:cNvPr id="4" name="Рисунок 3" descr="021914_0616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13" y="571500"/>
            <a:ext cx="2387600" cy="2805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85875"/>
            <a:ext cx="2390775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rubase_2_1771601978_820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0438" y="785813"/>
            <a:ext cx="2500312" cy="20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2"/>
          <p:cNvSpPr>
            <a:spLocks noGrp="1"/>
          </p:cNvSpPr>
          <p:nvPr>
            <p:ph idx="1"/>
          </p:nvPr>
        </p:nvSpPr>
        <p:spPr>
          <a:xfrm>
            <a:off x="395288" y="765175"/>
            <a:ext cx="3900487" cy="43894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b="1" u="sng" smtClean="0"/>
              <a:t>Теорію апоптозу</a:t>
            </a:r>
            <a:r>
              <a:rPr lang="ru-RU" sz="2400" smtClean="0"/>
              <a:t>, самогубства клітин, обгрунтував академік В.П. Скулачов. Він припустив, що закінчуючи свій життєвий цикл клітина самознищується, щоб її місце зайняла нова і здорова. А процес старіння відбувається через те, що нових клітин народжується менше, ніж гине старих</a:t>
            </a: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75" y="0"/>
            <a:ext cx="2547938" cy="27924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459" name="Рисунок 4" descr="5475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4714875"/>
            <a:ext cx="4500562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Рисунок 5" descr="images (5)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029200"/>
            <a:ext cx="2286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2700338" y="549275"/>
            <a:ext cx="6443662" cy="639763"/>
          </a:xfrm>
        </p:spPr>
        <p:txBody>
          <a:bodyPr/>
          <a:lstStyle/>
          <a:p>
            <a:pPr algn="ctr"/>
            <a:r>
              <a:rPr lang="ru-RU" sz="2800" smtClean="0">
                <a:solidFill>
                  <a:srgbClr val="312E6A"/>
                </a:solidFill>
                <a:latin typeface="Constantia" pitchFamily="18" charset="0"/>
              </a:rPr>
              <a:t>СИНДРОМ ХАТЧІНСОНА-ГІЛФОРДА</a:t>
            </a:r>
            <a:r>
              <a:rPr lang="ru-RU" sz="4600" smtClean="0"/>
              <a:t> 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2987675" y="1484313"/>
            <a:ext cx="5699125" cy="48402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200" smtClean="0"/>
              <a:t>Його частота 1 : 1</a:t>
            </a:r>
            <a:r>
              <a:rPr lang="uk-UA" sz="2200" smtClean="0"/>
              <a:t> </a:t>
            </a:r>
            <a:r>
              <a:rPr lang="ru-RU" sz="2200" smtClean="0"/>
              <a:t>000</a:t>
            </a:r>
            <a:r>
              <a:rPr lang="uk-UA" sz="2200" smtClean="0"/>
              <a:t> </a:t>
            </a:r>
            <a:r>
              <a:rPr lang="ru-RU" sz="2200" smtClean="0"/>
              <a:t>000. Фенотип пацієнтів: маленький зріст, пташине обличчя з клювообразним профілем, переважання розмірів мозкової частини черепа над лицьовою, виступаюча венозна мережа на шкірі мозкової частини, з випаданням брів і вій. Дефекти форми і числа зубів, суха стоншена шкіра, практично повна відсутність підшкірної жирової клітковини, відставання в розвитку. Середня тривалість життя описаних носіїв синдрому - 13 років.</a:t>
            </a:r>
          </a:p>
        </p:txBody>
      </p:sp>
      <p:pic>
        <p:nvPicPr>
          <p:cNvPr id="20483" name="Picture 5" descr="1404804697_neobychnye-bolezni-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213100"/>
            <a:ext cx="2732087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7" descr="5513718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765175"/>
            <a:ext cx="223837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</TotalTime>
  <Words>638</Words>
  <Application>Microsoft Office PowerPoint</Application>
  <PresentationFormat>Экран (4:3)</PresentationFormat>
  <Paragraphs>19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Constantia</vt:lpstr>
      <vt:lpstr>Wingdings 2</vt:lpstr>
      <vt:lpstr>Bookman Old Style</vt:lpstr>
      <vt:lpstr>Поток</vt:lpstr>
      <vt:lpstr>Поток</vt:lpstr>
      <vt:lpstr>Поток</vt:lpstr>
      <vt:lpstr>ГЕРОНТОЛОГІЯ. ТЕОРІЇ СТАРІННЯ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СИНДРОМ ХАТЧІНСОНА-ГІЛФОРДА </vt:lpstr>
      <vt:lpstr>СИНДРОМ ВЕРНЕРА </vt:lpstr>
      <vt:lpstr>СИНДРОМ РОТМУНДА-ТОМСОНА </vt:lpstr>
      <vt:lpstr>СИНДРОМ КОККЕЙНА</vt:lpstr>
      <vt:lpstr>СИНДРОМ ДАУНА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старіння</dc:title>
  <dc:creator>User</dc:creator>
  <cp:lastModifiedBy>User</cp:lastModifiedBy>
  <cp:revision>9</cp:revision>
  <dcterms:created xsi:type="dcterms:W3CDTF">2014-05-13T14:59:39Z</dcterms:created>
  <dcterms:modified xsi:type="dcterms:W3CDTF">2017-10-31T14:37:29Z</dcterms:modified>
</cp:coreProperties>
</file>