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0"/>
  </p:notesMasterIdLst>
  <p:sldIdLst>
    <p:sldId id="256" r:id="rId2"/>
    <p:sldId id="257" r:id="rId3"/>
    <p:sldId id="263" r:id="rId4"/>
    <p:sldId id="258" r:id="rId5"/>
    <p:sldId id="273" r:id="rId6"/>
    <p:sldId id="259" r:id="rId7"/>
    <p:sldId id="262" r:id="rId8"/>
    <p:sldId id="265" r:id="rId9"/>
    <p:sldId id="266" r:id="rId10"/>
    <p:sldId id="261" r:id="rId11"/>
    <p:sldId id="275" r:id="rId12"/>
    <p:sldId id="264" r:id="rId13"/>
    <p:sldId id="267" r:id="rId14"/>
    <p:sldId id="268" r:id="rId15"/>
    <p:sldId id="269" r:id="rId16"/>
    <p:sldId id="271" r:id="rId17"/>
    <p:sldId id="270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8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73EC9-2826-43BA-BD64-CD5551C125DE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DBEE7-9413-43D0-88A5-273228FAC8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DBEE7-9413-43D0-88A5-273228FAC80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E390-62EC-47AF-A551-2507F3DB87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7CA-162B-477F-BCDB-E42016EC6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E390-62EC-47AF-A551-2507F3DB87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7CA-162B-477F-BCDB-E42016EC6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E390-62EC-47AF-A551-2507F3DB87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7CA-162B-477F-BCDB-E42016EC6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E390-62EC-47AF-A551-2507F3DB87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7CA-162B-477F-BCDB-E42016EC6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E390-62EC-47AF-A551-2507F3DB87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7CA-162B-477F-BCDB-E42016EC6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E390-62EC-47AF-A551-2507F3DB87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7CA-162B-477F-BCDB-E42016EC6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E390-62EC-47AF-A551-2507F3DB87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7CA-162B-477F-BCDB-E42016EC6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E390-62EC-47AF-A551-2507F3DB87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7CA-162B-477F-BCDB-E42016EC6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E390-62EC-47AF-A551-2507F3DB87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7CA-162B-477F-BCDB-E42016EC6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E390-62EC-47AF-A551-2507F3DB87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7CA-162B-477F-BCDB-E42016EC6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E390-62EC-47AF-A551-2507F3DB87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7CA-162B-477F-BCDB-E42016EC6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9E390-62EC-47AF-A551-2507F3DB87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407CA-162B-477F-BCDB-E42016EC6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SDC106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sz="2000" b="1" dirty="0"/>
              <a:t>Споконвіку шанують в Україні квіти. Нема жодної української хати, біля якої дбайливі руки господині не влаштували б яскравих квіткових острівців. Вони милують око, ніжно хвилюють душу, міцно прив’язують наші серця до рідної домівки.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uk-UA" sz="2000" b="1" dirty="0" smtClean="0"/>
              <a:t> </a:t>
            </a:r>
            <a:r>
              <a:rPr lang="uk-UA" sz="2000" b="1" dirty="0"/>
              <a:t>Квіти — постійні супутники нашого життя. Вони — на клумбах, у кімнаті, на газонах. Вони на вишиваних рушниках, скатерках. Ними розмальовують печі, стіни осель. </a:t>
            </a:r>
            <a:r>
              <a:rPr lang="uk-UA" sz="2000" b="1" dirty="0" smtClean="0"/>
              <a:t/>
            </a:r>
            <a:br>
              <a:rPr lang="uk-UA" sz="2000" b="1" dirty="0" smtClean="0"/>
            </a:br>
            <a:r>
              <a:rPr lang="uk-UA" sz="2000" b="1" dirty="0" smtClean="0"/>
              <a:t>А </a:t>
            </a:r>
            <a:r>
              <a:rPr lang="uk-UA" sz="2000" b="1" dirty="0"/>
              <a:t>ще квіти є на нашому національному одязі. Квіти на плахті й корсетці символізують доброту, щирість душі. Квіти на рукавах сорочки оберігають від хвороби, злого ока.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uk-UA" sz="2000" b="1" dirty="0"/>
              <a:t>Та особливим оберегом в Україні завжди був і є вінок. </a:t>
            </a:r>
            <a:r>
              <a:rPr lang="uk-UA" sz="2000" b="1" dirty="0" smtClean="0"/>
              <a:t> </a:t>
            </a:r>
            <a:r>
              <a:rPr lang="uk-UA" sz="2000" b="1" dirty="0"/>
              <a:t>Плетіння віночка — то своєрідна наука. Потрібно знати, з яких квітів і коли плести, яке зілля з яким вплітати поруч. А всього в українському віночку дванадцять квіток, і кожна з них є оберегом.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uk-UA" sz="2000" b="1" dirty="0"/>
              <a:t>До віночка вплітаються: мальва, калина, безсмертник, деревій, незабудка, чорнобривці, барвінок, любисток, волошка, ромашка, червоний мак, хміль.</a:t>
            </a:r>
            <a:endParaRPr lang="ru-RU" sz="2000" b="1" dirty="0"/>
          </a:p>
        </p:txBody>
      </p:sp>
    </p:spTree>
  </p:cSld>
  <p:clrMapOvr>
    <a:masterClrMapping/>
  </p:clrMapOvr>
  <p:transition>
    <p:wheel spokes="3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uk-UA" b="1" dirty="0" smtClean="0"/>
              <a:t>Правила поведінки: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lvl="0"/>
            <a:r>
              <a:rPr lang="uk-UA" dirty="0" smtClean="0"/>
              <a:t>уважно слухаю співрозмовника;</a:t>
            </a:r>
          </a:p>
          <a:p>
            <a:pPr lvl="0"/>
            <a:endParaRPr lang="ru-RU" dirty="0" smtClean="0"/>
          </a:p>
          <a:p>
            <a:pPr lvl="0"/>
            <a:r>
              <a:rPr lang="uk-UA" dirty="0" smtClean="0"/>
              <a:t>не критикую і не перебиваю його;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uk-UA" dirty="0" smtClean="0"/>
              <a:t>ввічливо підтримую чи доказово заперечую висловлену думку.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58204" cy="85725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uk-UA" sz="4800" dirty="0" smtClean="0"/>
              <a:t> 1 група</a:t>
            </a:r>
            <a:r>
              <a:rPr lang="uk-UA" sz="2200" dirty="0" smtClean="0"/>
              <a:t>:використовуючи символіку квітів, скласти і записати загадки, уживаючи однорідні та неоднорідні означення</a:t>
            </a:r>
            <a:endParaRPr lang="ru-RU" sz="2200" dirty="0"/>
          </a:p>
        </p:txBody>
      </p:sp>
      <p:pic>
        <p:nvPicPr>
          <p:cNvPr id="9218" name="Picture 2" descr="C:\Documents and Settings\Loner\Рабочий стол\квіти\8march\International_Womens_Day_Blue_flowers_for_my_beloved_014507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88814" y="1127659"/>
            <a:ext cx="4684222" cy="4143895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1000108"/>
            <a:ext cx="3400420" cy="5643602"/>
          </a:xfrm>
        </p:spPr>
        <p:txBody>
          <a:bodyPr>
            <a:normAutofit lnSpcReduction="10000"/>
          </a:bodyPr>
          <a:lstStyle/>
          <a:p>
            <a:r>
              <a:rPr lang="uk-UA" sz="1600" b="1" u="sng" dirty="0" smtClean="0">
                <a:solidFill>
                  <a:srgbClr val="002060"/>
                </a:solidFill>
              </a:rPr>
              <a:t>СИМВОЛІКА КВІТІВ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uk-UA" sz="1600" dirty="0" smtClean="0">
                <a:solidFill>
                  <a:srgbClr val="0070C0"/>
                </a:solidFill>
              </a:rPr>
              <a:t> </a:t>
            </a:r>
            <a:r>
              <a:rPr lang="uk-UA" sz="1600" b="1" i="1" dirty="0" smtClean="0">
                <a:solidFill>
                  <a:srgbClr val="0070C0"/>
                </a:solidFill>
              </a:rPr>
              <a:t>Айстра - сум;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верба - відвертість;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верес - самотність;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волошка - простота, ніжність;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гвоздика - мужність, стійкість;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гіацинт - біда;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дзвоник польовий - вдячність;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конвалія - приховане кохання;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лавр - успіх, слава;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лілія біла - чистота;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мак - краса, молодість;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мальва - краса, холодність;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нарцис - гордість, самозакоханість;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первоцвіт - кохання, що минає;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півонія - довголіття;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пролісок - ніжність, чистота, вірність;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ромашка - злагода;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r>
              <a:rPr lang="uk-UA" sz="1600" b="1" i="1" dirty="0" smtClean="0">
                <a:solidFill>
                  <a:srgbClr val="0070C0"/>
                </a:solidFill>
              </a:rPr>
              <a:t>троянда - здоров'я;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endParaRPr lang="ru-RU" sz="1600" b="1" dirty="0"/>
          </a:p>
        </p:txBody>
      </p:sp>
    </p:spTree>
  </p:cSld>
  <p:clrMapOvr>
    <a:masterClrMapping/>
  </p:clrMapOvr>
  <p:transition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401080" cy="857256"/>
          </a:xfrm>
        </p:spPr>
        <p:txBody>
          <a:bodyPr>
            <a:normAutofit fontScale="90000"/>
          </a:bodyPr>
          <a:lstStyle/>
          <a:p>
            <a:r>
              <a:rPr lang="uk-UA" sz="2800" dirty="0" smtClean="0"/>
              <a:t>2 група</a:t>
            </a:r>
            <a:r>
              <a:rPr lang="uk-UA" dirty="0" smtClean="0"/>
              <a:t>:  </a:t>
            </a:r>
            <a:r>
              <a:rPr lang="uk-UA" sz="2700" i="1" dirty="0" smtClean="0"/>
              <a:t>Розширити речення однорідними додатками 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pic>
        <p:nvPicPr>
          <p:cNvPr id="29698" name="Picture 2" descr="C:\Documents and Settings\Loner\Рабочий стол\квіти\8march\International_Womens_Day_White_flower_in_the_March_8_Women_014473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57818" y="1500174"/>
            <a:ext cx="3499658" cy="3786447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57232"/>
            <a:ext cx="5114932" cy="5786478"/>
          </a:xfrm>
        </p:spPr>
        <p:txBody>
          <a:bodyPr>
            <a:normAutofit fontScale="92500" lnSpcReduction="20000"/>
          </a:bodyPr>
          <a:lstStyle/>
          <a:p>
            <a:endParaRPr lang="uk-UA" sz="2000" b="1" dirty="0" smtClean="0">
              <a:solidFill>
                <a:srgbClr val="C00000"/>
              </a:solidFill>
            </a:endParaRPr>
          </a:p>
          <a:p>
            <a:pPr algn="ctr"/>
            <a:r>
              <a:rPr lang="uk-UA" sz="2600" b="1" dirty="0" smtClean="0">
                <a:solidFill>
                  <a:srgbClr val="00B050"/>
                </a:solidFill>
              </a:rPr>
              <a:t>Символіка кольорів</a:t>
            </a:r>
          </a:p>
          <a:p>
            <a:endParaRPr lang="uk-UA" sz="2000" b="1" dirty="0" smtClean="0">
              <a:solidFill>
                <a:srgbClr val="C00000"/>
              </a:solidFill>
            </a:endParaRPr>
          </a:p>
          <a:p>
            <a:r>
              <a:rPr lang="uk-UA" sz="2000" b="1" dirty="0" smtClean="0">
                <a:solidFill>
                  <a:srgbClr val="C00000"/>
                </a:solidFill>
              </a:rPr>
              <a:t>Червоний -</a:t>
            </a:r>
            <a:r>
              <a:rPr lang="uk-UA" sz="2000" b="1" dirty="0" smtClean="0"/>
              <a:t> енергійний, найактивніший. Символізує життя, ..., ...;</a:t>
            </a:r>
            <a:endParaRPr lang="ru-RU" sz="2000" b="1" dirty="0" smtClean="0"/>
          </a:p>
          <a:p>
            <a:r>
              <a:rPr lang="uk-UA" sz="2000" b="1" dirty="0" smtClean="0">
                <a:solidFill>
                  <a:srgbClr val="FFFF00"/>
                </a:solidFill>
              </a:rPr>
              <a:t>жовтий</a:t>
            </a:r>
            <a:r>
              <a:rPr lang="uk-UA" sz="2000" b="1" dirty="0" smtClean="0"/>
              <a:t> - теплий, веселий. Символізує світло, життя, ..., ...;</a:t>
            </a:r>
            <a:endParaRPr lang="ru-RU" sz="2000" b="1" dirty="0" smtClean="0"/>
          </a:p>
          <a:p>
            <a:r>
              <a:rPr lang="uk-UA" sz="2000" b="1" dirty="0" smtClean="0">
                <a:solidFill>
                  <a:srgbClr val="00B050"/>
                </a:solidFill>
              </a:rPr>
              <a:t>зеленувато-жовтий </a:t>
            </a:r>
            <a:r>
              <a:rPr lang="uk-UA" sz="2000" b="1" dirty="0" smtClean="0"/>
              <a:t>- символізує зраду, ..., ...; </a:t>
            </a:r>
            <a:endParaRPr lang="ru-RU" sz="2000" b="1" dirty="0" smtClean="0"/>
          </a:p>
          <a:p>
            <a:r>
              <a:rPr lang="uk-UA" sz="2000" b="1" dirty="0" smtClean="0">
                <a:solidFill>
                  <a:srgbClr val="FFC000"/>
                </a:solidFill>
              </a:rPr>
              <a:t>жовтогарячий</a:t>
            </a:r>
            <a:r>
              <a:rPr lang="uk-UA" sz="2000" b="1" dirty="0" smtClean="0"/>
              <a:t> - веселий, життєрадісний, полум'яний. Символізує владу, ...,...,...,...;</a:t>
            </a:r>
            <a:endParaRPr lang="ru-RU" sz="2000" b="1" dirty="0" smtClean="0"/>
          </a:p>
          <a:p>
            <a:r>
              <a:rPr lang="uk-UA" sz="2000" b="1" dirty="0" smtClean="0">
                <a:solidFill>
                  <a:srgbClr val="92D050"/>
                </a:solidFill>
              </a:rPr>
              <a:t>зелений </a:t>
            </a:r>
            <a:r>
              <a:rPr lang="uk-UA" sz="2000" b="1" dirty="0" smtClean="0"/>
              <a:t>- спокійний. Символізує злагоду, ..., ..., ...; </a:t>
            </a:r>
            <a:endParaRPr lang="ru-RU" sz="2000" b="1" dirty="0" smtClean="0"/>
          </a:p>
          <a:p>
            <a:r>
              <a:rPr lang="uk-UA" sz="2000" b="1" dirty="0" smtClean="0">
                <a:solidFill>
                  <a:srgbClr val="00B0F0"/>
                </a:solidFill>
              </a:rPr>
              <a:t>блакитний </a:t>
            </a:r>
            <a:r>
              <a:rPr lang="uk-UA" sz="2000" b="1" dirty="0" smtClean="0"/>
              <a:t>- холодний, пасивний. Символізує ніжність, ..., ..., ...; </a:t>
            </a:r>
            <a:endParaRPr lang="ru-RU" sz="2000" b="1" dirty="0" smtClean="0"/>
          </a:p>
          <a:p>
            <a:r>
              <a:rPr lang="uk-UA" sz="2000" b="1" dirty="0" smtClean="0">
                <a:solidFill>
                  <a:srgbClr val="002060"/>
                </a:solidFill>
              </a:rPr>
              <a:t>синій </a:t>
            </a:r>
            <a:r>
              <a:rPr lang="uk-UA" sz="2000" b="1" dirty="0" smtClean="0"/>
              <a:t>- спокійний, сентиментальний, серйозний. Символізує довіру, ...;</a:t>
            </a:r>
            <a:endParaRPr lang="ru-RU" sz="2000" b="1" dirty="0" smtClean="0"/>
          </a:p>
          <a:p>
            <a:r>
              <a:rPr lang="uk-UA" sz="2000" b="1" dirty="0" smtClean="0">
                <a:solidFill>
                  <a:schemeClr val="accent4">
                    <a:lumMod val="50000"/>
                  </a:schemeClr>
                </a:solidFill>
              </a:rPr>
              <a:t>фіалковий</a:t>
            </a:r>
            <a:r>
              <a:rPr lang="uk-UA" sz="2000" b="1" dirty="0" smtClean="0"/>
              <a:t> - повний життя, але воднораз викликає сум. Символізує дружбу, ..., ...;</a:t>
            </a:r>
            <a:endParaRPr lang="ru-RU" sz="2000" b="1" dirty="0" smtClean="0"/>
          </a:p>
          <a:p>
            <a:r>
              <a:rPr lang="uk-UA" sz="2000" b="1" dirty="0" smtClean="0"/>
              <a:t>білий - нейтральний, все збільшує, підкреслює. Символізує невинність і ...  .</a:t>
            </a:r>
            <a:endParaRPr lang="ru-RU" sz="2000" b="1" dirty="0" smtClean="0"/>
          </a:p>
          <a:p>
            <a:r>
              <a:rPr lang="uk-UA" sz="2000" dirty="0" smtClean="0"/>
              <a:t> 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Autofit/>
          </a:bodyPr>
          <a:lstStyle/>
          <a:p>
            <a:r>
              <a:rPr lang="uk-UA" sz="7200" dirty="0" smtClean="0">
                <a:solidFill>
                  <a:srgbClr val="00B0F0"/>
                </a:solidFill>
              </a:rPr>
              <a:t>символіка кольорів</a:t>
            </a:r>
            <a:endParaRPr lang="ru-RU" sz="7200" dirty="0">
              <a:solidFill>
                <a:srgbClr val="00B0F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uk-UA" sz="1400" dirty="0" smtClean="0">
                <a:solidFill>
                  <a:srgbClr val="C00000"/>
                </a:solidFill>
              </a:rPr>
              <a:t>Червоний</a:t>
            </a:r>
            <a:r>
              <a:rPr lang="uk-UA" sz="1400" dirty="0" smtClean="0"/>
              <a:t> - енергійний, найактивніший. Символізує життя, свободу, урочистість;</a:t>
            </a:r>
            <a:endParaRPr lang="ru-RU" sz="1400" dirty="0" smtClean="0"/>
          </a:p>
          <a:p>
            <a:r>
              <a:rPr lang="uk-UA" sz="1400" dirty="0" smtClean="0"/>
              <a:t> </a:t>
            </a:r>
            <a:endParaRPr lang="ru-RU" sz="1400" dirty="0" smtClean="0"/>
          </a:p>
          <a:p>
            <a:r>
              <a:rPr lang="uk-UA" sz="1400" dirty="0" smtClean="0">
                <a:solidFill>
                  <a:srgbClr val="FFFF00"/>
                </a:solidFill>
              </a:rPr>
              <a:t>жовтий </a:t>
            </a:r>
            <a:r>
              <a:rPr lang="uk-UA" sz="1400" dirty="0" smtClean="0"/>
              <a:t>- теплий, веселий. Символізує світло, життя, радість, повагу до старості;</a:t>
            </a:r>
            <a:endParaRPr lang="ru-RU" sz="1400" dirty="0" smtClean="0"/>
          </a:p>
          <a:p>
            <a:r>
              <a:rPr lang="uk-UA" sz="1400" dirty="0" smtClean="0"/>
              <a:t> </a:t>
            </a:r>
            <a:endParaRPr lang="ru-RU" sz="1400" dirty="0" smtClean="0"/>
          </a:p>
          <a:p>
            <a:r>
              <a:rPr lang="uk-UA" sz="1400" dirty="0" smtClean="0">
                <a:solidFill>
                  <a:srgbClr val="00B050"/>
                </a:solidFill>
              </a:rPr>
              <a:t>зеленувато-жовтий</a:t>
            </a:r>
            <a:r>
              <a:rPr lang="uk-UA" sz="1400" dirty="0" smtClean="0"/>
              <a:t> - символізує зраду, ревнощі, заздрість;</a:t>
            </a:r>
            <a:endParaRPr lang="ru-RU" sz="1400" dirty="0" smtClean="0"/>
          </a:p>
          <a:p>
            <a:r>
              <a:rPr lang="uk-UA" sz="1400" dirty="0" smtClean="0"/>
              <a:t> </a:t>
            </a:r>
            <a:endParaRPr lang="ru-RU" sz="1400" dirty="0" smtClean="0"/>
          </a:p>
          <a:p>
            <a:r>
              <a:rPr lang="uk-UA" sz="1400" dirty="0" smtClean="0">
                <a:solidFill>
                  <a:srgbClr val="FFC000"/>
                </a:solidFill>
              </a:rPr>
              <a:t>жовтогарячий</a:t>
            </a:r>
            <a:r>
              <a:rPr lang="uk-UA" sz="1400" dirty="0" smtClean="0"/>
              <a:t> - веселий, життєрадісний, полум'яний. Символізує владу, розкіш, сонце, радість, марнославство;</a:t>
            </a:r>
            <a:endParaRPr lang="ru-RU" sz="1400" dirty="0" smtClean="0"/>
          </a:p>
          <a:p>
            <a:r>
              <a:rPr lang="uk-UA" sz="1400" dirty="0" smtClean="0"/>
              <a:t> </a:t>
            </a:r>
            <a:endParaRPr lang="ru-RU" sz="1400" dirty="0" smtClean="0"/>
          </a:p>
          <a:p>
            <a:r>
              <a:rPr lang="uk-UA" sz="1400" dirty="0" smtClean="0">
                <a:solidFill>
                  <a:srgbClr val="92D050"/>
                </a:solidFill>
              </a:rPr>
              <a:t>зелений -</a:t>
            </a:r>
            <a:r>
              <a:rPr lang="uk-UA" sz="1400" dirty="0" smtClean="0"/>
              <a:t> спокійний. Символізує злагоду, спокій, надію, сум;</a:t>
            </a:r>
            <a:endParaRPr lang="ru-RU" sz="1400" dirty="0" smtClean="0"/>
          </a:p>
          <a:p>
            <a:r>
              <a:rPr lang="uk-UA" sz="1400" dirty="0" smtClean="0"/>
              <a:t> </a:t>
            </a:r>
            <a:endParaRPr lang="ru-RU" sz="1400" dirty="0" smtClean="0"/>
          </a:p>
          <a:p>
            <a:r>
              <a:rPr lang="uk-UA" sz="1400" dirty="0" smtClean="0">
                <a:solidFill>
                  <a:srgbClr val="00B0F0"/>
                </a:solidFill>
              </a:rPr>
              <a:t>блакитний</a:t>
            </a:r>
            <a:r>
              <a:rPr lang="uk-UA" sz="1400" dirty="0" smtClean="0"/>
              <a:t> - холодний, пасивний. Символізує ніжність, вірність, легкий сум, далечінь;</a:t>
            </a:r>
            <a:endParaRPr lang="ru-RU" sz="1400" dirty="0" smtClean="0"/>
          </a:p>
          <a:p>
            <a:r>
              <a:rPr lang="uk-UA" sz="1400" dirty="0" smtClean="0"/>
              <a:t> </a:t>
            </a:r>
            <a:endParaRPr lang="ru-RU" sz="1400" dirty="0" smtClean="0"/>
          </a:p>
          <a:p>
            <a:r>
              <a:rPr lang="uk-UA" sz="1400" dirty="0" smtClean="0">
                <a:solidFill>
                  <a:srgbClr val="002060"/>
                </a:solidFill>
              </a:rPr>
              <a:t>синій -</a:t>
            </a:r>
            <a:r>
              <a:rPr lang="uk-UA" sz="1400" dirty="0" smtClean="0"/>
              <a:t> спокійний, сентиментальний, серйозний. Символізує довіру, безкінечність, сум;</a:t>
            </a:r>
            <a:endParaRPr lang="ru-RU" sz="1400" dirty="0" smtClean="0"/>
          </a:p>
          <a:p>
            <a:r>
              <a:rPr lang="uk-UA" sz="1400" dirty="0" smtClean="0"/>
              <a:t> </a:t>
            </a:r>
            <a:endParaRPr lang="ru-RU" sz="1400" dirty="0" smtClean="0"/>
          </a:p>
          <a:p>
            <a:r>
              <a:rPr lang="uk-UA" sz="1400" dirty="0" smtClean="0">
                <a:solidFill>
                  <a:srgbClr val="7030A0"/>
                </a:solidFill>
              </a:rPr>
              <a:t>фіалковий</a:t>
            </a:r>
            <a:r>
              <a:rPr lang="uk-UA" sz="1400" dirty="0" smtClean="0"/>
              <a:t> - повний життя, але воднораз викликає сум. Символізує дружбу, довіру, гідність;</a:t>
            </a:r>
          </a:p>
          <a:p>
            <a:endParaRPr lang="ru-RU" sz="1400" dirty="0" smtClean="0"/>
          </a:p>
          <a:p>
            <a:r>
              <a:rPr lang="uk-UA" sz="1400" dirty="0" smtClean="0"/>
              <a:t>білий - нейтральний, все збільшує, підкреслює. Символізує невинність і чистоту.</a:t>
            </a:r>
            <a:endParaRPr lang="ru-RU" sz="14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71513" y="142875"/>
            <a:ext cx="8472487" cy="785813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r>
              <a:rPr lang="uk-UA" sz="3100" dirty="0" smtClean="0"/>
              <a:t>3група: </a:t>
            </a:r>
            <a:r>
              <a:rPr lang="uk-UA" sz="3100" i="1" dirty="0" smtClean="0"/>
              <a:t>Знайти речення,в яких допущено помилки, і виправити їх </a:t>
            </a:r>
            <a:r>
              <a:rPr lang="uk-UA" sz="3100" dirty="0" smtClean="0"/>
              <a:t/>
            </a:r>
            <a:br>
              <a:rPr lang="uk-UA" sz="3100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285720" y="1285875"/>
            <a:ext cx="5929343" cy="5286375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uk-UA" sz="1800" dirty="0" smtClean="0"/>
              <a:t>Ромашка. Ця квітка приносить не тільки здоров’я а й добро, та ніжність. Вплітають її з гронами калини, з вусиками хмелю   символу гнучкості й розуму. Ця рослина здавна оспівана в піснях і легендах. Квіти ніжно-синього кольору, ніби очі дівчини, вплітають у віночок як символ - краси, здоров’я, сили. Це — волошки. Безсмертник у віночку — символ здоров’я, він лікує багато: хвороб. </a:t>
            </a:r>
            <a:endParaRPr lang="ru-RU" sz="1800" dirty="0" smtClean="0"/>
          </a:p>
          <a:p>
            <a:r>
              <a:rPr lang="uk-UA" sz="1800" dirty="0" smtClean="0"/>
              <a:t>Про красиву дівчину говорять: «Вона така гарна, наче в любистку купана. Шкіра біленька ніжна коси шовкові»</a:t>
            </a:r>
            <a:endParaRPr lang="ru-RU" sz="1800" dirty="0" smtClean="0"/>
          </a:p>
          <a:p>
            <a:r>
              <a:rPr lang="uk-UA" sz="1800" dirty="0" smtClean="0"/>
              <a:t>Культура нашого народу незвичайна, і унікальна. До нашого часу збереглося -</a:t>
            </a:r>
            <a:r>
              <a:rPr lang="ru-RU" sz="1800" dirty="0" smtClean="0"/>
              <a:t> </a:t>
            </a:r>
            <a:r>
              <a:rPr lang="uk-UA" sz="1800" dirty="0" smtClean="0"/>
              <a:t>багато свят звичаїв обрядів. Є такі звичаї:</a:t>
            </a:r>
            <a:endParaRPr lang="ru-RU" sz="1800" dirty="0" smtClean="0"/>
          </a:p>
          <a:p>
            <a:r>
              <a:rPr lang="uk-UA" sz="1800" dirty="0" smtClean="0"/>
              <a:t>— класти у першу купіль різні, духмяні квіти;</a:t>
            </a:r>
            <a:endParaRPr lang="ru-RU" sz="1800" dirty="0" smtClean="0"/>
          </a:p>
          <a:p>
            <a:r>
              <a:rPr lang="uk-UA" sz="1800" dirty="0" smtClean="0"/>
              <a:t>— у купіль хлопчика клали любисток,і чорнобривець;</a:t>
            </a:r>
            <a:endParaRPr lang="ru-RU" sz="1800" dirty="0" smtClean="0"/>
          </a:p>
          <a:p>
            <a:r>
              <a:rPr lang="uk-UA" sz="1800" dirty="0" smtClean="0"/>
              <a:t>— у купіль дівчинки клали ромашку щоб рум’яною була, калину, щоб красивою була, любисток щоб люб’язною була.</a:t>
            </a:r>
            <a:endParaRPr lang="ru-RU" sz="1800" dirty="0"/>
          </a:p>
        </p:txBody>
      </p:sp>
      <p:pic>
        <p:nvPicPr>
          <p:cNvPr id="30722" name="Picture 2" descr="C:\Documents and Settings\Loner\Рабочий стол\квіти\8march\International_Womens_Day_Flowers_beautiful_women_on_March_8_014469_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2143125"/>
            <a:ext cx="2857500" cy="35718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285720" y="1071546"/>
            <a:ext cx="3786214" cy="364333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 smtClean="0">
                <a:solidFill>
                  <a:schemeClr val="tx1"/>
                </a:solidFill>
              </a:rPr>
              <a:t>Тетяна склала таке речення: </a:t>
            </a:r>
          </a:p>
          <a:p>
            <a:pPr algn="ctr"/>
            <a:r>
              <a:rPr lang="uk-UA" sz="2000" b="1" i="1" u="sng" dirty="0" smtClean="0">
                <a:solidFill>
                  <a:schemeClr val="tx1"/>
                </a:solidFill>
              </a:rPr>
              <a:t>« На Трійцю селяни прикрашали образи пучечками пахучих васильків, м’яти, материнки.» </a:t>
            </a:r>
            <a:r>
              <a:rPr lang="uk-UA" sz="2000" b="1" i="1" dirty="0" smtClean="0">
                <a:solidFill>
                  <a:schemeClr val="tx1"/>
                </a:solidFill>
              </a:rPr>
              <a:t>А Сергійко записав: </a:t>
            </a:r>
            <a:r>
              <a:rPr lang="uk-UA" sz="2000" b="1" i="1" u="sng" dirty="0" smtClean="0">
                <a:solidFill>
                  <a:schemeClr val="tx1"/>
                </a:solidFill>
              </a:rPr>
              <a:t>«Під час весняних обрядових дійств пучечки васильків, м </a:t>
            </a:r>
            <a:r>
              <a:rPr lang="uk-UA" sz="2000" b="1" i="1" u="sng" dirty="0" err="1" smtClean="0">
                <a:solidFill>
                  <a:schemeClr val="tx1"/>
                </a:solidFill>
              </a:rPr>
              <a:t>яти</a:t>
            </a:r>
            <a:r>
              <a:rPr lang="uk-UA" sz="2000" b="1" i="1" u="sng" dirty="0" smtClean="0">
                <a:solidFill>
                  <a:schemeClr val="tx1"/>
                </a:solidFill>
              </a:rPr>
              <a:t>, материнки прикрашали образи» </a:t>
            </a:r>
            <a:endParaRPr lang="ru-RU" sz="2000" b="1" u="sng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628" y="1071546"/>
            <a:ext cx="3786214" cy="350046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i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uk-UA" sz="2400" b="1" i="1" dirty="0" smtClean="0">
                <a:solidFill>
                  <a:schemeClr val="tx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Чебрець, полин,трава, м</a:t>
            </a:r>
            <a:r>
              <a:rPr lang="uk-UA" sz="2400" b="1" i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’</a:t>
            </a:r>
            <a:r>
              <a:rPr lang="uk-UA" sz="2400" b="1" i="1" dirty="0" smtClean="0">
                <a:solidFill>
                  <a:schemeClr val="tx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ята, чорнобривці, ромашка, материнка, квіти - все це  в поєднанні створюють чарівний і неповторний запах, який надає оселі затишку, спокою.</a:t>
            </a:r>
            <a:r>
              <a:rPr lang="uk-UA" sz="2400" b="1" i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uk-UA" sz="2400" b="1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71604" y="4786322"/>
            <a:ext cx="6429420" cy="164307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chemeClr val="tx1"/>
                </a:solidFill>
              </a:rPr>
              <a:t>«Червоний колір квітки маку символізував  й говорив про щирі й чисті почуття й наміри»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14282" y="0"/>
            <a:ext cx="8501122" cy="100010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i="1" dirty="0" smtClean="0">
                <a:solidFill>
                  <a:schemeClr val="tx1"/>
                </a:solidFill>
              </a:rPr>
              <a:t>Лінгвістичні</a:t>
            </a:r>
            <a:r>
              <a:rPr lang="uk-UA" sz="4000" b="1" i="1" dirty="0" smtClean="0"/>
              <a:t> </a:t>
            </a:r>
            <a:r>
              <a:rPr lang="uk-UA" sz="4000" b="1" i="1" dirty="0" smtClean="0">
                <a:solidFill>
                  <a:schemeClr val="tx1"/>
                </a:solidFill>
              </a:rPr>
              <a:t>ігри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l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071546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i="1" dirty="0" smtClean="0">
                <a:solidFill>
                  <a:srgbClr val="00B0F0"/>
                </a:solidFill>
              </a:rPr>
              <a:t> </a:t>
            </a:r>
          </a:p>
          <a:p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Індивідуальна залікова картка</a:t>
            </a:r>
            <a:br>
              <a:rPr lang="uk-UA" sz="2400" dirty="0" smtClean="0"/>
            </a:br>
            <a:r>
              <a:rPr lang="uk-UA" sz="2400" dirty="0" smtClean="0"/>
              <a:t>П.</a:t>
            </a:r>
            <a:r>
              <a:rPr lang="uk-UA" sz="2400" dirty="0" err="1" smtClean="0"/>
              <a:t>І.учня</a:t>
            </a:r>
            <a:r>
              <a:rPr lang="uk-UA" sz="2400" dirty="0" smtClean="0"/>
              <a:t>                         8      класу      дата        </a:t>
            </a:r>
            <a:endParaRPr lang="ru-RU" sz="2400" dirty="0"/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500034" y="1143000"/>
          <a:ext cx="8229600" cy="52273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00090"/>
                <a:gridCol w="4714908"/>
                <a:gridCol w="1714512"/>
                <a:gridCol w="900090"/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№п/п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Завдання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Виконання завдання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Бали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І</a:t>
                      </a:r>
                      <a:r>
                        <a:rPr lang="uk-UA" sz="1200" baseline="0" dirty="0" smtClean="0"/>
                        <a:t> - варіант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1.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Визначити речення з однорідними</a:t>
                      </a:r>
                      <a:r>
                        <a:rPr lang="uk-UA" sz="1200" u="sng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підметами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Часник боронив людину від чарів і всякого лиха.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Квіти підсніжника... Вони занесені до Червоної книги і потребують охорони.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Привертають до себе увагу світло-сині зорі квітів цикорію.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2.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«Лінгвістичне лото»</a:t>
                      </a:r>
                      <a:r>
                        <a:rPr lang="uk-UA" sz="12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Знати другу частину речення: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На Зелені свята заманила його русалка в поле,...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А інша легенда розповідає, що колись чужоземець побачив....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</a:t>
                      </a:r>
                      <a:r>
                        <a:rPr lang="uk-UA" sz="12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Барвінок.Завжди</a:t>
                      </a:r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свіжий і зелений, навіть під снігом...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 він став символом вічного життя, міцного кохання, щасливого шлюбу.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 , залоскотала і перетворила на синю квітку.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2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...українську</a:t>
                      </a:r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дівчину й дуже в неї закохався.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3.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«Лови помилку»</a:t>
                      </a:r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Визначити схему речення, у якому є помилка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4.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«Квітковий букет»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Скласти акровірш, використовуючи слово:волошки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>
            <a:off x="3214678" y="1000108"/>
            <a:ext cx="15001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000628" y="1000108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072330" y="1000108"/>
            <a:ext cx="1428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VІІІ</a:t>
            </a:r>
            <a:r>
              <a:rPr lang="uk-UA" b="1" dirty="0" smtClean="0"/>
              <a:t>. Домашнє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uk-UA" b="1" dirty="0" smtClean="0"/>
              <a:t> </a:t>
            </a:r>
            <a:endParaRPr lang="ru-RU" dirty="0" smtClean="0"/>
          </a:p>
          <a:p>
            <a:pPr lvl="0">
              <a:buFont typeface="Wingdings" pitchFamily="2" charset="2"/>
              <a:buChar char="Ø"/>
            </a:pPr>
            <a:r>
              <a:rPr lang="uk-UA" sz="7000" i="1" dirty="0" smtClean="0"/>
              <a:t>Повторити розділові знаки в реченнях з однорідними членами;</a:t>
            </a:r>
            <a:endParaRPr lang="ru-RU" sz="7000" dirty="0" smtClean="0"/>
          </a:p>
          <a:p>
            <a:pPr lvl="0">
              <a:buFont typeface="Wingdings" pitchFamily="2" charset="2"/>
              <a:buChar char="Ø"/>
            </a:pPr>
            <a:r>
              <a:rPr lang="uk-UA" sz="7000" i="1" dirty="0" smtClean="0"/>
              <a:t>Твір-мініатюра «Чарівний букет», використовуючи речення з однорідними членами.</a:t>
            </a:r>
            <a:endParaRPr lang="ru-RU" sz="7000" dirty="0" smtClean="0"/>
          </a:p>
          <a:p>
            <a:pPr>
              <a:buNone/>
            </a:pPr>
            <a:r>
              <a:rPr lang="uk-UA" sz="7000" dirty="0" smtClean="0"/>
              <a:t> </a:t>
            </a:r>
            <a:endParaRPr lang="ru-RU" sz="7000" dirty="0" smtClean="0"/>
          </a:p>
          <a:p>
            <a:pPr>
              <a:buNone/>
            </a:pPr>
            <a:r>
              <a:rPr lang="uk-UA" sz="7000" dirty="0" smtClean="0"/>
              <a:t> </a:t>
            </a:r>
            <a:endParaRPr lang="ru-RU" sz="7000" dirty="0" smtClean="0"/>
          </a:p>
          <a:p>
            <a:pPr>
              <a:buNone/>
            </a:pPr>
            <a:r>
              <a:rPr lang="uk-UA" sz="7000" dirty="0" smtClean="0"/>
              <a:t> </a:t>
            </a:r>
            <a:endParaRPr lang="ru-RU" sz="7000" dirty="0"/>
          </a:p>
        </p:txBody>
      </p:sp>
    </p:spTree>
  </p:cSld>
  <p:clrMapOvr>
    <a:masterClrMapping/>
  </p:clrMapOvr>
  <p:transition>
    <p:plu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016626"/>
            <a:ext cx="8072494" cy="470898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000" b="1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Тема:  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0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uk-UA" sz="60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 З любов ю до квітки, до  природи живої...</a:t>
            </a:r>
            <a:r>
              <a:rPr kumimoji="0" lang="uk-UA" sz="60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endParaRPr kumimoji="0" lang="ru-RU" sz="6000" b="0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Однорідні члени речення</a:t>
            </a:r>
            <a:endParaRPr kumimoji="0" lang="uk-UA" sz="6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Loner\Рабочий стол\квіти\8march\International_Womens_Day_White_roses_on_March_8_014448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16" y="428604"/>
            <a:ext cx="8072526" cy="607223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10700" dirty="0" smtClean="0">
                <a:solidFill>
                  <a:srgbClr val="002060"/>
                </a:solidFill>
              </a:rPr>
              <a:t>Урок - колаж</a:t>
            </a:r>
            <a:endParaRPr lang="ru-RU" sz="107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uk-UA" b="1" dirty="0"/>
              <a:t>Мета: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183880" cy="418795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70000" lnSpcReduction="20000"/>
          </a:bodyPr>
          <a:lstStyle/>
          <a:p>
            <a:pPr lvl="0"/>
            <a:r>
              <a:rPr lang="uk-UA" dirty="0"/>
              <a:t>узагальнити і систематизувати знання учнів про однорідні члени речення на основі мовного матеріалу, </a:t>
            </a:r>
            <a:r>
              <a:rPr lang="uk-UA" dirty="0" err="1"/>
              <a:t>пов</a:t>
            </a:r>
            <a:r>
              <a:rPr lang="uk-UA" dirty="0"/>
              <a:t> </a:t>
            </a:r>
            <a:r>
              <a:rPr lang="uk-UA" dirty="0" err="1"/>
              <a:t>язаного</a:t>
            </a:r>
            <a:r>
              <a:rPr lang="uk-UA" dirty="0"/>
              <a:t>  з « чарівною країною квітів»; </a:t>
            </a:r>
          </a:p>
          <a:p>
            <a:pPr lvl="0"/>
            <a:r>
              <a:rPr lang="uk-UA" dirty="0" smtClean="0"/>
              <a:t>удосконалювати </a:t>
            </a:r>
            <a:r>
              <a:rPr lang="uk-UA" dirty="0"/>
              <a:t>пізнавальну  і самоосвітню компетентність - </a:t>
            </a:r>
            <a:r>
              <a:rPr lang="uk-UA" dirty="0" smtClean="0"/>
              <a:t>виділяти </a:t>
            </a:r>
            <a:r>
              <a:rPr lang="uk-UA" dirty="0"/>
              <a:t>речення з однорідними членами у тексті, визначати їх групи;</a:t>
            </a:r>
            <a:endParaRPr lang="ru-RU" dirty="0"/>
          </a:p>
          <a:p>
            <a:pPr lvl="0"/>
            <a:r>
              <a:rPr lang="uk-UA" dirty="0"/>
              <a:t>навички вживання розділових знаків в реченнях з однорідними членами речення; сприяти формуванню пунктуаційної грамотності учнів;</a:t>
            </a:r>
            <a:endParaRPr lang="ru-RU" dirty="0"/>
          </a:p>
          <a:p>
            <a:pPr lvl="0"/>
            <a:r>
              <a:rPr lang="uk-UA" dirty="0"/>
              <a:t>розвивати вміння і навички пошуково-дослідницької роботи, креативне мислення,культуру усного і писемного мовлення; вдосконалювати навички роботи в групах;</a:t>
            </a:r>
            <a:endParaRPr lang="ru-RU" dirty="0"/>
          </a:p>
          <a:p>
            <a:pPr lvl="0"/>
            <a:r>
              <a:rPr lang="uk-UA" dirty="0"/>
              <a:t>виховувати  любов до краси  і сили художнього слова, естетичні смаки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i="1" dirty="0" smtClean="0">
                <a:latin typeface="Monotype Corsiva" pitchFamily="66" charset="0"/>
              </a:rPr>
              <a:t>Сімнадцяте березня</a:t>
            </a:r>
            <a:br>
              <a:rPr lang="uk-UA" sz="4400" i="1" dirty="0" smtClean="0">
                <a:latin typeface="Monotype Corsiva" pitchFamily="66" charset="0"/>
              </a:rPr>
            </a:br>
            <a:r>
              <a:rPr lang="uk-UA" sz="4400" i="1" dirty="0" smtClean="0">
                <a:latin typeface="Monotype Corsiva" pitchFamily="66" charset="0"/>
              </a:rPr>
              <a:t>Класна робота</a:t>
            </a:r>
            <a:br>
              <a:rPr lang="uk-UA" sz="4400" i="1" dirty="0" smtClean="0">
                <a:latin typeface="Monotype Corsiva" pitchFamily="66" charset="0"/>
              </a:rPr>
            </a:br>
            <a:r>
              <a:rPr lang="uk-UA" b="1" i="1" dirty="0" smtClean="0">
                <a:solidFill>
                  <a:srgbClr val="FF0000"/>
                </a:solidFill>
                <a:latin typeface="Monotype Corsiva" pitchFamily="66" charset="0"/>
              </a:rPr>
              <a:t>Однорідні члени речення</a:t>
            </a:r>
            <a:r>
              <a:rPr lang="uk-UA" sz="4400" b="1" i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uk-UA" sz="4400" b="1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uk-UA" sz="4400" i="1" dirty="0" smtClean="0">
                <a:latin typeface="Monotype Corsiva" pitchFamily="66" charset="0"/>
              </a:rPr>
              <a:t/>
            </a:r>
            <a:br>
              <a:rPr lang="uk-UA" sz="4400" i="1" dirty="0" smtClean="0">
                <a:latin typeface="Monotype Corsiva" pitchFamily="66" charset="0"/>
              </a:rPr>
            </a:b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214282" y="785794"/>
            <a:ext cx="8286840" cy="470898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1" u="none" strike="noStrike" cap="none" normalizeH="0" baseline="0" dirty="0" smtClean="0">
                <a:ln>
                  <a:noFill/>
                </a:ln>
                <a:solidFill>
                  <a:srgbClr val="C0504D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1" u="none" strike="noStrike" cap="none" normalizeH="0" baseline="0" dirty="0" smtClean="0">
                <a:ln>
                  <a:noFill/>
                </a:ln>
                <a:solidFill>
                  <a:srgbClr val="C0504D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000" b="0" i="1" u="none" strike="noStrike" cap="none" normalizeH="0" baseline="0" dirty="0" smtClean="0">
              <a:ln>
                <a:noFill/>
              </a:ln>
              <a:solidFill>
                <a:srgbClr val="C0504D"/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1" u="none" strike="noStrike" cap="none" normalizeH="0" baseline="0" dirty="0" smtClean="0">
                <a:ln>
                  <a:noFill/>
                </a:ln>
                <a:solidFill>
                  <a:srgbClr val="C0504D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000" b="0" i="1" u="none" strike="noStrike" cap="none" normalizeH="0" baseline="0" dirty="0" smtClean="0">
              <a:ln>
                <a:noFill/>
              </a:ln>
              <a:solidFill>
                <a:srgbClr val="C0504D"/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1" u="none" strike="noStrike" cap="none" normalizeH="0" baseline="0" dirty="0" smtClean="0">
                <a:ln>
                  <a:noFill/>
                </a:ln>
                <a:solidFill>
                  <a:srgbClr val="C0504D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D:\картинки\квіти\2399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500034" y="214290"/>
            <a:ext cx="7921636" cy="607223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71472" y="673488"/>
            <a:ext cx="8001056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</a:t>
            </a:r>
            <a:r>
              <a:rPr kumimoji="0" lang="uk-UA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Хто любить квіти і                                                                         оберігає їх  - примножує                                                                            своє щастя  й матиме блаженство...                                                                                             М.</a:t>
            </a:r>
            <a:r>
              <a:rPr kumimoji="0" lang="uk-UA" sz="5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Золотницький</a:t>
            </a:r>
            <a:endParaRPr kumimoji="0" lang="uk-UA" sz="5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flipV="1">
            <a:off x="457200" y="642918"/>
            <a:ext cx="3008313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C:\Documents and Settings\Loner\Рабочий стол\Т.Г.Шевченко\Рисунок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85728"/>
            <a:ext cx="3357586" cy="5929354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4972056" cy="5768997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uk-UA" sz="2800" b="1" dirty="0" smtClean="0"/>
              <a:t>Катерина Василівна Білокур натхненно і з любов ю малювала соняшники, півонії, мальви, колосся  золотого і достиглого жита. Ця </a:t>
            </a:r>
            <a:r>
              <a:rPr lang="uk-UA" sz="2800" b="1" dirty="0" err="1" smtClean="0"/>
              <a:t>богданівська</a:t>
            </a:r>
            <a:r>
              <a:rPr lang="uk-UA" sz="2800" b="1" dirty="0" smtClean="0"/>
              <a:t> чародійка і велика майстриня пензля зачарувала і приголомшила А.</a:t>
            </a:r>
            <a:r>
              <a:rPr lang="uk-UA" sz="2800" b="1" dirty="0" err="1" smtClean="0"/>
              <a:t>Пікассо</a:t>
            </a:r>
            <a:r>
              <a:rPr lang="uk-UA" sz="2800" b="1" dirty="0" smtClean="0"/>
              <a:t> своїми полотнами. «Буйна», «Цар-колос», «Привіт </a:t>
            </a:r>
            <a:r>
              <a:rPr lang="uk-UA" sz="2800" b="1" dirty="0" err="1" smtClean="0"/>
              <a:t>урожаю»-</a:t>
            </a:r>
            <a:r>
              <a:rPr lang="uk-UA" sz="2800" b="1" dirty="0" smtClean="0"/>
              <a:t> перлини творчості художниці,простої селянки з бідної родини.</a:t>
            </a:r>
            <a:endParaRPr lang="ru-RU" sz="2800" b="1" dirty="0" smtClean="0"/>
          </a:p>
          <a:p>
            <a:r>
              <a:rPr lang="uk-UA" sz="2800" dirty="0" smtClean="0"/>
              <a:t> 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l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Однорідні члени речення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                                                </a:t>
            </a:r>
          </a:p>
          <a:p>
            <a:pPr>
              <a:buNone/>
            </a:pPr>
            <a:endParaRPr lang="uk-UA" dirty="0"/>
          </a:p>
          <a:p>
            <a:pPr>
              <a:buNone/>
            </a:pPr>
            <a:endParaRPr lang="uk-UA" dirty="0" smtClean="0"/>
          </a:p>
          <a:p>
            <a:pPr lvl="1">
              <a:buNone/>
            </a:pPr>
            <a:r>
              <a:rPr lang="uk-UA" dirty="0" smtClean="0"/>
              <a:t>                                                   </a:t>
            </a:r>
          </a:p>
          <a:p>
            <a:pPr>
              <a:buNone/>
            </a:pPr>
            <a:r>
              <a:rPr lang="uk-UA" dirty="0" smtClean="0"/>
              <a:t>                                    </a:t>
            </a:r>
          </a:p>
          <a:p>
            <a:pPr>
              <a:buNone/>
            </a:pPr>
            <a:r>
              <a:rPr lang="uk-UA" dirty="0" smtClean="0"/>
              <a:t>                                </a:t>
            </a:r>
          </a:p>
        </p:txBody>
      </p:sp>
      <p:cxnSp>
        <p:nvCxnSpPr>
          <p:cNvPr id="8" name="Прямая со стрелкой 7"/>
          <p:cNvCxnSpPr>
            <a:stCxn id="5" idx="2"/>
          </p:cNvCxnSpPr>
          <p:nvPr/>
        </p:nvCxnSpPr>
        <p:spPr>
          <a:xfrm rot="16200000" flipH="1">
            <a:off x="5822165" y="-250057"/>
            <a:ext cx="1000132" cy="35004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5" idx="2"/>
          </p:cNvCxnSpPr>
          <p:nvPr/>
        </p:nvCxnSpPr>
        <p:spPr>
          <a:xfrm rot="5400000">
            <a:off x="2678893" y="178571"/>
            <a:ext cx="1071570" cy="2714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465109" y="3892553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142976" y="3286124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7466033" y="339248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5500694" y="3071810"/>
            <a:ext cx="235745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 flipV="1">
            <a:off x="3786182" y="3071810"/>
            <a:ext cx="407196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 flipV="1">
            <a:off x="6357950" y="2714620"/>
            <a:ext cx="1928826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6179355" y="5036355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 flipV="1">
            <a:off x="4714876" y="4929198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1000100" y="2214554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справка 14">
            <a:hlinkClick r:id="" action="ppaction://noaction" highlightClick="1"/>
          </p:cNvPr>
          <p:cNvSpPr/>
          <p:nvPr/>
        </p:nvSpPr>
        <p:spPr>
          <a:xfrm>
            <a:off x="7358082" y="207167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справка 15">
            <a:hlinkClick r:id="" action="ppaction://noaction" highlightClick="1"/>
          </p:cNvPr>
          <p:cNvSpPr/>
          <p:nvPr/>
        </p:nvSpPr>
        <p:spPr>
          <a:xfrm>
            <a:off x="785786" y="4572008"/>
            <a:ext cx="642942" cy="64294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справка 18">
            <a:hlinkClick r:id="" action="ppaction://noaction" highlightClick="1"/>
          </p:cNvPr>
          <p:cNvSpPr/>
          <p:nvPr/>
        </p:nvSpPr>
        <p:spPr>
          <a:xfrm>
            <a:off x="7643834" y="3786190"/>
            <a:ext cx="642942" cy="64294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справка 20">
            <a:hlinkClick r:id="" action="ppaction://noaction" highlightClick="1"/>
          </p:cNvPr>
          <p:cNvSpPr/>
          <p:nvPr/>
        </p:nvSpPr>
        <p:spPr>
          <a:xfrm>
            <a:off x="4357686" y="5929330"/>
            <a:ext cx="642942" cy="64294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справка 22">
            <a:hlinkClick r:id="" action="ppaction://noaction" highlightClick="1"/>
          </p:cNvPr>
          <p:cNvSpPr/>
          <p:nvPr/>
        </p:nvSpPr>
        <p:spPr>
          <a:xfrm>
            <a:off x="6000760" y="4214818"/>
            <a:ext cx="642942" cy="64294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справка 24">
            <a:hlinkClick r:id="" action="ppaction://noaction" highlightClick="1"/>
          </p:cNvPr>
          <p:cNvSpPr/>
          <p:nvPr/>
        </p:nvSpPr>
        <p:spPr>
          <a:xfrm>
            <a:off x="4857752" y="3929066"/>
            <a:ext cx="642942" cy="64294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справка 26">
            <a:hlinkClick r:id="" action="ppaction://noaction" highlightClick="1"/>
          </p:cNvPr>
          <p:cNvSpPr/>
          <p:nvPr/>
        </p:nvSpPr>
        <p:spPr>
          <a:xfrm>
            <a:off x="3143240" y="3929066"/>
            <a:ext cx="642942" cy="64294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справка 28">
            <a:hlinkClick r:id="" action="ppaction://noaction" highlightClick="1"/>
          </p:cNvPr>
          <p:cNvSpPr/>
          <p:nvPr/>
        </p:nvSpPr>
        <p:spPr>
          <a:xfrm>
            <a:off x="1785918" y="4071942"/>
            <a:ext cx="642942" cy="64294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справка 30">
            <a:hlinkClick r:id="" action="ppaction://noaction" highlightClick="1"/>
          </p:cNvPr>
          <p:cNvSpPr/>
          <p:nvPr/>
        </p:nvSpPr>
        <p:spPr>
          <a:xfrm>
            <a:off x="6572264" y="5857892"/>
            <a:ext cx="642942" cy="64294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6000" dirty="0" smtClean="0"/>
              <a:t>Однорідні члени речення</a:t>
            </a:r>
            <a:endParaRPr lang="ru-RU" sz="6000" dirty="0"/>
          </a:p>
        </p:txBody>
      </p:sp>
      <p:pic>
        <p:nvPicPr>
          <p:cNvPr id="7170" name="Picture 2" descr="C:\Documents and Settings\Loner\Рабочий стол\Т.Г.Шевченко\Рисунок1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09762" y="2058194"/>
            <a:ext cx="5324475" cy="3609975"/>
          </a:xfrm>
          <a:prstGeom prst="rect">
            <a:avLst/>
          </a:prstGeom>
          <a:noFill/>
        </p:spPr>
      </p:pic>
      <p:sp>
        <p:nvSpPr>
          <p:cNvPr id="6" name="Содержимое 5"/>
          <p:cNvSpPr txBox="1">
            <a:spLocks/>
          </p:cNvSpPr>
          <p:nvPr/>
        </p:nvSpPr>
        <p:spPr>
          <a:xfrm>
            <a:off x="214282" y="1643050"/>
            <a:ext cx="871543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uk-U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Головні                                                   Другорядні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Підмет        Додаток  Обставина Прикладка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Присудок                                Означення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Однорідні       Неоднорідні</a:t>
            </a:r>
          </a:p>
        </p:txBody>
      </p:sp>
      <p:cxnSp>
        <p:nvCxnSpPr>
          <p:cNvPr id="24" name="Прямая со стрелкой 23"/>
          <p:cNvCxnSpPr>
            <a:stCxn id="7170" idx="0"/>
          </p:cNvCxnSpPr>
          <p:nvPr/>
        </p:nvCxnSpPr>
        <p:spPr>
          <a:xfrm rot="16200000" flipH="1">
            <a:off x="5786446" y="500042"/>
            <a:ext cx="714380" cy="2857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7170" idx="0"/>
          </p:cNvCxnSpPr>
          <p:nvPr/>
        </p:nvCxnSpPr>
        <p:spPr>
          <a:xfrm rot="16200000" flipH="1" flipV="1">
            <a:off x="2678893" y="250009"/>
            <a:ext cx="714380" cy="33575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-285784" y="3429000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71472" y="2571744"/>
            <a:ext cx="85725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6200000" flipH="1">
            <a:off x="7143768" y="2714620"/>
            <a:ext cx="71438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0800000" flipV="1">
            <a:off x="5500694" y="2571744"/>
            <a:ext cx="178595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10800000" flipV="1">
            <a:off x="3571868" y="2571744"/>
            <a:ext cx="371477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5572132" y="2643182"/>
            <a:ext cx="1785950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6215074" y="4714884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10800000" flipV="1">
            <a:off x="4714876" y="4714884"/>
            <a:ext cx="150019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2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</TotalTime>
  <Words>699</Words>
  <Application>Microsoft Office PowerPoint</Application>
  <PresentationFormat>Экран (4:3)</PresentationFormat>
  <Paragraphs>146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        Урок - колаж</vt:lpstr>
      <vt:lpstr>Мета: </vt:lpstr>
      <vt:lpstr>Сімнадцяте березня Класна робота Однорідні члени речення  </vt:lpstr>
      <vt:lpstr>Слайд 6</vt:lpstr>
      <vt:lpstr>Слайд 7</vt:lpstr>
      <vt:lpstr>Однорідні члени речення</vt:lpstr>
      <vt:lpstr>Однорідні члени речення</vt:lpstr>
      <vt:lpstr>Споконвіку шанують в Україні квіти. Нема жодної української хати, біля якої дбайливі руки господині не влаштували б яскравих квіткових острівців. Вони милують око, ніжно хвилюють душу, міцно прив’язують наші серця до рідної домівки.  Квіти — постійні супутники нашого життя. Вони — на клумбах, у кімнаті, на газонах. Вони на вишиваних рушниках, скатерках. Ними розмальовують печі, стіни осель.  А ще квіти є на нашому національному одязі. Квіти на плахті й корсетці символізують доброту, щирість душі. Квіти на рукавах сорочки оберігають від хвороби, злого ока. Та особливим оберегом в Україні завжди був і є вінок.  Плетіння віночка — то своєрідна наука. Потрібно знати, з яких квітів і коли плести, яке зілля з яким вплітати поруч. А всього в українському віночку дванадцять квіток, і кожна з них є оберегом. До віночка вплітаються: мальва, калина, безсмертник, деревій, незабудка, чорнобривці, барвінок, любисток, волошка, ромашка, червоний мак, хміль.</vt:lpstr>
      <vt:lpstr>Правила поведінки:</vt:lpstr>
      <vt:lpstr>   1 група:використовуючи символіку квітів, скласти і записати загадки, уживаючи однорідні та неоднорідні означення</vt:lpstr>
      <vt:lpstr>2 група:  Розширити речення однорідними додатками  </vt:lpstr>
      <vt:lpstr>символіка кольорів</vt:lpstr>
      <vt:lpstr>    3група: Знайти речення,в яких допущено помилки, і виправити їх    </vt:lpstr>
      <vt:lpstr>Слайд 16</vt:lpstr>
      <vt:lpstr>Індивідуальна залікова картка П.І.учня                         8      класу      дата        </vt:lpstr>
      <vt:lpstr>VІІІ. Домашнє завдання</vt:lpstr>
    </vt:vector>
  </TitlesOfParts>
  <Company>Wolfish 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Grey Wolf</dc:creator>
  <cp:lastModifiedBy>Пользователь</cp:lastModifiedBy>
  <cp:revision>49</cp:revision>
  <dcterms:created xsi:type="dcterms:W3CDTF">2010-03-03T21:49:54Z</dcterms:created>
  <dcterms:modified xsi:type="dcterms:W3CDTF">2011-01-11T02:08:50Z</dcterms:modified>
</cp:coreProperties>
</file>