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68" r:id="rId16"/>
    <p:sldId id="269" r:id="rId17"/>
    <p:sldId id="270" r:id="rId18"/>
    <p:sldId id="271" r:id="rId1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2" d="100"/>
          <a:sy n="102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0D080D48-2AD8-494E-81B9-34864CDFAB2F}" type="datetimeFigureOut">
              <a:rPr lang="ru-RU"/>
              <a:pPr/>
              <a:t>23.01.2013</a:t>
            </a:fld>
            <a:endParaRPr lang="ru-RU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B6CEC16C-71A2-4BA7-B6E1-5B61218937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alibri" pitchFamily="34" charset="0"/>
              </a:defRPr>
            </a:lvl1pPr>
          </a:lstStyle>
          <a:p>
            <a:fld id="{B60103C3-3288-458C-B152-9E035B86511A}" type="datetimeFigureOut">
              <a:rPr lang="ru-RU"/>
              <a:pPr/>
              <a:t>23.01.2013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Calibri" pitchFamily="34" charset="0"/>
              </a:defRPr>
            </a:lvl1pPr>
          </a:lstStyle>
          <a:p>
            <a:fld id="{F284F39F-94D9-478B-BC35-56EC8A5EF9B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0B84-E24D-4275-AEE4-CD4E15725C46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1A0B-A0F7-4354-8FB0-D6349A3F3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30EF6-3CDF-4400-9190-70601EE9D039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E1CA5-DA4C-4868-A3B3-6EA056BD4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6A5BE-8A60-48AB-A9B2-8ACC900B996A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855D8-5E1D-46AA-8BF9-295615B86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6170F-ABCA-444C-B536-1C7094A414B9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87085-D71C-4A67-A02D-97C2B12FB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CF8A2-F37C-47E0-BB43-16F2FA67DDC5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26D75-C9DF-402C-89CC-DAC6B999B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EDF06-944C-409B-AA34-C58BDDF28C5E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1ACD-33F1-4754-9B27-84164BF41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95834-C864-4E8C-A7C4-9589D7199AAD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FF5D-B221-48AF-8B62-FDB53B50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C641E-B172-4335-88BE-24E52092FD11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7294A-7AC1-4088-993A-2C891C8F3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BC3E-C952-45EA-AFB8-670ECA52C915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90F33-122F-497D-B532-B273BD1F2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DE858-DFDB-437E-9F30-1F562EDAA01E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6BBA4-FFD8-467A-BAE8-70B5F5C5B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178F5-57B8-4013-AD11-16A45E8530A5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55E62-3D0F-4EFC-8701-6810E072E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4C3E54-636D-40B8-9F85-5CC90925C240}" type="datetimeFigureOut">
              <a:rPr lang="ru-RU"/>
              <a:pPr>
                <a:defRPr/>
              </a:pPr>
              <a:t>23.01.2013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897BF1-079C-4706-8840-CB3FEC6F3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УРОК Е</a:t>
            </a:r>
            <a:r>
              <a:rPr lang="uk-UA" dirty="0" smtClean="0"/>
              <a:t>КОНОМІКИ 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11 клас</a:t>
            </a:r>
            <a:endParaRPr lang="ru-RU" dirty="0"/>
          </a:p>
        </p:txBody>
      </p:sp>
      <p:pic>
        <p:nvPicPr>
          <p:cNvPr id="14338" name="Рисунок 5" descr="отлично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3602038"/>
            <a:ext cx="3786187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681662"/>
          </a:xfrm>
        </p:spPr>
        <p:txBody>
          <a:bodyPr/>
          <a:lstStyle/>
          <a:p>
            <a:r>
              <a:rPr lang="uk-UA" smtClean="0"/>
              <a:t>Обчисліть  ВВП (ВНП), створений в умовній країні у поточному році, за методами потоку доходів і потоку витрат, порівняйте отримані значення.</a:t>
            </a:r>
            <a:endParaRPr lang="ru-RU" smtClean="0"/>
          </a:p>
        </p:txBody>
      </p:sp>
      <p:pic>
        <p:nvPicPr>
          <p:cNvPr id="23554" name="Рисунок 3" descr="задумався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2428875"/>
            <a:ext cx="58578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50" y="214313"/>
          <a:ext cx="7500938" cy="658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92"/>
                <a:gridCol w="1500198"/>
              </a:tblGrid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СКЛАДОВІ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млрд.гр.од</a:t>
                      </a:r>
                      <a:r>
                        <a:rPr lang="uk-UA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експорт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</a:t>
                      </a:r>
                      <a:r>
                        <a:rPr lang="uk-UA" baseline="0" dirty="0" smtClean="0"/>
                        <a:t>         132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дивіденди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170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амортизація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534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заробітна 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3 420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державні закупівлі товарів і послуг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1 013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рента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  43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непрямі податки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461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податки на доходи корпорацій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188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трансфертні платежі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1 028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проценти на капітал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291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дохід індивідуальних власників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398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споживчі витрати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3 883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імпорт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189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внески на соціальне страхування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533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нерозподілені прибутки корпорацій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  122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податки на особисті доходи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     626</a:t>
                      </a:r>
                      <a:endParaRPr lang="ru-RU" dirty="0"/>
                    </a:p>
                  </a:txBody>
                  <a:tcPr/>
                </a:tc>
              </a:tr>
              <a:tr h="353855">
                <a:tc>
                  <a:txBody>
                    <a:bodyPr/>
                    <a:lstStyle/>
                    <a:p>
                      <a:r>
                        <a:rPr lang="uk-UA" dirty="0" smtClean="0"/>
                        <a:t>чисті приватні інвестиції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aseline="0" dirty="0" smtClean="0"/>
                        <a:t>             254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6102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uk-UA" sz="3600" smtClean="0">
                <a:solidFill>
                  <a:srgbClr val="FF0000"/>
                </a:solidFill>
              </a:rPr>
              <a:t>За методом витрат: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споживчі витрати                           3 883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державні закупівлі                          1 013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валові приватні інвестиції               788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(приватні інвестиції + амортизація 254+534=788)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чистий  експорт 132 – 189                  -57</a:t>
            </a:r>
          </a:p>
          <a:p>
            <a:pPr>
              <a:buFont typeface="Wingdings 2" pitchFamily="18" charset="2"/>
              <a:buNone/>
            </a:pPr>
            <a:r>
              <a:rPr lang="uk-UA" smtClean="0">
                <a:solidFill>
                  <a:srgbClr val="FFFF00"/>
                </a:solidFill>
              </a:rPr>
              <a:t>ВВП(ВНП)                                        5 627        </a:t>
            </a:r>
          </a:p>
          <a:p>
            <a:pPr>
              <a:buFont typeface="Wingdings 2" pitchFamily="18" charset="2"/>
              <a:buNone/>
            </a:pPr>
            <a:endParaRPr lang="uk-UA" smtClean="0">
              <a:solidFill>
                <a:srgbClr val="FFFF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sz="3600" smtClean="0">
                <a:solidFill>
                  <a:srgbClr val="FF0000"/>
                </a:solidFill>
              </a:rPr>
              <a:t>C + G + I + Nx =</a:t>
            </a:r>
            <a:r>
              <a:rPr lang="uk-UA" sz="3600" smtClean="0">
                <a:solidFill>
                  <a:srgbClr val="FF0000"/>
                </a:solidFill>
              </a:rPr>
              <a:t>ВВП</a:t>
            </a:r>
            <a:endParaRPr lang="ru-RU" sz="36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642938" y="785813"/>
            <a:ext cx="8229600" cy="5500687"/>
          </a:xfrm>
        </p:spPr>
        <p:txBody>
          <a:bodyPr/>
          <a:lstStyle/>
          <a:p>
            <a:r>
              <a:rPr lang="uk-UA" sz="3600" smtClean="0">
                <a:solidFill>
                  <a:srgbClr val="FF0000"/>
                </a:solidFill>
              </a:rPr>
              <a:t>За доходами:</a:t>
            </a:r>
          </a:p>
          <a:p>
            <a:r>
              <a:rPr lang="uk-UA" sz="2800" smtClean="0">
                <a:solidFill>
                  <a:srgbClr val="FFFF00"/>
                </a:solidFill>
              </a:rPr>
              <a:t>прибуток = 398 + 170 + 188 + 122 = 878</a:t>
            </a:r>
          </a:p>
          <a:p>
            <a:r>
              <a:rPr lang="uk-UA" sz="2800" smtClean="0">
                <a:solidFill>
                  <a:srgbClr val="FFFF00"/>
                </a:solidFill>
              </a:rPr>
              <a:t>національний дохід = 3 420 + 43 + 291 + 878 = 4632</a:t>
            </a:r>
          </a:p>
          <a:p>
            <a:r>
              <a:rPr lang="uk-UA" sz="2800" smtClean="0">
                <a:solidFill>
                  <a:srgbClr val="FFFF00"/>
                </a:solidFill>
              </a:rPr>
              <a:t>чистий ВВП = 4 632 + 461 = 5 093</a:t>
            </a:r>
          </a:p>
          <a:p>
            <a:r>
              <a:rPr lang="uk-UA" sz="2800" smtClean="0">
                <a:solidFill>
                  <a:srgbClr val="FFFF00"/>
                </a:solidFill>
              </a:rPr>
              <a:t>ВВП(ВНП) = 5 093 + 543 = 5 627</a:t>
            </a:r>
          </a:p>
          <a:p>
            <a:endParaRPr lang="uk-UA" sz="2800" smtClean="0">
              <a:solidFill>
                <a:srgbClr val="FFFF00"/>
              </a:solidFill>
            </a:endParaRPr>
          </a:p>
          <a:p>
            <a:r>
              <a:rPr lang="uk-UA" sz="3600" smtClean="0">
                <a:solidFill>
                  <a:srgbClr val="FF0000"/>
                </a:solidFill>
              </a:rPr>
              <a:t>ВВП</a:t>
            </a:r>
            <a:r>
              <a:rPr lang="en-US" sz="3600" smtClean="0">
                <a:solidFill>
                  <a:srgbClr val="FF0000"/>
                </a:solidFill>
              </a:rPr>
              <a:t> = W + Pr + i + R + A + T</a:t>
            </a:r>
            <a:r>
              <a:rPr lang="uk-UA" sz="3600" smtClean="0">
                <a:solidFill>
                  <a:srgbClr val="FF0000"/>
                </a:solidFill>
              </a:rPr>
              <a:t>п</a:t>
            </a:r>
          </a:p>
          <a:p>
            <a:endParaRPr lang="ru-RU" sz="28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Содержимое 4"/>
          <p:cNvGraphicFramePr>
            <a:graphicFrameLocks noGrp="1"/>
          </p:cNvGraphicFramePr>
          <p:nvPr>
            <p:ph idx="1"/>
          </p:nvPr>
        </p:nvGraphicFramePr>
        <p:xfrm>
          <a:off x="234950" y="1306513"/>
          <a:ext cx="8674100" cy="5316537"/>
        </p:xfrm>
        <a:graphic>
          <a:graphicData uri="http://schemas.openxmlformats.org/presentationml/2006/ole">
            <p:oleObj spid="_x0000_s27649" r:id="rId3" imgW="8669263" imgH="531617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88" y="347663"/>
          <a:ext cx="7572375" cy="6061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285884"/>
                <a:gridCol w="1489992"/>
                <a:gridCol w="1401545"/>
                <a:gridCol w="1966247"/>
              </a:tblGrid>
              <a:tr h="1940266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країна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Рівень зростання ВВП(%до попереднього року)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ВВП/особу</a:t>
                      </a:r>
                    </a:p>
                    <a:p>
                      <a:r>
                        <a:rPr lang="uk-UA" dirty="0" smtClean="0"/>
                        <a:t>Дол. США   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2008 рік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Рівень зростання ВВП(%до попереднього року)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ВВП/особу</a:t>
                      </a:r>
                    </a:p>
                    <a:p>
                      <a:r>
                        <a:rPr lang="uk-UA" dirty="0" smtClean="0"/>
                        <a:t>Дол. США  </a:t>
                      </a:r>
                    </a:p>
                    <a:p>
                      <a:endParaRPr lang="uk-UA" dirty="0" smtClean="0"/>
                    </a:p>
                    <a:p>
                      <a:r>
                        <a:rPr lang="uk-UA" dirty="0" smtClean="0"/>
                        <a:t>2009 рік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Естонія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-3,6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18 882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-14,1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16 228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Італія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-1,3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28 170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-5,0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26 559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Латвія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-4,6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17 571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-18,0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15 058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Німеччина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33 714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-4,9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32 147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США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43 671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42 238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Угорщина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17 997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16 886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Швеція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aseline="0" dirty="0" smtClean="0"/>
                        <a:t>     -0,4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34 236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32 180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Україна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6 766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-15,1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5 763</a:t>
                      </a:r>
                      <a:endParaRPr lang="ru-RU" dirty="0"/>
                    </a:p>
                  </a:txBody>
                  <a:tcPr/>
                </a:tc>
              </a:tr>
              <a:tr h="449853">
                <a:tc>
                  <a:txBody>
                    <a:bodyPr/>
                    <a:lstStyle/>
                    <a:p>
                      <a:r>
                        <a:rPr lang="uk-UA" dirty="0" smtClean="0"/>
                        <a:t>Молдова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       7,8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2 768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-6,5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2 592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6816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smtClean="0">
                <a:solidFill>
                  <a:srgbClr val="FF0000"/>
                </a:solidFill>
              </a:rPr>
              <a:t>                « ПРЕС»             </a:t>
            </a:r>
          </a:p>
          <a:p>
            <a:r>
              <a:rPr lang="ru-RU" sz="3600" smtClean="0">
                <a:solidFill>
                  <a:srgbClr val="FF0000"/>
                </a:solidFill>
              </a:rPr>
              <a:t>Я ВВАЖАЮ, ЩО…  </a:t>
            </a:r>
          </a:p>
          <a:p>
            <a:endParaRPr lang="ru-RU" sz="3600" smtClean="0">
              <a:solidFill>
                <a:srgbClr val="FF0000"/>
              </a:solidFill>
            </a:endParaRPr>
          </a:p>
          <a:p>
            <a:r>
              <a:rPr lang="ru-RU" sz="3600" smtClean="0">
                <a:solidFill>
                  <a:srgbClr val="FF0000"/>
                </a:solidFill>
              </a:rPr>
              <a:t>ТОМУ, ЩО…                   </a:t>
            </a:r>
          </a:p>
          <a:p>
            <a:endParaRPr lang="ru-RU" sz="3600" smtClean="0">
              <a:solidFill>
                <a:srgbClr val="FF0000"/>
              </a:solidFill>
            </a:endParaRPr>
          </a:p>
          <a:p>
            <a:r>
              <a:rPr lang="ru-RU" sz="3600" smtClean="0">
                <a:solidFill>
                  <a:srgbClr val="FF0000"/>
                </a:solidFill>
              </a:rPr>
              <a:t>НАПРИКЛАД…                  </a:t>
            </a:r>
          </a:p>
          <a:p>
            <a:endParaRPr lang="ru-RU" sz="3600" smtClean="0">
              <a:solidFill>
                <a:srgbClr val="FF0000"/>
              </a:solidFill>
            </a:endParaRPr>
          </a:p>
          <a:p>
            <a:r>
              <a:rPr lang="ru-RU" sz="3600" smtClean="0">
                <a:solidFill>
                  <a:srgbClr val="FF0000"/>
                </a:solidFill>
              </a:rPr>
              <a:t>ОТЖЕ…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387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                                      стійке зростання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dirty="0" smtClean="0">
              <a:solidFill>
                <a:srgbClr val="FF00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dirty="0" smtClean="0">
              <a:solidFill>
                <a:srgbClr val="FF00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dirty="0" smtClean="0">
              <a:solidFill>
                <a:srgbClr val="FF00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dirty="0" smtClean="0">
                <a:solidFill>
                  <a:srgbClr val="FF0000"/>
                </a:solidFill>
              </a:rPr>
              <a:t> забезпечення                                       бездефіцитний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повної  зайнятості                                   державний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                                                                       бюджет   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стабільний рівень                                рівноважний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цін                                                            платіжний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>
                <a:solidFill>
                  <a:srgbClr val="FF0000"/>
                </a:solidFill>
              </a:rPr>
              <a:t>                                                                  баланс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uk-UA" dirty="0" smtClean="0">
              <a:solidFill>
                <a:srgbClr val="FF00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3429000" y="2928938"/>
            <a:ext cx="2357438" cy="1785937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57688" y="2571750"/>
            <a:ext cx="484187" cy="477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63" y="3357563"/>
            <a:ext cx="500062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5286375" y="4500563"/>
            <a:ext cx="500063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14688" y="3429000"/>
            <a:ext cx="477837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500438" y="4500563"/>
            <a:ext cx="47783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Домашнє завдання:</a:t>
            </a:r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Повторити поняття з теми;</a:t>
            </a:r>
          </a:p>
          <a:p>
            <a:r>
              <a:rPr lang="uk-UA" smtClean="0"/>
              <a:t>Виконати практичні вправи:</a:t>
            </a:r>
          </a:p>
          <a:p>
            <a:pPr>
              <a:buFont typeface="Wingdings 2" pitchFamily="18" charset="2"/>
              <a:buNone/>
            </a:pPr>
            <a:r>
              <a:rPr lang="uk-UA" smtClean="0"/>
              <a:t>                          № 395, ст.  105,( 1 варіант)</a:t>
            </a:r>
          </a:p>
          <a:p>
            <a:pPr>
              <a:buFont typeface="Wingdings 2" pitchFamily="18" charset="2"/>
              <a:buNone/>
            </a:pPr>
            <a:r>
              <a:rPr lang="uk-UA" smtClean="0"/>
              <a:t>                          №399, ст.   106,(2 варіант)</a:t>
            </a:r>
          </a:p>
          <a:p>
            <a:pPr>
              <a:buFont typeface="Wingdings 2" pitchFamily="18" charset="2"/>
              <a:buNone/>
            </a:pPr>
            <a:r>
              <a:rPr lang="uk-UA" smtClean="0"/>
              <a:t>Опрацювати інформацію  щодо макроекономічних показників України у поточному році: прогнози і реалії.(</a:t>
            </a:r>
            <a:r>
              <a:rPr lang="en-US" smtClean="0"/>
              <a:t>www.ukrstat.gov.ua)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>
                <a:solidFill>
                  <a:srgbClr val="FF0000"/>
                </a:solidFill>
              </a:rPr>
              <a:t>МЕТА:</a:t>
            </a:r>
          </a:p>
          <a:p>
            <a:r>
              <a:rPr lang="uk-UA" smtClean="0"/>
              <a:t>Визначити основні характеристики показників макроекономіки.</a:t>
            </a:r>
          </a:p>
          <a:p>
            <a:r>
              <a:rPr lang="uk-UA" smtClean="0"/>
              <a:t>Оволодіти практичними навичками обчислювання за  різними методами макроекономічних показників.</a:t>
            </a:r>
          </a:p>
          <a:p>
            <a:r>
              <a:rPr lang="uk-UA" smtClean="0"/>
              <a:t>Виховувати економічну культуру, толерантне ставлення до переконань однокласників.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0000"/>
                </a:solidFill>
              </a:rPr>
              <a:t>ТЕМА:</a:t>
            </a:r>
            <a:r>
              <a:rPr lang="uk-UA" dirty="0" smtClean="0">
                <a:solidFill>
                  <a:srgbClr val="FFFF00"/>
                </a:solidFill>
              </a:rPr>
              <a:t>Основні макроекономічні показники. Методи розрахунку.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00563"/>
            <a:ext cx="8229600" cy="1143000"/>
          </a:xfrm>
        </p:spPr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uk-UA" dirty="0" smtClean="0"/>
              <a:t>                             </a:t>
            </a:r>
            <a:r>
              <a:rPr lang="uk-UA" dirty="0" err="1" smtClean="0">
                <a:solidFill>
                  <a:srgbClr val="FF0000"/>
                </a:solidFill>
              </a:rPr>
              <a:t>“магічний”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            </a:t>
            </a:r>
            <a:br>
              <a:rPr lang="uk-UA" dirty="0" smtClean="0"/>
            </a:br>
            <a:r>
              <a:rPr lang="uk-UA" dirty="0" smtClean="0"/>
              <a:t> п’ятикутник є бажаною, але недосяжною мрією більшості країн світу ?</a:t>
            </a:r>
            <a:endParaRPr lang="ru-RU" dirty="0"/>
          </a:p>
        </p:txBody>
      </p:sp>
      <p:pic>
        <p:nvPicPr>
          <p:cNvPr id="16386" name="Содержимое 3" descr="вопрос.jpe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63" y="214313"/>
            <a:ext cx="3929062" cy="3251200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6091238" y="1427163"/>
            <a:ext cx="1838325" cy="8604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000" dirty="0">
                <a:solidFill>
                  <a:srgbClr val="EEECE1"/>
                </a:solidFill>
                <a:latin typeface="Calibri"/>
                <a:ea typeface="+mj-ea"/>
                <a:cs typeface="+mj-cs"/>
              </a:rPr>
              <a:t>ЧОМУ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3"/>
          <p:cNvSpPr>
            <a:spLocks noGrp="1"/>
          </p:cNvSpPr>
          <p:nvPr>
            <p:ph idx="1"/>
          </p:nvPr>
        </p:nvSpPr>
        <p:spPr>
          <a:xfrm>
            <a:off x="428625" y="857250"/>
            <a:ext cx="8286750" cy="5357813"/>
          </a:xfrm>
        </p:spPr>
        <p:txBody>
          <a:bodyPr/>
          <a:lstStyle/>
          <a:p>
            <a:r>
              <a:rPr lang="uk-UA" smtClean="0"/>
              <a:t>1.Збалансованість і  пропорційність процесів у масштабах народного господарства…</a:t>
            </a:r>
          </a:p>
          <a:p>
            <a:r>
              <a:rPr lang="uk-UA" smtClean="0"/>
              <a:t>2.Сукупність усіх благ, що знаходяться у розпорядженні суспільства країни…</a:t>
            </a:r>
          </a:p>
          <a:p>
            <a:r>
              <a:rPr lang="uk-UA" smtClean="0"/>
              <a:t>3.Статистична система макроекономічних результатів виробництва…</a:t>
            </a:r>
          </a:p>
          <a:p>
            <a:r>
              <a:rPr lang="uk-UA" smtClean="0"/>
              <a:t>4.Сукупна вартість кінцевої продукції, виготовленої на території даної країни,незалежно від того, кому належать фактори виробництва…</a:t>
            </a:r>
          </a:p>
          <a:p>
            <a:r>
              <a:rPr lang="uk-UA" smtClean="0"/>
              <a:t>5.Вартість товарів і послуг, вироблених не лише в країні, а й за ії межами вітчизняними підприємствами за рік…</a:t>
            </a: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186738" cy="5395912"/>
          </a:xfrm>
        </p:spPr>
        <p:txBody>
          <a:bodyPr/>
          <a:lstStyle/>
          <a:p>
            <a:r>
              <a:rPr lang="uk-UA" smtClean="0"/>
              <a:t>6.Валовий національний продукт, зменшений на суму вартості спожитого за рік капіталу…</a:t>
            </a:r>
          </a:p>
          <a:p>
            <a:r>
              <a:rPr lang="uk-UA" smtClean="0"/>
              <a:t>7.Різниця між чистим національним продуктом і сумою доходів на національні фактори виробництва…</a:t>
            </a:r>
          </a:p>
          <a:p>
            <a:r>
              <a:rPr lang="uk-UA" smtClean="0"/>
              <a:t>8.Річний обсяг кінцевих товарів і послуг, виражений у поточних цінах…</a:t>
            </a:r>
          </a:p>
          <a:p>
            <a:r>
              <a:rPr lang="uk-UA" smtClean="0"/>
              <a:t>9.Річний обсяг кінцевих товарів і послуг, виражений у цінах базового періоду…</a:t>
            </a:r>
          </a:p>
          <a:p>
            <a:r>
              <a:rPr lang="uk-UA" smtClean="0"/>
              <a:t>10.Коефіціент, що використовується для корегування грошового вираження ВВП з урахуванням динаміки цін…</a:t>
            </a: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Ключ: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038725"/>
          </a:xfrm>
        </p:spPr>
        <p:txBody>
          <a:bodyPr/>
          <a:lstStyle/>
          <a:p>
            <a:r>
              <a:rPr lang="ru-RU" smtClean="0"/>
              <a:t>1.р</a:t>
            </a:r>
            <a:r>
              <a:rPr lang="uk-UA" smtClean="0"/>
              <a:t>івновага національної економіки.</a:t>
            </a:r>
          </a:p>
          <a:p>
            <a:r>
              <a:rPr lang="uk-UA" smtClean="0"/>
              <a:t>2.національне багатство.</a:t>
            </a:r>
          </a:p>
          <a:p>
            <a:r>
              <a:rPr lang="uk-UA" smtClean="0"/>
              <a:t>3.система національного рахівництва.</a:t>
            </a:r>
          </a:p>
          <a:p>
            <a:r>
              <a:rPr lang="uk-UA" smtClean="0"/>
              <a:t>4.валовий внутрішній продукт.</a:t>
            </a:r>
          </a:p>
          <a:p>
            <a:r>
              <a:rPr lang="uk-UA" smtClean="0"/>
              <a:t>5.валовий національний продукт.</a:t>
            </a:r>
          </a:p>
          <a:p>
            <a:r>
              <a:rPr lang="uk-UA" smtClean="0"/>
              <a:t>6.чистий національний продукт.</a:t>
            </a:r>
          </a:p>
          <a:p>
            <a:r>
              <a:rPr lang="uk-UA" smtClean="0"/>
              <a:t>7.національний дохід.</a:t>
            </a:r>
          </a:p>
          <a:p>
            <a:r>
              <a:rPr lang="uk-UA" smtClean="0"/>
              <a:t>8.номінальний ВВП.</a:t>
            </a:r>
          </a:p>
          <a:p>
            <a:r>
              <a:rPr lang="uk-UA" smtClean="0"/>
              <a:t>9.реальний ВВП.</a:t>
            </a:r>
          </a:p>
          <a:p>
            <a:r>
              <a:rPr lang="uk-UA" smtClean="0"/>
              <a:t>10.дефлятор ВВП.</a:t>
            </a:r>
          </a:p>
          <a:p>
            <a:endParaRPr lang="uk-UA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610225"/>
          </a:xfrm>
        </p:spPr>
        <p:txBody>
          <a:bodyPr/>
          <a:lstStyle/>
          <a:p>
            <a:r>
              <a:rPr lang="uk-UA" smtClean="0"/>
              <a:t>Розрахуйте показники ВВП, ВНП, НД, ЧНП умовної країни за даними:</a:t>
            </a:r>
          </a:p>
          <a:p>
            <a:r>
              <a:rPr lang="uk-UA" smtClean="0">
                <a:solidFill>
                  <a:srgbClr val="FF0000"/>
                </a:solidFill>
              </a:rPr>
              <a:t>СКЛАДОВІ:                                                        ум.гр.од.</a:t>
            </a:r>
          </a:p>
          <a:p>
            <a:r>
              <a:rPr lang="uk-UA" smtClean="0"/>
              <a:t>чистий змішаний прибуток                    11 076</a:t>
            </a:r>
          </a:p>
          <a:p>
            <a:r>
              <a:rPr lang="uk-UA" smtClean="0"/>
              <a:t>податок на прибуток                                  8 436</a:t>
            </a:r>
          </a:p>
          <a:p>
            <a:r>
              <a:rPr lang="uk-UA" smtClean="0"/>
              <a:t>непрямі податки на бізнес                        9 430</a:t>
            </a:r>
          </a:p>
          <a:p>
            <a:r>
              <a:rPr lang="uk-UA" smtClean="0"/>
              <a:t>оплата праці найманих працівників    38 931</a:t>
            </a:r>
          </a:p>
          <a:p>
            <a:r>
              <a:rPr lang="uk-UA" smtClean="0"/>
              <a:t>амортизація                                                14 702</a:t>
            </a:r>
          </a:p>
          <a:p>
            <a:r>
              <a:rPr lang="uk-UA" smtClean="0"/>
              <a:t>доходи від інших країн                                  160</a:t>
            </a:r>
          </a:p>
          <a:p>
            <a:r>
              <a:rPr lang="uk-UA" smtClean="0"/>
              <a:t>доходи, виплачені іншим країнам            1 216</a:t>
            </a:r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043863" cy="5753100"/>
          </a:xfrm>
        </p:spPr>
        <p:txBody>
          <a:bodyPr/>
          <a:lstStyle/>
          <a:p>
            <a:r>
              <a:rPr lang="uk-UA" smtClean="0">
                <a:solidFill>
                  <a:srgbClr val="FF0000"/>
                </a:solidFill>
              </a:rPr>
              <a:t>ЗА ВИТРАТАМИ:</a:t>
            </a:r>
          </a:p>
          <a:p>
            <a:r>
              <a:rPr lang="uk-UA" smtClean="0"/>
              <a:t>ВВП = </a:t>
            </a:r>
            <a:r>
              <a:rPr lang="en-US" smtClean="0"/>
              <a:t>C + I + G +Nx</a:t>
            </a:r>
          </a:p>
          <a:p>
            <a:r>
              <a:rPr lang="uk-UA" smtClean="0">
                <a:solidFill>
                  <a:srgbClr val="FF0000"/>
                </a:solidFill>
              </a:rPr>
              <a:t>ЗА ДОХОДАМИ:</a:t>
            </a:r>
          </a:p>
          <a:p>
            <a:r>
              <a:rPr lang="uk-UA" smtClean="0"/>
              <a:t>ВВП = </a:t>
            </a:r>
            <a:r>
              <a:rPr lang="en-US" smtClean="0"/>
              <a:t>W + Pr + I + R + A + T</a:t>
            </a:r>
            <a:r>
              <a:rPr lang="uk-UA" smtClean="0"/>
              <a:t>п</a:t>
            </a:r>
          </a:p>
          <a:p>
            <a:endParaRPr lang="uk-UA" smtClean="0"/>
          </a:p>
          <a:p>
            <a:r>
              <a:rPr lang="uk-UA" smtClean="0"/>
              <a:t>ЧНП = ВНП – А</a:t>
            </a:r>
          </a:p>
          <a:p>
            <a:endParaRPr lang="uk-UA" smtClean="0"/>
          </a:p>
          <a:p>
            <a:r>
              <a:rPr lang="uk-UA" smtClean="0"/>
              <a:t>НД = ЧНП - Тп</a:t>
            </a:r>
            <a:endParaRPr lang="ru-RU" smtClean="0"/>
          </a:p>
        </p:txBody>
      </p:sp>
      <p:pic>
        <p:nvPicPr>
          <p:cNvPr id="21506" name="Рисунок 3" descr="знання в книжках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2786063"/>
            <a:ext cx="28813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/>
          <a:lstStyle/>
          <a:p>
            <a:r>
              <a:rPr lang="uk-UA" sz="3600" smtClean="0">
                <a:solidFill>
                  <a:srgbClr val="FF0000"/>
                </a:solidFill>
              </a:rPr>
              <a:t>ВІДПОВІДІ:</a:t>
            </a:r>
          </a:p>
          <a:p>
            <a:r>
              <a:rPr lang="uk-UA" smtClean="0"/>
              <a:t>НД= 38 931 +11 076 + 8 436 = 58 443 ум.грош.од.</a:t>
            </a:r>
          </a:p>
          <a:p>
            <a:r>
              <a:rPr lang="uk-UA" smtClean="0"/>
              <a:t>ВНП=58 443 + 14 702 + 9 430 = 82 575 ум.грош.од.</a:t>
            </a:r>
          </a:p>
          <a:p>
            <a:r>
              <a:rPr lang="uk-UA" smtClean="0"/>
              <a:t>ВВП = 82575 +( 160 – 1 216) = 81 519 ум.гр.од.</a:t>
            </a:r>
          </a:p>
          <a:p>
            <a:r>
              <a:rPr lang="uk-UA" smtClean="0"/>
              <a:t>ЧНП =82 575 – 14 702 = 67 873 ум.гр.од.</a:t>
            </a:r>
            <a:endParaRPr lang="ru-RU" smtClean="0"/>
          </a:p>
        </p:txBody>
      </p:sp>
      <p:pic>
        <p:nvPicPr>
          <p:cNvPr id="22530" name="Рисунок 3" descr="gorshochek_dene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3500438"/>
            <a:ext cx="364331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343</TotalTime>
  <Words>578</Words>
  <Application>Microsoft Office PowerPoint</Application>
  <PresentationFormat>Экран (4:3)</PresentationFormat>
  <Paragraphs>185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Constantia</vt:lpstr>
      <vt:lpstr>Arial</vt:lpstr>
      <vt:lpstr>Calibri</vt:lpstr>
      <vt:lpstr>Wingdings 2</vt:lpstr>
      <vt:lpstr>Поток</vt:lpstr>
      <vt:lpstr>Поток</vt:lpstr>
      <vt:lpstr>Диаграмма Microsoft Excel</vt:lpstr>
      <vt:lpstr>Слайд 1</vt:lpstr>
      <vt:lpstr>ТЕМА:Основні макроекономічні показники. Методи розрахунку.</vt:lpstr>
      <vt:lpstr>                             “магічний”                   п’ятикутник є бажаною, але недосяжною мрією більшості країн світу ?</vt:lpstr>
      <vt:lpstr>Слайд 4</vt:lpstr>
      <vt:lpstr>Слайд 5</vt:lpstr>
      <vt:lpstr>Ключ: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Домашнє завдання: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ЕКОНОМІКИ    11 клас</dc:title>
  <dc:creator>admin</dc:creator>
  <cp:lastModifiedBy>Анжела Коваленко</cp:lastModifiedBy>
  <cp:revision>37</cp:revision>
  <dcterms:created xsi:type="dcterms:W3CDTF">2012-12-01T13:22:44Z</dcterms:created>
  <dcterms:modified xsi:type="dcterms:W3CDTF">2013-01-23T07:08:55Z</dcterms:modified>
</cp:coreProperties>
</file>