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8" r:id="rId3"/>
    <p:sldId id="273" r:id="rId4"/>
    <p:sldId id="262" r:id="rId5"/>
    <p:sldId id="275" r:id="rId6"/>
    <p:sldId id="263" r:id="rId7"/>
    <p:sldId id="267" r:id="rId8"/>
    <p:sldId id="264" r:id="rId9"/>
    <p:sldId id="270" r:id="rId10"/>
    <p:sldId id="269" r:id="rId11"/>
    <p:sldId id="276" r:id="rId12"/>
    <p:sldId id="274" r:id="rId13"/>
    <p:sldId id="265" r:id="rId14"/>
    <p:sldId id="266" r:id="rId15"/>
    <p:sldId id="277" r:id="rId16"/>
    <p:sldId id="260" r:id="rId17"/>
    <p:sldId id="271" r:id="rId18"/>
    <p:sldId id="258" r:id="rId19"/>
    <p:sldId id="272" r:id="rId20"/>
    <p:sldId id="259" r:id="rId21"/>
    <p:sldId id="261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B36A-184E-48A9-ADD9-962A537C3B6E}" type="datetimeFigureOut">
              <a:rPr lang="ru-RU" smtClean="0"/>
              <a:pPr/>
              <a:t>20.11.2017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F04B3-D335-440E-8E42-1F3C0A25A85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833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F04B3-D335-440E-8E42-1F3C0A25A853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Я хочу щоб ви сьогодні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на уроці були: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сміхненими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покійними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ослідовними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ніціативними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оробрими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Іншими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словами, я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бажаю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вам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успіху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uk-UA" dirty="0"/>
          </a:p>
        </p:txBody>
      </p:sp>
      <p:sp>
        <p:nvSpPr>
          <p:cNvPr id="2050" name="AutoShape 2" descr="15-4 Табл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к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4143372" cy="3071810"/>
          </a:xfrm>
          <a:prstGeom prst="rect">
            <a:avLst/>
          </a:prstGeom>
          <a:noFill/>
        </p:spPr>
      </p:pic>
      <p:pic>
        <p:nvPicPr>
          <p:cNvPr id="29699" name="Picture 3" descr="C:\Users\пк\Desktop\155822172533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143248"/>
            <a:ext cx="4095759" cy="3429024"/>
          </a:xfrm>
          <a:prstGeom prst="rect">
            <a:avLst/>
          </a:prstGeom>
          <a:noFill/>
        </p:spPr>
      </p:pic>
      <p:pic>
        <p:nvPicPr>
          <p:cNvPr id="29700" name="Picture 4" descr="C:\Users\пк\Desktop\fibonacci_phyllotax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143248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пк\Desktop\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4341933" cy="3416909"/>
          </a:xfrm>
          <a:prstGeom prst="rect">
            <a:avLst/>
          </a:prstGeom>
          <a:noFill/>
        </p:spPr>
      </p:pic>
      <p:pic>
        <p:nvPicPr>
          <p:cNvPr id="3" name="Picture 9" descr="C:\Users\пк\Desktop\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8804" y="3286124"/>
            <a:ext cx="4985196" cy="3571876"/>
          </a:xfrm>
          <a:prstGeom prst="rect">
            <a:avLst/>
          </a:prstGeom>
          <a:noFill/>
        </p:spPr>
      </p:pic>
      <p:pic>
        <p:nvPicPr>
          <p:cNvPr id="36868" name="Picture 4" descr="C:\Users\пк\Desktop\288292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4"/>
            <a:ext cx="4913693" cy="3571876"/>
          </a:xfrm>
          <a:prstGeom prst="rect">
            <a:avLst/>
          </a:prstGeom>
          <a:noFill/>
        </p:spPr>
      </p:pic>
      <p:pic>
        <p:nvPicPr>
          <p:cNvPr id="36869" name="Picture 5" descr="C:\Users\пк\Desktop\-2-6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0"/>
            <a:ext cx="4262236" cy="3200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Гра на трикутни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6627" name="Picture 3" descr="C:\Users\пк\Desktop\Angelika_Kauffmann_Alleg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85728"/>
            <a:ext cx="4762500" cy="6362700"/>
          </a:xfrm>
          <a:prstGeom prst="rect">
            <a:avLst/>
          </a:prstGeom>
          <a:noFill/>
        </p:spPr>
      </p:pic>
      <p:pic>
        <p:nvPicPr>
          <p:cNvPr id="26628" name="Picture 4" descr="C:\Users\пк\Desktop\Triangle_instrumen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676" y="814294"/>
            <a:ext cx="3488192" cy="3900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Дахи старих дерев'яних будинків і сучасних багатоповерхівок також мають&#10;форму трикутника.&#10;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000100" y="500042"/>
          <a:ext cx="7572428" cy="6000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Изображение" r:id="rId3" imgW="4761905" imgH="4771429" progId="StaticDib">
                  <p:embed/>
                </p:oleObj>
              </mc:Choice>
              <mc:Fallback>
                <p:oleObj name="Изображение" r:id="rId3" imgW="4761905" imgH="4771429" progId="StaticDib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500042"/>
                        <a:ext cx="7572428" cy="60007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22529" name="rectole0000000007"/>
          <p:cNvGraphicFramePr>
            <a:graphicFrameLocks noChangeAspect="1"/>
          </p:cNvGraphicFramePr>
          <p:nvPr/>
        </p:nvGraphicFramePr>
        <p:xfrm>
          <a:off x="142844" y="285728"/>
          <a:ext cx="8786874" cy="6357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Изображение" r:id="rId3" imgW="11428571" imgH="8571429" progId="StaticDib">
                  <p:embed/>
                </p:oleObj>
              </mc:Choice>
              <mc:Fallback>
                <p:oleObj name="Изображение" r:id="rId3" imgW="11428571" imgH="8571429" progId="StaticDib">
                  <p:embed/>
                  <p:pic>
                    <p:nvPicPr>
                      <p:cNvPr id="0" name="rectole00000000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285728"/>
                        <a:ext cx="8786874" cy="63579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пк\Desktop\-1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296"/>
            <a:ext cx="8786874" cy="6597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academia.in.ua/sites/default/files/field/image/konspekt_mat_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6387" name="Picture 3" descr="C:\Users\пк\Desktop\konspekt_mat_15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2312" y="142852"/>
            <a:ext cx="8705484" cy="6429420"/>
          </a:xfrm>
          <a:prstGeom prst="rect">
            <a:avLst/>
          </a:prstGeom>
          <a:noFill/>
        </p:spPr>
      </p:pic>
      <p:pic>
        <p:nvPicPr>
          <p:cNvPr id="4" name="Picture 3" descr="C:\Users\пк\Desktop\konspekt_mat_15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9452" y="160338"/>
            <a:ext cx="8991204" cy="664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319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яких зображеннях трикутників  допущено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помилку?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Поясніть.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5779" y="1268760"/>
            <a:ext cx="8987685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344742"/>
              </p:ext>
            </p:extLst>
          </p:nvPr>
        </p:nvGraphicFramePr>
        <p:xfrm>
          <a:off x="571472" y="188640"/>
          <a:ext cx="8429684" cy="6380798"/>
        </p:xfrm>
        <a:graphic>
          <a:graphicData uri="http://schemas.openxmlformats.org/drawingml/2006/table">
            <a:tbl>
              <a:tblPr/>
              <a:tblGrid>
                <a:gridCol w="4327490"/>
                <a:gridCol w="4102194"/>
              </a:tblGrid>
              <a:tr h="6097881"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Означення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marL="2286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500" b="1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3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cs typeface="Times New Roman"/>
                        </a:rPr>
                        <a:t/>
                      </a:r>
                      <a:br>
                        <a:rPr lang="ru-RU" sz="1000" dirty="0">
                          <a:latin typeface="Calibri"/>
                          <a:cs typeface="Times New Roman"/>
                        </a:rPr>
                      </a:br>
                      <a:endParaRPr lang="ru-RU" sz="1000" dirty="0" smtClean="0">
                        <a:latin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                               </a:t>
                      </a: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точки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А, В, С не лежать 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на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одн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й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прям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й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 startAt="2"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відрізки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АВ, ВС, АС  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з'єднують</a:t>
                      </a:r>
                      <a:r>
                        <a:rPr lang="uk-UA" sz="24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точки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А, В, С,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тоді 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утворилась 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гео-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метрична </a:t>
                      </a:r>
                      <a:r>
                        <a:rPr lang="uk-UA" sz="24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фігура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 </a:t>
                      </a:r>
                      <a:endParaRPr lang="uk-UA" sz="24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</a:t>
                      </a:r>
                      <a:r>
                        <a:rPr lang="uk-UA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трикутник.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Елементи </a:t>
                      </a:r>
                      <a:r>
                        <a:rPr lang="uk-UA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трикутника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позначення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∆АВС або ∆ВСА, або ∆САВ;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точки А, В, С – вершини трикутника;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arenR" startAt="3"/>
                      </a:pP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ВС, АС – сторони трикутника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ar-SA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ﮮ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А, </a:t>
                      </a:r>
                      <a:r>
                        <a:rPr lang="ar-SA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ﮮ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В, </a:t>
                      </a:r>
                      <a:r>
                        <a:rPr lang="ar-SA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ﮮ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– кути трикутника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uk-UA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Величини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uk-UA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ериметр  </a:t>
                      </a:r>
                      <a:r>
                        <a:rPr lang="uk-UA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 = АВ + ВС + АС.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412" marR="654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075" name="AutoShape 3"/>
          <p:cNvSpPr>
            <a:spLocks noChangeShapeType="1"/>
          </p:cNvSpPr>
          <p:nvPr/>
        </p:nvSpPr>
        <p:spPr bwMode="auto">
          <a:xfrm>
            <a:off x="1785918" y="1428736"/>
            <a:ext cx="1847850" cy="1666875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3" name="AutoShape 1"/>
          <p:cNvSpPr>
            <a:spLocks noChangeShapeType="1"/>
          </p:cNvSpPr>
          <p:nvPr/>
        </p:nvSpPr>
        <p:spPr bwMode="auto">
          <a:xfrm flipH="1">
            <a:off x="1142976" y="1428736"/>
            <a:ext cx="666750" cy="1666875"/>
          </a:xfrm>
          <a:prstGeom prst="straightConnector1">
            <a:avLst/>
          </a:prstGeom>
          <a:ln w="76200"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42976" y="3071810"/>
            <a:ext cx="2500330" cy="1588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AutoShape 8"/>
          <p:cNvSpPr>
            <a:spLocks noChangeShapeType="1"/>
          </p:cNvSpPr>
          <p:nvPr/>
        </p:nvSpPr>
        <p:spPr bwMode="auto">
          <a:xfrm flipH="1">
            <a:off x="1000100" y="1142984"/>
            <a:ext cx="1571635" cy="4000528"/>
          </a:xfrm>
          <a:prstGeom prst="straightConnector1">
            <a:avLst/>
          </a:prstGeom>
          <a:noFill/>
          <a:ln w="76200">
            <a:solidFill>
              <a:srgbClr val="0070C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51" name="AutoShape 7"/>
          <p:cNvSpPr>
            <a:spLocks noChangeShapeType="1"/>
          </p:cNvSpPr>
          <p:nvPr/>
        </p:nvSpPr>
        <p:spPr bwMode="auto">
          <a:xfrm>
            <a:off x="2571736" y="1142984"/>
            <a:ext cx="4286280" cy="3929090"/>
          </a:xfrm>
          <a:prstGeom prst="straightConnector1">
            <a:avLst/>
          </a:prstGeom>
          <a:noFill/>
          <a:ln w="76200">
            <a:solidFill>
              <a:srgbClr val="0070C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50" name="AutoShape 6"/>
          <p:cNvSpPr>
            <a:spLocks noChangeShapeType="1"/>
          </p:cNvSpPr>
          <p:nvPr/>
        </p:nvSpPr>
        <p:spPr bwMode="auto">
          <a:xfrm flipV="1">
            <a:off x="1000100" y="5072074"/>
            <a:ext cx="5895975" cy="85725"/>
          </a:xfrm>
          <a:prstGeom prst="straightConnector1">
            <a:avLst/>
          </a:prstGeom>
          <a:noFill/>
          <a:ln w="76200">
            <a:solidFill>
              <a:srgbClr val="0070C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457200"/>
            <a:ext cx="281679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914400"/>
            <a:ext cx="5678157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lang="en-US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US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357158" y="4714884"/>
            <a:ext cx="68916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9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Р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142852"/>
            <a:ext cx="8572560" cy="687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Трикутник і його елементи. Види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трикутників</a:t>
            </a:r>
          </a:p>
          <a:p>
            <a:pPr lvl="0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Завдання: -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розпізнавати та називати елементи трикутників, зображених на малюнку;</a:t>
            </a:r>
          </a:p>
          <a:p>
            <a:pPr lvl="0"/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за малюнком та символічним позначенням трикутника називати кути, протилежні та прилеглі до певної сторони трикутника;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записувати формулу для знаходження периметра трикутника та, використовувати цю формулу;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розв’язувати задачі на обчислення сторін трикутника за відомим периметром та навпаки.</a:t>
            </a:r>
          </a:p>
          <a:p>
            <a:pPr lvl="0"/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6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2714613" y="357166"/>
            <a:ext cx="3464742" cy="407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uk-UA" sz="3600" b="1" kern="10" spc="0" dirty="0" smtClean="0">
                <a:ln w="9525" algn="ctr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Види трикутників</a:t>
            </a:r>
            <a:endParaRPr lang="uk-UA" sz="3600" b="1" kern="10" spc="0" dirty="0">
              <a:ln w="9525" algn="ctr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13282"/>
            <a:ext cx="861334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кутами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/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гострокутний              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тупокутний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прямокутний</a:t>
            </a:r>
            <a:endParaRPr lang="uk-UA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В           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                   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                 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Н                  F</a:t>
            </a:r>
            <a:endParaRPr lang="uk-UA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214414" y="2071678"/>
            <a:ext cx="1533525" cy="131445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57150">
            <a:solidFill>
              <a:srgbClr val="C0504D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7072330" y="2000240"/>
            <a:ext cx="1352550" cy="1504950"/>
          </a:xfrm>
          <a:prstGeom prst="rtTriangle">
            <a:avLst/>
          </a:prstGeom>
          <a:solidFill>
            <a:srgbClr val="FFFFFF"/>
          </a:solid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3357554" y="2357430"/>
            <a:ext cx="1285884" cy="71438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357686" y="3357562"/>
            <a:ext cx="1643074" cy="15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43306" y="2071678"/>
            <a:ext cx="2357454" cy="128588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23099" y="3714752"/>
            <a:ext cx="830223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2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За сторонами</a:t>
            </a:r>
            <a:r>
              <a:rPr lang="uk-UA" b="1" dirty="0" smtClean="0">
                <a:solidFill>
                  <a:srgbClr val="0070C0"/>
                </a:solidFill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К                                        Н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С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D            Р                              Н         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івносторонній      рівнобедрений              різносторонній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785786" y="4429132"/>
            <a:ext cx="1571625" cy="1485900"/>
          </a:xfrm>
          <a:prstGeom prst="triangle">
            <a:avLst>
              <a:gd name="adj" fmla="val 50000"/>
            </a:avLst>
          </a:prstGeom>
          <a:solidFill>
            <a:srgbClr val="F2DBDB"/>
          </a:solidFill>
          <a:ln w="57150">
            <a:solidFill>
              <a:srgbClr val="943634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3286116" y="4429132"/>
            <a:ext cx="1295400" cy="1514475"/>
          </a:xfrm>
          <a:prstGeom prst="triangle">
            <a:avLst>
              <a:gd name="adj" fmla="val 50000"/>
            </a:avLst>
          </a:prstGeom>
          <a:solidFill>
            <a:srgbClr val="C2D69B"/>
          </a:solid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5500694" y="4786322"/>
            <a:ext cx="1357322" cy="785818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00826" y="4500570"/>
            <a:ext cx="1785950" cy="128588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786446" y="5786454"/>
            <a:ext cx="2500330" cy="71438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143636" y="4214818"/>
            <a:ext cx="465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player.myshared.ru/17/1133195/slides/slide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8" name="AutoShape 4" descr="http://player.myshared.ru/17/1133195/slides/slide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1538" y="1412776"/>
            <a:ext cx="7226352" cy="5244932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928662" y="-184666"/>
            <a:ext cx="821533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uk-UA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Знайдіть на </a:t>
            </a:r>
            <a:r>
              <a:rPr lang="uk-UA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малюнку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вісім трикутників. Укажіть їх вершини, сторони і кути.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428604"/>
            <a:ext cx="8606760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5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Периметр трикутника </a:t>
            </a:r>
            <a:r>
              <a:rPr kumimoji="0" lang="en-US" sz="5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ABC</a:t>
            </a:r>
            <a:r>
              <a:rPr kumimoji="0" lang="ru-RU" sz="5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дорівнює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24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м,  причому </a:t>
            </a:r>
            <a:endParaRPr lang="uk-UA" sz="51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5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 </a:t>
            </a:r>
            <a:r>
              <a:rPr kumimoji="0" lang="uk-UA" sz="5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10м,  а сторона </a:t>
            </a:r>
            <a:r>
              <a:rPr kumimoji="0" lang="uk-UA" sz="5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втричі менша, ніж сторона </a:t>
            </a:r>
            <a:r>
              <a:rPr kumimoji="0" lang="uk-UA" sz="5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АС. </a:t>
            </a:r>
            <a:r>
              <a:rPr kumimoji="0" lang="uk-UA" sz="5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Знайдіть невідомі сторони трикутника </a:t>
            </a:r>
            <a:r>
              <a:rPr kumimoji="0" lang="en-US" sz="5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ABC</a:t>
            </a:r>
            <a:r>
              <a:rPr kumimoji="0" lang="uk-UA" sz="5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5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28596" y="-93487"/>
            <a:ext cx="835824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i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uk-UA" sz="4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Доповни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речення”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Трикутником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називається...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Залежно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 довжин сторін, трикутники поділяються на такі види.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Залежно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міри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кутав,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трикутники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поділяються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Трикутник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називається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рівнобедреним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рівносторон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ньому т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рикутник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у…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071538" y="581364"/>
            <a:ext cx="74533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Додому. §11, № 269, 273, 277.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698" y="2967335"/>
            <a:ext cx="7872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uk-UA" sz="5400" b="1" i="1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Бажаю вам успіхів.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807249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Девіз уроку: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8000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кажи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8000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вмію, а кажи навчусь. </a:t>
            </a:r>
            <a:endParaRPr lang="ru-RU" sz="8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Народна мудрість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к\Desktop\1334646605_867689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405291" cy="55883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42852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 "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 . 180-метровий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прозорий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хмарочос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50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поверхів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пк\Desktop\-5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647" y="428604"/>
            <a:ext cx="7925443" cy="5950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пк\Desktop\cryst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87561"/>
            <a:ext cx="8429684" cy="559730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357166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Будівля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Кристал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поверхів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4.bp.blogspot.com/-xFQhM14QKhU/VsWDQOIAyFI/AAAAAAAAADw/grE4NZO5r0M/s200/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3555" name="Picture 3" descr="C:\Users\пк\Desktop\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3786214" cy="4929198"/>
          </a:xfrm>
          <a:prstGeom prst="rect">
            <a:avLst/>
          </a:prstGeom>
          <a:noFill/>
        </p:spPr>
      </p:pic>
      <p:sp>
        <p:nvSpPr>
          <p:cNvPr id="23558" name="AutoShape 6" descr="C:\Users\%D0%BF%D0%BA\Desktop\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60" name="AutoShape 8" descr="C:\Users\%D0%BF%D0%BA\Desktop\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3562" name="Picture 10" descr="C:\Users\пк\Desktop\клумба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071942"/>
            <a:ext cx="3786214" cy="2559378"/>
          </a:xfrm>
          <a:prstGeom prst="rect">
            <a:avLst/>
          </a:prstGeom>
          <a:noFill/>
        </p:spPr>
      </p:pic>
      <p:pic>
        <p:nvPicPr>
          <p:cNvPr id="34817" name="Picture 1" descr="C:\Users\пк\Desktop\300px-Фронтон_(поєднання_ступінчастого_з_щипцем)_(Львів,_вул._Коновальця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-1"/>
            <a:ext cx="5214942" cy="3911207"/>
          </a:xfrm>
          <a:prstGeom prst="rect">
            <a:avLst/>
          </a:prstGeom>
          <a:noFill/>
        </p:spPr>
      </p:pic>
      <p:pic>
        <p:nvPicPr>
          <p:cNvPr id="34818" name="Picture 2" descr="C:\Users\пк\Desktop\загружено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3662731"/>
            <a:ext cx="5214942" cy="3096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ramides-de-giz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52"/>
            <a:ext cx="8643967" cy="649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пк\Desktop\загруже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918"/>
            <a:ext cx="8744894" cy="6550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8337757</TotalTime>
  <Words>322</Words>
  <Application>Microsoft Office PowerPoint</Application>
  <PresentationFormat>Экран (4:3)</PresentationFormat>
  <Paragraphs>94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Изображение</vt:lpstr>
      <vt:lpstr>               Я хочу щоб ви сьогодні                      на уроці були: Усміхненими  Спокійними  Послідовними  Ініціативними  Хоробрими. Іншими словами, я бажаю вам успіху.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User</cp:lastModifiedBy>
  <cp:revision>67</cp:revision>
  <dcterms:created xsi:type="dcterms:W3CDTF">2017-10-26T13:08:46Z</dcterms:created>
  <dcterms:modified xsi:type="dcterms:W3CDTF">2017-11-20T10:06:58Z</dcterms:modified>
</cp:coreProperties>
</file>