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3" r:id="rId4"/>
    <p:sldId id="258" r:id="rId5"/>
    <p:sldId id="259" r:id="rId6"/>
    <p:sldId id="284" r:id="rId7"/>
    <p:sldId id="260" r:id="rId8"/>
    <p:sldId id="261" r:id="rId9"/>
    <p:sldId id="285" r:id="rId10"/>
    <p:sldId id="262" r:id="rId11"/>
    <p:sldId id="263" r:id="rId12"/>
    <p:sldId id="286" r:id="rId13"/>
    <p:sldId id="264" r:id="rId14"/>
    <p:sldId id="265" r:id="rId15"/>
    <p:sldId id="287" r:id="rId16"/>
    <p:sldId id="266" r:id="rId17"/>
    <p:sldId id="267" r:id="rId18"/>
    <p:sldId id="288" r:id="rId19"/>
    <p:sldId id="268" r:id="rId20"/>
    <p:sldId id="269" r:id="rId21"/>
    <p:sldId id="289" r:id="rId22"/>
    <p:sldId id="270" r:id="rId23"/>
    <p:sldId id="271" r:id="rId24"/>
    <p:sldId id="290" r:id="rId25"/>
    <p:sldId id="272" r:id="rId26"/>
    <p:sldId id="273" r:id="rId27"/>
    <p:sldId id="291" r:id="rId28"/>
    <p:sldId id="274" r:id="rId29"/>
    <p:sldId id="275" r:id="rId30"/>
    <p:sldId id="292" r:id="rId31"/>
    <p:sldId id="276" r:id="rId32"/>
    <p:sldId id="277" r:id="rId33"/>
    <p:sldId id="293" r:id="rId34"/>
    <p:sldId id="278" r:id="rId35"/>
    <p:sldId id="279" r:id="rId36"/>
    <p:sldId id="294" r:id="rId37"/>
    <p:sldId id="280" r:id="rId38"/>
    <p:sldId id="281" r:id="rId39"/>
    <p:sldId id="296" r:id="rId40"/>
    <p:sldId id="295" r:id="rId41"/>
    <p:sldId id="282" r:id="rId42"/>
    <p:sldId id="297" r:id="rId4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66"/>
    <a:srgbClr val="660033"/>
    <a:srgbClr val="9C1F9F"/>
    <a:srgbClr val="7538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576" autoAdjust="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17.11.2017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sndAc>
      <p:stSnd>
        <p:snd r:embed="rId13" name="chimes.wav"/>
      </p:stSnd>
    </p:sndAc>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image" Target="../media/image31.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0" Type="http://schemas.openxmlformats.org/officeDocument/2006/relationships/image" Target="../media/image29.jpeg"/><Relationship Id="rId4" Type="http://schemas.openxmlformats.org/officeDocument/2006/relationships/image" Target="../media/image23.jpeg"/><Relationship Id="rId9"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3.jpeg"/><Relationship Id="rId7" Type="http://schemas.openxmlformats.org/officeDocument/2006/relationships/image" Target="../media/image36.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 Id="rId9" Type="http://schemas.openxmlformats.org/officeDocument/2006/relationships/image" Target="../media/image44.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3" Type="http://schemas.openxmlformats.org/officeDocument/2006/relationships/image" Target="../media/image46.jpeg"/><Relationship Id="rId7" Type="http://schemas.openxmlformats.org/officeDocument/2006/relationships/image" Target="../media/image49.jpeg"/><Relationship Id="rId12" Type="http://schemas.openxmlformats.org/officeDocument/2006/relationships/image" Target="../media/image54.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5.jpeg"/><Relationship Id="rId10" Type="http://schemas.openxmlformats.org/officeDocument/2006/relationships/image" Target="../media/image52.jpeg"/><Relationship Id="rId4" Type="http://schemas.openxmlformats.org/officeDocument/2006/relationships/image" Target="../media/image47.jpeg"/><Relationship Id="rId9" Type="http://schemas.openxmlformats.org/officeDocument/2006/relationships/image" Target="../media/image51.jpeg"/><Relationship Id="rId14" Type="http://schemas.openxmlformats.org/officeDocument/2006/relationships/image" Target="../media/image56.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8.jpeg"/><Relationship Id="rId7" Type="http://schemas.openxmlformats.org/officeDocument/2006/relationships/image" Target="../media/image61.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60.jpeg"/><Relationship Id="rId11" Type="http://schemas.openxmlformats.org/officeDocument/2006/relationships/image" Target="../media/image65.jpeg"/><Relationship Id="rId5" Type="http://schemas.openxmlformats.org/officeDocument/2006/relationships/image" Target="../media/image57.jpeg"/><Relationship Id="rId10" Type="http://schemas.openxmlformats.org/officeDocument/2006/relationships/image" Target="../media/image64.jpeg"/><Relationship Id="rId4" Type="http://schemas.openxmlformats.org/officeDocument/2006/relationships/image" Target="../media/image59.jpeg"/><Relationship Id="rId9" Type="http://schemas.openxmlformats.org/officeDocument/2006/relationships/image" Target="../media/image63.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66.jpeg"/></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jpeg"/><Relationship Id="rId7" Type="http://schemas.openxmlformats.org/officeDocument/2006/relationships/image" Target="../media/image70.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69.jpeg"/><Relationship Id="rId11" Type="http://schemas.openxmlformats.org/officeDocument/2006/relationships/image" Target="../media/image74.jpeg"/><Relationship Id="rId5" Type="http://schemas.openxmlformats.org/officeDocument/2006/relationships/image" Target="../media/image68.jpeg"/><Relationship Id="rId10" Type="http://schemas.openxmlformats.org/officeDocument/2006/relationships/image" Target="../media/image73.jpeg"/><Relationship Id="rId4" Type="http://schemas.openxmlformats.org/officeDocument/2006/relationships/image" Target="../media/image67.jpeg"/><Relationship Id="rId9" Type="http://schemas.openxmlformats.org/officeDocument/2006/relationships/image" Target="../media/image72.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75.jpeg"/></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80.jpeg"/><Relationship Id="rId13" Type="http://schemas.openxmlformats.org/officeDocument/2006/relationships/image" Target="../media/image85.png"/><Relationship Id="rId3" Type="http://schemas.openxmlformats.org/officeDocument/2006/relationships/image" Target="../media/image75.jpeg"/><Relationship Id="rId7" Type="http://schemas.openxmlformats.org/officeDocument/2006/relationships/image" Target="../media/image79.jpeg"/><Relationship Id="rId12" Type="http://schemas.openxmlformats.org/officeDocument/2006/relationships/image" Target="../media/image84.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78.jpeg"/><Relationship Id="rId11" Type="http://schemas.openxmlformats.org/officeDocument/2006/relationships/image" Target="../media/image83.png"/><Relationship Id="rId5" Type="http://schemas.openxmlformats.org/officeDocument/2006/relationships/image" Target="../media/image77.jpeg"/><Relationship Id="rId10" Type="http://schemas.openxmlformats.org/officeDocument/2006/relationships/image" Target="../media/image82.jpeg"/><Relationship Id="rId4" Type="http://schemas.openxmlformats.org/officeDocument/2006/relationships/image" Target="../media/image76.jpeg"/><Relationship Id="rId9" Type="http://schemas.openxmlformats.org/officeDocument/2006/relationships/image" Target="../media/image81.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91.jpeg"/><Relationship Id="rId3" Type="http://schemas.openxmlformats.org/officeDocument/2006/relationships/image" Target="../media/image86.png"/><Relationship Id="rId7" Type="http://schemas.openxmlformats.org/officeDocument/2006/relationships/image" Target="../media/image90.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89.jpeg"/><Relationship Id="rId11" Type="http://schemas.openxmlformats.org/officeDocument/2006/relationships/image" Target="../media/image94.png"/><Relationship Id="rId5" Type="http://schemas.openxmlformats.org/officeDocument/2006/relationships/image" Target="../media/image88.jpeg"/><Relationship Id="rId10" Type="http://schemas.openxmlformats.org/officeDocument/2006/relationships/image" Target="../media/image93.jpeg"/><Relationship Id="rId4" Type="http://schemas.openxmlformats.org/officeDocument/2006/relationships/image" Target="../media/image87.jpeg"/><Relationship Id="rId9" Type="http://schemas.openxmlformats.org/officeDocument/2006/relationships/image" Target="../media/image92.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95.jpeg"/></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00.jpeg"/><Relationship Id="rId3" Type="http://schemas.openxmlformats.org/officeDocument/2006/relationships/image" Target="../media/image96.jpeg"/><Relationship Id="rId7" Type="http://schemas.openxmlformats.org/officeDocument/2006/relationships/image" Target="../media/image95.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99.jpeg"/><Relationship Id="rId11" Type="http://schemas.openxmlformats.org/officeDocument/2006/relationships/image" Target="../media/image103.jpeg"/><Relationship Id="rId5" Type="http://schemas.openxmlformats.org/officeDocument/2006/relationships/image" Target="../media/image98.jpeg"/><Relationship Id="rId10" Type="http://schemas.openxmlformats.org/officeDocument/2006/relationships/image" Target="../media/image102.jpeg"/><Relationship Id="rId4" Type="http://schemas.openxmlformats.org/officeDocument/2006/relationships/image" Target="../media/image97.jpeg"/><Relationship Id="rId9" Type="http://schemas.openxmlformats.org/officeDocument/2006/relationships/image" Target="../media/image101.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04.jpeg"/></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105.jpeg"/><Relationship Id="rId7" Type="http://schemas.openxmlformats.org/officeDocument/2006/relationships/image" Target="../media/image109.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08.jpeg"/><Relationship Id="rId5" Type="http://schemas.openxmlformats.org/officeDocument/2006/relationships/image" Target="../media/image107.jpeg"/><Relationship Id="rId4" Type="http://schemas.openxmlformats.org/officeDocument/2006/relationships/image" Target="../media/image106.jpeg"/><Relationship Id="rId9" Type="http://schemas.openxmlformats.org/officeDocument/2006/relationships/image" Target="../media/image104.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11.jpeg"/></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3.jpeg"/><Relationship Id="rId7" Type="http://schemas.openxmlformats.org/officeDocument/2006/relationships/image" Target="../media/image16.jpeg"/><Relationship Id="rId12"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2.jpeg"/><Relationship Id="rId10" Type="http://schemas.openxmlformats.org/officeDocument/2006/relationships/image" Target="../media/image19.jpeg"/><Relationship Id="rId4" Type="http://schemas.openxmlformats.org/officeDocument/2006/relationships/image" Target="../media/image14.jpeg"/><Relationship Id="rId9"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764704"/>
            <a:ext cx="7999040" cy="3528392"/>
          </a:xfrm>
        </p:spPr>
        <p:txBody>
          <a:bodyPr>
            <a:noAutofit/>
          </a:bodyPr>
          <a:lstStyle/>
          <a:p>
            <a:pPr algn="ctr"/>
            <a:r>
              <a:rPr lang="uk-UA" sz="8000" dirty="0" smtClean="0"/>
              <a:t>1</a:t>
            </a:r>
            <a:r>
              <a:rPr lang="en-US" sz="8000" dirty="0" smtClean="0"/>
              <a:t>2</a:t>
            </a:r>
            <a:r>
              <a:rPr lang="uk-UA" sz="8000" dirty="0" smtClean="0"/>
              <a:t> відомих замків і фортець України</a:t>
            </a:r>
            <a:endParaRPr lang="uk-UA" sz="8000" dirty="0"/>
          </a:p>
        </p:txBody>
      </p:sp>
      <p:sp>
        <p:nvSpPr>
          <p:cNvPr id="3" name="Подзаголовок 2"/>
          <p:cNvSpPr>
            <a:spLocks noGrp="1"/>
          </p:cNvSpPr>
          <p:nvPr>
            <p:ph type="subTitle" idx="1"/>
          </p:nvPr>
        </p:nvSpPr>
        <p:spPr>
          <a:xfrm>
            <a:off x="1259632" y="4941168"/>
            <a:ext cx="7488832" cy="1296144"/>
          </a:xfrm>
        </p:spPr>
        <p:txBody>
          <a:bodyPr>
            <a:noAutofit/>
          </a:bodyPr>
          <a:lstStyle/>
          <a:p>
            <a:r>
              <a:rPr lang="ru-RU" sz="3200" b="1" dirty="0" err="1">
                <a:solidFill>
                  <a:schemeClr val="accent2"/>
                </a:solidFill>
              </a:rPr>
              <a:t>Підготувала</a:t>
            </a:r>
            <a:r>
              <a:rPr lang="ru-RU" sz="3200" b="1" dirty="0">
                <a:solidFill>
                  <a:schemeClr val="accent2"/>
                </a:solidFill>
              </a:rPr>
              <a:t> </a:t>
            </a:r>
            <a:r>
              <a:rPr lang="ru-RU" sz="3200" b="1" dirty="0" err="1">
                <a:solidFill>
                  <a:schemeClr val="accent2"/>
                </a:solidFill>
              </a:rPr>
              <a:t>викладач</a:t>
            </a:r>
            <a:r>
              <a:rPr lang="ru-RU" sz="3200" b="1" dirty="0">
                <a:solidFill>
                  <a:schemeClr val="accent2"/>
                </a:solidFill>
              </a:rPr>
              <a:t> </a:t>
            </a:r>
            <a:r>
              <a:rPr lang="ru-RU" sz="3200" b="1" dirty="0" err="1" smtClean="0">
                <a:solidFill>
                  <a:schemeClr val="accent2"/>
                </a:solidFill>
              </a:rPr>
              <a:t>історії</a:t>
            </a:r>
            <a:endParaRPr lang="ru-RU" sz="3200" b="1" dirty="0">
              <a:solidFill>
                <a:schemeClr val="accent2"/>
              </a:solidFill>
            </a:endParaRPr>
          </a:p>
          <a:p>
            <a:r>
              <a:rPr lang="ru-RU" sz="3200" b="1" dirty="0" smtClean="0">
                <a:solidFill>
                  <a:schemeClr val="accent2"/>
                </a:solidFill>
              </a:rPr>
              <a:t>Кокош </a:t>
            </a:r>
            <a:r>
              <a:rPr lang="ru-RU" sz="3200" b="1" dirty="0">
                <a:solidFill>
                  <a:schemeClr val="accent2"/>
                </a:solidFill>
              </a:rPr>
              <a:t>Лариса </a:t>
            </a:r>
            <a:r>
              <a:rPr lang="ru-RU" sz="3200" b="1" dirty="0" err="1" smtClean="0">
                <a:solidFill>
                  <a:schemeClr val="accent2"/>
                </a:solidFill>
              </a:rPr>
              <a:t>Володимирівна</a:t>
            </a:r>
            <a:endParaRPr lang="ru-RU" sz="3200" b="1" dirty="0">
              <a:solidFill>
                <a:schemeClr val="accent2"/>
              </a:solidFill>
            </a:endParaRPr>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000132"/>
          </a:xfrm>
        </p:spPr>
        <p:txBody>
          <a:bodyPr>
            <a:normAutofit/>
          </a:bodyPr>
          <a:lstStyle/>
          <a:p>
            <a:pPr algn="ctr"/>
            <a:r>
              <a:rPr lang="uk-UA" sz="6000" b="1" dirty="0" err="1" smtClean="0">
                <a:solidFill>
                  <a:srgbClr val="9C1F9F"/>
                </a:solidFill>
              </a:rPr>
              <a:t>Аккерманська</a:t>
            </a:r>
            <a:r>
              <a:rPr lang="uk-UA" sz="6000" b="1" dirty="0" smtClean="0">
                <a:solidFill>
                  <a:srgbClr val="9C1F9F"/>
                </a:solidFill>
              </a:rPr>
              <a:t> фортеця </a:t>
            </a:r>
            <a:endParaRPr lang="uk-UA" sz="6000" dirty="0">
              <a:solidFill>
                <a:srgbClr val="9C1F9F"/>
              </a:solidFill>
            </a:endParaRPr>
          </a:p>
        </p:txBody>
      </p:sp>
      <p:sp>
        <p:nvSpPr>
          <p:cNvPr id="3" name="Содержимое 2"/>
          <p:cNvSpPr>
            <a:spLocks noGrp="1"/>
          </p:cNvSpPr>
          <p:nvPr>
            <p:ph idx="1"/>
          </p:nvPr>
        </p:nvSpPr>
        <p:spPr>
          <a:xfrm>
            <a:off x="0" y="1571612"/>
            <a:ext cx="8929718" cy="5143536"/>
          </a:xfrm>
        </p:spPr>
        <p:txBody>
          <a:bodyPr>
            <a:normAutofit fontScale="92500" lnSpcReduction="10000"/>
          </a:bodyPr>
          <a:lstStyle/>
          <a:p>
            <a:pPr indent="274320" algn="just">
              <a:buNone/>
            </a:pPr>
            <a:r>
              <a:rPr lang="uk-UA" b="1" dirty="0" smtClean="0"/>
              <a:t>    </a:t>
            </a:r>
            <a:r>
              <a:rPr lang="uk-UA" b="1" dirty="0" err="1" smtClean="0"/>
              <a:t>Історико-архітектурний</a:t>
            </a:r>
            <a:r>
              <a:rPr lang="uk-UA" b="1" dirty="0" smtClean="0"/>
              <a:t> пам'ятник XIII-XV ст. н.е. Фортеця будувалася на залишках грецького міста </a:t>
            </a:r>
            <a:r>
              <a:rPr lang="uk-UA" b="1" dirty="0" err="1" smtClean="0"/>
              <a:t>Тіра</a:t>
            </a:r>
            <a:r>
              <a:rPr lang="uk-UA" b="1" dirty="0" smtClean="0"/>
              <a:t>. Існувало воно до IV століття. Її засновниками більшість істориків вважають </a:t>
            </a:r>
            <a:r>
              <a:rPr lang="uk-UA" b="1" dirty="0" err="1" smtClean="0"/>
              <a:t>генуезців</a:t>
            </a:r>
            <a:r>
              <a:rPr lang="uk-UA" b="1" dirty="0" smtClean="0"/>
              <a:t>, що прийшли у Причорномор'я в ХІІІ столітті. У другій половині XIV століття </a:t>
            </a:r>
            <a:r>
              <a:rPr lang="uk-UA" b="1" dirty="0" err="1" smtClean="0"/>
              <a:t>генуезці</a:t>
            </a:r>
            <a:r>
              <a:rPr lang="uk-UA" b="1" dirty="0" smtClean="0"/>
              <a:t> втратили свій вплив у Причорномор'ї і на зміну Генуї прийшла Литва. А  у литовців наприкінці XIV століття Білгород відвоювали молдавани. У XV ст. Оттоманська імперія неодноразово намагалась захопити місто. У 1485 році після 9-денної облоги фортеця впала. На 328 років тут встановлюється турецьке панування. Османський період у Білгороді закінчився у 1812 році. За Бухарестським мирним договором південь </a:t>
            </a:r>
            <a:r>
              <a:rPr lang="uk-UA" b="1" dirty="0" err="1" smtClean="0"/>
              <a:t>Бесарабії</a:t>
            </a:r>
            <a:r>
              <a:rPr lang="uk-UA" b="1" dirty="0" smtClean="0"/>
              <a:t> з </a:t>
            </a:r>
            <a:r>
              <a:rPr lang="uk-UA" b="1" dirty="0" err="1" smtClean="0"/>
              <a:t>Аккерманом</a:t>
            </a:r>
            <a:r>
              <a:rPr lang="uk-UA" b="1" dirty="0" smtClean="0"/>
              <a:t> переходять остаточно до Росії.</a:t>
            </a:r>
          </a:p>
          <a:p>
            <a:pPr>
              <a:buNone/>
            </a:pPr>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Аккерманська фортеця\images1.jpeg"/>
          <p:cNvPicPr/>
          <p:nvPr/>
        </p:nvPicPr>
        <p:blipFill>
          <a:blip r:embed="rId3"/>
          <a:srcRect/>
          <a:stretch>
            <a:fillRect/>
          </a:stretch>
        </p:blipFill>
        <p:spPr bwMode="auto">
          <a:xfrm>
            <a:off x="0" y="0"/>
            <a:ext cx="3071802" cy="2285992"/>
          </a:xfrm>
          <a:prstGeom prst="rect">
            <a:avLst/>
          </a:prstGeom>
          <a:noFill/>
          <a:ln w="9525">
            <a:noFill/>
            <a:miter lim="800000"/>
            <a:headEnd/>
            <a:tailEnd/>
          </a:ln>
        </p:spPr>
      </p:pic>
      <p:pic>
        <p:nvPicPr>
          <p:cNvPr id="3" name="Рисунок 2" descr="C:\Users\Ларс\Desktop\12 замків україни\Аккерманська фортеця\images2.jpeg"/>
          <p:cNvPicPr/>
          <p:nvPr/>
        </p:nvPicPr>
        <p:blipFill>
          <a:blip r:embed="rId4"/>
          <a:srcRect/>
          <a:stretch>
            <a:fillRect/>
          </a:stretch>
        </p:blipFill>
        <p:spPr bwMode="auto">
          <a:xfrm>
            <a:off x="3071802" y="0"/>
            <a:ext cx="3143272" cy="2285992"/>
          </a:xfrm>
          <a:prstGeom prst="rect">
            <a:avLst/>
          </a:prstGeom>
          <a:noFill/>
          <a:ln w="9525">
            <a:noFill/>
            <a:miter lim="800000"/>
            <a:headEnd/>
            <a:tailEnd/>
          </a:ln>
        </p:spPr>
      </p:pic>
      <p:pic>
        <p:nvPicPr>
          <p:cNvPr id="4" name="Рисунок 3" descr="C:\Users\Ларс\Desktop\12 замків україни\Аккерманська фортеця\9.jpeg"/>
          <p:cNvPicPr/>
          <p:nvPr/>
        </p:nvPicPr>
        <p:blipFill>
          <a:blip r:embed="rId5"/>
          <a:srcRect/>
          <a:stretch>
            <a:fillRect/>
          </a:stretch>
        </p:blipFill>
        <p:spPr bwMode="auto">
          <a:xfrm>
            <a:off x="6215075" y="0"/>
            <a:ext cx="2928926" cy="2285992"/>
          </a:xfrm>
          <a:prstGeom prst="rect">
            <a:avLst/>
          </a:prstGeom>
          <a:noFill/>
          <a:ln w="9525">
            <a:noFill/>
            <a:miter lim="800000"/>
            <a:headEnd/>
            <a:tailEnd/>
          </a:ln>
        </p:spPr>
      </p:pic>
      <p:pic>
        <p:nvPicPr>
          <p:cNvPr id="5" name="Рисунок 4" descr="C:\Users\Ларс\Desktop\12 замків україни\Аккерманська фортеця\7.jpeg"/>
          <p:cNvPicPr/>
          <p:nvPr/>
        </p:nvPicPr>
        <p:blipFill>
          <a:blip r:embed="rId6"/>
          <a:srcRect/>
          <a:stretch>
            <a:fillRect/>
          </a:stretch>
        </p:blipFill>
        <p:spPr bwMode="auto">
          <a:xfrm>
            <a:off x="0" y="2285992"/>
            <a:ext cx="3071802" cy="2214578"/>
          </a:xfrm>
          <a:prstGeom prst="rect">
            <a:avLst/>
          </a:prstGeom>
          <a:noFill/>
          <a:ln w="9525">
            <a:noFill/>
            <a:miter lim="800000"/>
            <a:headEnd/>
            <a:tailEnd/>
          </a:ln>
        </p:spPr>
      </p:pic>
      <p:pic>
        <p:nvPicPr>
          <p:cNvPr id="6" name="Рисунок 5" descr="C:\Users\Ларс\Desktop\12 замків україни\Аккерманська фортеця\11.jpeg"/>
          <p:cNvPicPr/>
          <p:nvPr/>
        </p:nvPicPr>
        <p:blipFill>
          <a:blip r:embed="rId7"/>
          <a:srcRect/>
          <a:stretch>
            <a:fillRect/>
          </a:stretch>
        </p:blipFill>
        <p:spPr bwMode="auto">
          <a:xfrm>
            <a:off x="3071802" y="2285992"/>
            <a:ext cx="3143272" cy="2214578"/>
          </a:xfrm>
          <a:prstGeom prst="rect">
            <a:avLst/>
          </a:prstGeom>
          <a:noFill/>
          <a:ln w="9525">
            <a:noFill/>
            <a:miter lim="800000"/>
            <a:headEnd/>
            <a:tailEnd/>
          </a:ln>
        </p:spPr>
      </p:pic>
      <p:pic>
        <p:nvPicPr>
          <p:cNvPr id="7" name="Рисунок 6" descr="C:\Users\Ларс\Desktop\12 замків україни\Аккерманська фортеця\0.jpeg"/>
          <p:cNvPicPr/>
          <p:nvPr/>
        </p:nvPicPr>
        <p:blipFill>
          <a:blip r:embed="rId8"/>
          <a:srcRect/>
          <a:stretch>
            <a:fillRect/>
          </a:stretch>
        </p:blipFill>
        <p:spPr bwMode="auto">
          <a:xfrm>
            <a:off x="6215074" y="2285992"/>
            <a:ext cx="2928926" cy="2214578"/>
          </a:xfrm>
          <a:prstGeom prst="rect">
            <a:avLst/>
          </a:prstGeom>
          <a:noFill/>
          <a:ln w="9525">
            <a:noFill/>
            <a:miter lim="800000"/>
            <a:headEnd/>
            <a:tailEnd/>
          </a:ln>
        </p:spPr>
      </p:pic>
      <p:pic>
        <p:nvPicPr>
          <p:cNvPr id="8" name="Рисунок 7" descr="C:\Users\Ларс\Desktop\12 замків україни\Аккерманська фортеця\5.jpeg"/>
          <p:cNvPicPr/>
          <p:nvPr/>
        </p:nvPicPr>
        <p:blipFill>
          <a:blip r:embed="rId9"/>
          <a:srcRect/>
          <a:stretch>
            <a:fillRect/>
          </a:stretch>
        </p:blipFill>
        <p:spPr bwMode="auto">
          <a:xfrm>
            <a:off x="0" y="4500570"/>
            <a:ext cx="3071802" cy="2357431"/>
          </a:xfrm>
          <a:prstGeom prst="rect">
            <a:avLst/>
          </a:prstGeom>
          <a:noFill/>
          <a:ln w="9525">
            <a:noFill/>
            <a:miter lim="800000"/>
            <a:headEnd/>
            <a:tailEnd/>
          </a:ln>
        </p:spPr>
      </p:pic>
      <p:pic>
        <p:nvPicPr>
          <p:cNvPr id="9" name="Рисунок 8" descr="C:\Users\Ларс\Desktop\12 замків україни\Аккерманська фортеця\default.jpeg"/>
          <p:cNvPicPr/>
          <p:nvPr/>
        </p:nvPicPr>
        <p:blipFill>
          <a:blip r:embed="rId10"/>
          <a:srcRect/>
          <a:stretch>
            <a:fillRect/>
          </a:stretch>
        </p:blipFill>
        <p:spPr bwMode="auto">
          <a:xfrm>
            <a:off x="3071802" y="4500570"/>
            <a:ext cx="3143272" cy="2357430"/>
          </a:xfrm>
          <a:prstGeom prst="rect">
            <a:avLst/>
          </a:prstGeom>
          <a:noFill/>
          <a:ln w="9525">
            <a:noFill/>
            <a:miter lim="800000"/>
            <a:headEnd/>
            <a:tailEnd/>
          </a:ln>
        </p:spPr>
      </p:pic>
      <p:pic>
        <p:nvPicPr>
          <p:cNvPr id="10" name="Рисунок 9" descr="C:\Users\Ларс\Desktop\12 замків україни\Аккерманська фортеця\8.jpeg"/>
          <p:cNvPicPr/>
          <p:nvPr/>
        </p:nvPicPr>
        <p:blipFill>
          <a:blip r:embed="rId11"/>
          <a:srcRect/>
          <a:stretch>
            <a:fillRect/>
          </a:stretch>
        </p:blipFill>
        <p:spPr bwMode="auto">
          <a:xfrm>
            <a:off x="6215074" y="4500570"/>
            <a:ext cx="2928926" cy="2357430"/>
          </a:xfrm>
          <a:prstGeom prst="rect">
            <a:avLst/>
          </a:prstGeom>
          <a:noFill/>
          <a:ln w="9525">
            <a:noFill/>
            <a:miter lim="800000"/>
            <a:headEnd/>
            <a:tailEnd/>
          </a:ln>
        </p:spPr>
      </p:pic>
      <p:pic>
        <p:nvPicPr>
          <p:cNvPr id="11" name="Рисунок 10" descr="C:\Users\Ларс\Desktop\12 замків україни\Аккерманська фортеця\81.jpeg"/>
          <p:cNvPicPr/>
          <p:nvPr/>
        </p:nvPicPr>
        <p:blipFill>
          <a:blip r:embed="rId12"/>
          <a:srcRect/>
          <a:stretch>
            <a:fillRect/>
          </a:stretch>
        </p:blipFill>
        <p:spPr bwMode="auto">
          <a:xfrm>
            <a:off x="2428860" y="1643050"/>
            <a:ext cx="4357718" cy="3429024"/>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trips(down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trips(down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trips(down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trips(downLef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trips(downLeft)">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strips(downLeft)">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strips(downLeft)">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7999"/>
          </a:xfrm>
          <a:prstGeom prst="rect">
            <a:avLst/>
          </a:prstGeom>
          <a:noFill/>
        </p:spPr>
      </p:pic>
      <p:sp>
        <p:nvSpPr>
          <p:cNvPr id="3" name="Прямоугольник 2"/>
          <p:cNvSpPr/>
          <p:nvPr/>
        </p:nvSpPr>
        <p:spPr>
          <a:xfrm>
            <a:off x="3357554" y="4857760"/>
            <a:ext cx="1785950"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sz="1600" b="1" dirty="0" smtClean="0">
                <a:solidFill>
                  <a:schemeClr val="tx1"/>
                </a:solidFill>
              </a:rPr>
              <a:t>Білгород </a:t>
            </a:r>
            <a:r>
              <a:rPr lang="uk-UA" sz="1600" b="1" dirty="0" err="1" smtClean="0">
                <a:solidFill>
                  <a:schemeClr val="tx1"/>
                </a:solidFill>
              </a:rPr>
              <a:t>-Дністровський</a:t>
            </a:r>
            <a:endParaRPr lang="uk-UA" sz="1600" b="1" dirty="0">
              <a:solidFill>
                <a:schemeClr val="tx1"/>
              </a:solidFill>
            </a:endParaRPr>
          </a:p>
        </p:txBody>
      </p:sp>
      <p:sp>
        <p:nvSpPr>
          <p:cNvPr id="4" name="Прямоугольник 3"/>
          <p:cNvSpPr/>
          <p:nvPr/>
        </p:nvSpPr>
        <p:spPr>
          <a:xfrm>
            <a:off x="1571604" y="3214686"/>
            <a:ext cx="1357322"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Чернівці</a:t>
            </a:r>
            <a:endParaRPr lang="uk-UA" b="1" dirty="0">
              <a:solidFill>
                <a:schemeClr val="tx1"/>
              </a:solidFill>
            </a:endParaRPr>
          </a:p>
        </p:txBody>
      </p:sp>
      <p:cxnSp>
        <p:nvCxnSpPr>
          <p:cNvPr id="8" name="Прямая со стрелкой 7"/>
          <p:cNvCxnSpPr>
            <a:stCxn id="3" idx="0"/>
            <a:endCxn id="4" idx="2"/>
          </p:cNvCxnSpPr>
          <p:nvPr/>
        </p:nvCxnSpPr>
        <p:spPr>
          <a:xfrm rot="16200000" flipV="1">
            <a:off x="2643174" y="3250405"/>
            <a:ext cx="1214446" cy="2000264"/>
          </a:xfrm>
          <a:prstGeom prst="straightConnector1">
            <a:avLst/>
          </a:prstGeom>
          <a:ln w="76200">
            <a:solidFill>
              <a:srgbClr val="660033"/>
            </a:solidFill>
            <a:tailEnd type="arrow"/>
          </a:ln>
        </p:spPr>
        <p:style>
          <a:lnRef idx="3">
            <a:schemeClr val="accent1"/>
          </a:lnRef>
          <a:fillRef idx="0">
            <a:schemeClr val="accent1"/>
          </a:fillRef>
          <a:effectRef idx="2">
            <a:schemeClr val="accent1"/>
          </a:effectRef>
          <a:fontRef idx="minor">
            <a:schemeClr val="tx1"/>
          </a:fontRef>
        </p:style>
      </p:cxnSp>
      <p:sp>
        <p:nvSpPr>
          <p:cNvPr id="9" name="Скругленная прямоугольная выноска 8"/>
          <p:cNvSpPr/>
          <p:nvPr/>
        </p:nvSpPr>
        <p:spPr>
          <a:xfrm>
            <a:off x="142844" y="1928802"/>
            <a:ext cx="2143140" cy="755524"/>
          </a:xfrm>
          <a:prstGeom prst="wedgeRoundRectCallout">
            <a:avLst>
              <a:gd name="adj1" fmla="val 41226"/>
              <a:gd name="adj2" fmla="val 120821"/>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Митрополичий палац</a:t>
            </a:r>
            <a:endParaRPr lang="uk-UA" b="1" dirty="0">
              <a:solidFill>
                <a:schemeClr val="tx1"/>
              </a:solidFill>
            </a:endParaRPr>
          </a:p>
        </p:txBody>
      </p:sp>
      <p:pic>
        <p:nvPicPr>
          <p:cNvPr id="10" name="Рисунок 9" descr="C:\Users\Ларс\Desktop\12 замків україни\Митрополичий палац\images6.jpeg"/>
          <p:cNvPicPr/>
          <p:nvPr/>
        </p:nvPicPr>
        <p:blipFill>
          <a:blip r:embed="rId4"/>
          <a:srcRect t="7908" r="12273" b="3270"/>
          <a:stretch>
            <a:fillRect/>
          </a:stretch>
        </p:blipFill>
        <p:spPr bwMode="auto">
          <a:xfrm>
            <a:off x="2357422" y="1714488"/>
            <a:ext cx="1357322" cy="1500198"/>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heckerboard(across)">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inHorizontal)">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143008"/>
          </a:xfrm>
        </p:spPr>
        <p:txBody>
          <a:bodyPr>
            <a:normAutofit/>
          </a:bodyPr>
          <a:lstStyle/>
          <a:p>
            <a:pPr algn="ctr"/>
            <a:r>
              <a:rPr lang="uk-UA" sz="6600" b="1" dirty="0" smtClean="0">
                <a:solidFill>
                  <a:srgbClr val="9C1F9F"/>
                </a:solidFill>
              </a:rPr>
              <a:t>Митрополичий палац</a:t>
            </a:r>
            <a:endParaRPr lang="uk-UA" sz="6600" b="1" dirty="0">
              <a:solidFill>
                <a:srgbClr val="9C1F9F"/>
              </a:solidFill>
            </a:endParaRPr>
          </a:p>
        </p:txBody>
      </p:sp>
      <p:sp>
        <p:nvSpPr>
          <p:cNvPr id="3" name="Содержимое 2"/>
          <p:cNvSpPr>
            <a:spLocks noGrp="1"/>
          </p:cNvSpPr>
          <p:nvPr>
            <p:ph idx="1"/>
          </p:nvPr>
        </p:nvSpPr>
        <p:spPr>
          <a:xfrm>
            <a:off x="142844" y="1571612"/>
            <a:ext cx="8715436" cy="5286388"/>
          </a:xfrm>
        </p:spPr>
        <p:txBody>
          <a:bodyPr>
            <a:normAutofit fontScale="92500" lnSpcReduction="20000"/>
          </a:bodyPr>
          <a:lstStyle/>
          <a:p>
            <a:pPr indent="457200" algn="just">
              <a:buNone/>
            </a:pPr>
            <a:r>
              <a:rPr lang="uk-UA" sz="2000" dirty="0" smtClean="0"/>
              <a:t>    </a:t>
            </a:r>
            <a:r>
              <a:rPr lang="uk-UA" sz="2400" b="1" dirty="0" smtClean="0"/>
              <a:t>Найвизначніший шедевр архітектури Західної України – колишня резиденція буковинських митрополитів, знаходиться в місті Чернівці і була збудована за проектом відомого чеського архітектора Йозефа Главки у 1862-1882 рр. </a:t>
            </a:r>
          </a:p>
          <a:p>
            <a:pPr indent="457200" algn="just">
              <a:buNone/>
            </a:pPr>
            <a:r>
              <a:rPr lang="uk-UA" sz="2400" b="1" dirty="0" smtClean="0"/>
              <a:t>    Комплекс палаців резиденції складається з трьох монументальних споруд-корпусів: головного, духовної семінарії разом із церквою Трьох Святителів, пресвітерія. </a:t>
            </a:r>
          </a:p>
          <a:p>
            <a:pPr indent="457200" algn="just">
              <a:buNone/>
            </a:pPr>
            <a:r>
              <a:rPr lang="uk-UA" sz="2400" b="1" dirty="0" smtClean="0"/>
              <a:t>    Ліворуч від входу до Резиденції у теперішньому VI корпусі університету знаходилися два духовні навчальні заклади. </a:t>
            </a:r>
          </a:p>
          <a:p>
            <a:pPr indent="457200" algn="just">
              <a:buNone/>
            </a:pPr>
            <a:r>
              <a:rPr lang="uk-UA" sz="2400" b="1" dirty="0" smtClean="0"/>
              <a:t>    У корпусі, що праворуч від центрального входу, знаходилися дяківська школа, </a:t>
            </a:r>
            <a:r>
              <a:rPr lang="uk-UA" sz="2400" b="1" dirty="0" err="1" smtClean="0"/>
              <a:t>архидієцезальний</a:t>
            </a:r>
            <a:r>
              <a:rPr lang="uk-UA" sz="2400" b="1" dirty="0" smtClean="0"/>
              <a:t> музей та фабрика свічок. </a:t>
            </a:r>
          </a:p>
          <a:p>
            <a:pPr indent="457200" algn="just">
              <a:buNone/>
            </a:pPr>
            <a:r>
              <a:rPr lang="uk-UA" sz="2400" b="1" dirty="0" smtClean="0"/>
              <a:t>    Зараз у приміщенні колишньої резиденції знаходиться головний корпус Чернівецького національного університету імені Юрія </a:t>
            </a:r>
            <a:r>
              <a:rPr lang="uk-UA" sz="2400" b="1" dirty="0" err="1" smtClean="0"/>
              <a:t>Федьковича</a:t>
            </a:r>
            <a:r>
              <a:rPr lang="uk-UA" sz="2400" b="1" dirty="0" smtClean="0"/>
              <a:t>.</a:t>
            </a:r>
          </a:p>
          <a:p>
            <a:pPr>
              <a:buNone/>
            </a:pPr>
            <a:endParaRPr lang="uk-UA" sz="2000"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Ларс\Desktop\12 замків україни\Митрополичий палац\images7.jpeg"/>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5" name="Рисунок 4" descr="C:\Users\Ларс\Desktop\12 замків україни\Митрополичий палац\images6.jpeg"/>
          <p:cNvPicPr/>
          <p:nvPr/>
        </p:nvPicPr>
        <p:blipFill>
          <a:blip r:embed="rId4"/>
          <a:srcRect/>
          <a:stretch>
            <a:fillRect/>
          </a:stretch>
        </p:blipFill>
        <p:spPr bwMode="auto">
          <a:xfrm>
            <a:off x="0" y="0"/>
            <a:ext cx="4643438" cy="3500438"/>
          </a:xfrm>
          <a:prstGeom prst="rect">
            <a:avLst/>
          </a:prstGeom>
          <a:noFill/>
          <a:ln w="9525">
            <a:noFill/>
            <a:miter lim="800000"/>
            <a:headEnd/>
            <a:tailEnd/>
          </a:ln>
        </p:spPr>
      </p:pic>
      <p:pic>
        <p:nvPicPr>
          <p:cNvPr id="7" name="Рисунок 6" descr="C:\Users\Ларс\Desktop\12 замків україни\Митрополичий палац\default3.jpeg"/>
          <p:cNvPicPr/>
          <p:nvPr/>
        </p:nvPicPr>
        <p:blipFill>
          <a:blip r:embed="rId5"/>
          <a:srcRect/>
          <a:stretch>
            <a:fillRect/>
          </a:stretch>
        </p:blipFill>
        <p:spPr bwMode="auto">
          <a:xfrm>
            <a:off x="4643439" y="3500439"/>
            <a:ext cx="4500562" cy="3357562"/>
          </a:xfrm>
          <a:prstGeom prst="rect">
            <a:avLst/>
          </a:prstGeom>
          <a:noFill/>
          <a:ln w="9525">
            <a:noFill/>
            <a:miter lim="800000"/>
            <a:headEnd/>
            <a:tailEnd/>
          </a:ln>
        </p:spPr>
      </p:pic>
      <p:pic>
        <p:nvPicPr>
          <p:cNvPr id="9" name="Рисунок 8" descr="C:\Users\Ларс\Desktop\12 замків україни\Митрополичий палац\default.jpeg"/>
          <p:cNvPicPr/>
          <p:nvPr/>
        </p:nvPicPr>
        <p:blipFill>
          <a:blip r:embed="rId6"/>
          <a:srcRect/>
          <a:stretch>
            <a:fillRect/>
          </a:stretch>
        </p:blipFill>
        <p:spPr bwMode="auto">
          <a:xfrm>
            <a:off x="0" y="3500438"/>
            <a:ext cx="4643438" cy="3357562"/>
          </a:xfrm>
          <a:prstGeom prst="rect">
            <a:avLst/>
          </a:prstGeom>
          <a:noFill/>
          <a:ln w="9525">
            <a:noFill/>
            <a:miter lim="800000"/>
            <a:headEnd/>
            <a:tailEnd/>
          </a:ln>
        </p:spPr>
      </p:pic>
      <p:pic>
        <p:nvPicPr>
          <p:cNvPr id="10" name="Рисунок 9" descr="C:\Users\Ларс\Desktop\12 замків україни\Митрополичий палац\default2.jpeg"/>
          <p:cNvPicPr/>
          <p:nvPr/>
        </p:nvPicPr>
        <p:blipFill>
          <a:blip r:embed="rId7"/>
          <a:srcRect/>
          <a:stretch>
            <a:fillRect/>
          </a:stretch>
        </p:blipFill>
        <p:spPr bwMode="auto">
          <a:xfrm>
            <a:off x="4643440" y="0"/>
            <a:ext cx="4500562" cy="3500438"/>
          </a:xfrm>
          <a:prstGeom prst="rect">
            <a:avLst/>
          </a:prstGeom>
          <a:noFill/>
          <a:ln w="9525">
            <a:noFill/>
            <a:miter lim="800000"/>
            <a:headEnd/>
            <a:tailEnd/>
          </a:ln>
        </p:spPr>
      </p:pic>
      <p:pic>
        <p:nvPicPr>
          <p:cNvPr id="11" name="Рисунок 10" descr="C:\Users\Ларс\Desktop\12 замків україни\Митрополичий палац\images1.jpeg"/>
          <p:cNvPicPr/>
          <p:nvPr/>
        </p:nvPicPr>
        <p:blipFill>
          <a:blip r:embed="rId8"/>
          <a:srcRect/>
          <a:stretch>
            <a:fillRect/>
          </a:stretch>
        </p:blipFill>
        <p:spPr bwMode="auto">
          <a:xfrm>
            <a:off x="2214546" y="1964521"/>
            <a:ext cx="4857784" cy="2928958"/>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amond(in)">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amond(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amond(in)">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amond(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1"/>
            <a:ext cx="9144000" cy="6858000"/>
          </a:xfrm>
          <a:prstGeom prst="rect">
            <a:avLst/>
          </a:prstGeom>
          <a:noFill/>
        </p:spPr>
      </p:pic>
      <p:sp>
        <p:nvSpPr>
          <p:cNvPr id="3" name="Прямоугольник 2"/>
          <p:cNvSpPr/>
          <p:nvPr/>
        </p:nvSpPr>
        <p:spPr>
          <a:xfrm>
            <a:off x="1357290" y="3357562"/>
            <a:ext cx="1357322"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Чернівці</a:t>
            </a:r>
            <a:endParaRPr lang="uk-UA" b="1" dirty="0">
              <a:solidFill>
                <a:schemeClr val="tx1"/>
              </a:solidFill>
            </a:endParaRPr>
          </a:p>
        </p:txBody>
      </p:sp>
      <p:sp>
        <p:nvSpPr>
          <p:cNvPr id="4" name="Прямоугольник 3"/>
          <p:cNvSpPr/>
          <p:nvPr/>
        </p:nvSpPr>
        <p:spPr>
          <a:xfrm>
            <a:off x="2000232" y="2857496"/>
            <a:ext cx="1271590"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Хотин</a:t>
            </a:r>
            <a:endParaRPr lang="uk-UA" b="1" dirty="0">
              <a:solidFill>
                <a:schemeClr val="tx1"/>
              </a:solidFill>
            </a:endParaRPr>
          </a:p>
        </p:txBody>
      </p:sp>
      <p:sp>
        <p:nvSpPr>
          <p:cNvPr id="5" name="Стрелка углом 4"/>
          <p:cNvSpPr/>
          <p:nvPr/>
        </p:nvSpPr>
        <p:spPr>
          <a:xfrm>
            <a:off x="1714480" y="3000372"/>
            <a:ext cx="285752" cy="357190"/>
          </a:xfrm>
          <a:prstGeom prst="bentArrow">
            <a:avLst/>
          </a:prstGeom>
          <a:ln w="76200">
            <a:solidFill>
              <a:srgbClr val="660033"/>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uk-UA">
              <a:solidFill>
                <a:schemeClr val="tx1"/>
              </a:solidFill>
            </a:endParaRPr>
          </a:p>
        </p:txBody>
      </p:sp>
      <p:sp>
        <p:nvSpPr>
          <p:cNvPr id="6" name="Скругленная прямоугольная выноска 5"/>
          <p:cNvSpPr/>
          <p:nvPr/>
        </p:nvSpPr>
        <p:spPr>
          <a:xfrm>
            <a:off x="714348" y="1714488"/>
            <a:ext cx="1557342" cy="755524"/>
          </a:xfrm>
          <a:prstGeom prst="wedgeRoundRectCallout">
            <a:avLst>
              <a:gd name="adj1" fmla="val 65471"/>
              <a:gd name="adj2" fmla="val 98198"/>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Хотинська фортеця</a:t>
            </a:r>
            <a:endParaRPr lang="uk-UA" b="1" dirty="0">
              <a:solidFill>
                <a:schemeClr val="tx1"/>
              </a:solidFill>
            </a:endParaRPr>
          </a:p>
        </p:txBody>
      </p:sp>
      <p:pic>
        <p:nvPicPr>
          <p:cNvPr id="7" name="Рисунок 6" descr="C:\Users\Ларс\Desktop\12 замків україни\хотинська фортеця\5.jpeg"/>
          <p:cNvPicPr/>
          <p:nvPr/>
        </p:nvPicPr>
        <p:blipFill>
          <a:blip r:embed="rId4"/>
          <a:srcRect l="9896" t="11028" r="14170" b="7769"/>
          <a:stretch>
            <a:fillRect/>
          </a:stretch>
        </p:blipFill>
        <p:spPr bwMode="auto">
          <a:xfrm>
            <a:off x="2571737" y="1571612"/>
            <a:ext cx="1571636" cy="1285884"/>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heckerboard(across)">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Horizontal)">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28694"/>
          </a:xfrm>
        </p:spPr>
        <p:txBody>
          <a:bodyPr>
            <a:noAutofit/>
          </a:bodyPr>
          <a:lstStyle/>
          <a:p>
            <a:pPr algn="ctr"/>
            <a:r>
              <a:rPr lang="uk-UA" sz="6600" b="1" dirty="0" smtClean="0">
                <a:solidFill>
                  <a:srgbClr val="9C1F9F"/>
                </a:solidFill>
              </a:rPr>
              <a:t>Хотинська фортеця</a:t>
            </a:r>
            <a:endParaRPr lang="uk-UA" sz="6600" b="1" dirty="0">
              <a:solidFill>
                <a:srgbClr val="9C1F9F"/>
              </a:solidFill>
            </a:endParaRPr>
          </a:p>
        </p:txBody>
      </p:sp>
      <p:sp>
        <p:nvSpPr>
          <p:cNvPr id="3" name="Содержимое 2"/>
          <p:cNvSpPr>
            <a:spLocks noGrp="1"/>
          </p:cNvSpPr>
          <p:nvPr>
            <p:ph idx="1"/>
          </p:nvPr>
        </p:nvSpPr>
        <p:spPr>
          <a:xfrm>
            <a:off x="0" y="1428736"/>
            <a:ext cx="8929718" cy="5286412"/>
          </a:xfrm>
        </p:spPr>
        <p:txBody>
          <a:bodyPr>
            <a:normAutofit fontScale="92500" lnSpcReduction="20000"/>
          </a:bodyPr>
          <a:lstStyle/>
          <a:p>
            <a:pPr indent="274320" algn="just">
              <a:buNone/>
            </a:pPr>
            <a:r>
              <a:rPr lang="uk-UA" b="1" dirty="0" smtClean="0"/>
              <a:t>Веде свій початок від Хотинського форту, що був створений у Х столітті князем Володимиром </a:t>
            </a:r>
            <a:r>
              <a:rPr lang="uk-UA" b="1" dirty="0" err="1" smtClean="0"/>
              <a:t>Святославичем</a:t>
            </a:r>
            <a:r>
              <a:rPr lang="uk-UA" b="1" dirty="0" smtClean="0"/>
              <a:t> як одне із порубіжних укріплень південного заходу Русі, у зв'язку з приєднанням до неї буковинських земель. Форт, який згодом було перебудовано у фортецю, знаходився на важливих транспортних шляхах, що з'єднували Київ із Пониззям, пізнішим Поділлям, і </a:t>
            </a:r>
            <a:r>
              <a:rPr lang="uk-UA" b="1" dirty="0" err="1" smtClean="0"/>
              <a:t>Придунав'ям</a:t>
            </a:r>
            <a:r>
              <a:rPr lang="uk-UA" b="1" dirty="0" smtClean="0"/>
              <a:t>.</a:t>
            </a:r>
          </a:p>
          <a:p>
            <a:pPr indent="274320" algn="just">
              <a:buNone/>
            </a:pPr>
            <a:r>
              <a:rPr lang="uk-UA" b="1" dirty="0" smtClean="0"/>
              <a:t>Наприкінці ХІ століття Хотин належав до Теребовлянського князівства. У 1140-х роках він перейшов до Галицького, а з 1199 року — Галицько-Волинського князівств. В 1340-х роках Хотин увійшов до складу Угорського королівства, а з 1375 року вже перебував у складі Молдавського князівства. В 1711 р. в Хотин приходять турки. У 1812 р. вся територія між Дністром і Прутом увійшла до складу Російської імперії, отримавши назву Бессарабія. </a:t>
            </a:r>
          </a:p>
          <a:p>
            <a:pPr indent="274320">
              <a:buNone/>
            </a:pPr>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хотинська фортеця\5.jpeg"/>
          <p:cNvPicPr/>
          <p:nvPr/>
        </p:nvPicPr>
        <p:blipFill>
          <a:blip r:embed="rId3"/>
          <a:srcRect/>
          <a:stretch>
            <a:fillRect/>
          </a:stretch>
        </p:blipFill>
        <p:spPr bwMode="auto">
          <a:xfrm>
            <a:off x="0" y="0"/>
            <a:ext cx="3643306" cy="2571744"/>
          </a:xfrm>
          <a:prstGeom prst="rect">
            <a:avLst/>
          </a:prstGeom>
          <a:noFill/>
          <a:ln w="9525">
            <a:noFill/>
            <a:miter lim="800000"/>
            <a:headEnd/>
            <a:tailEnd/>
          </a:ln>
        </p:spPr>
      </p:pic>
      <p:pic>
        <p:nvPicPr>
          <p:cNvPr id="3" name="Рисунок 2" descr="C:\Users\Ларс\Desktop\12 замків україни\хотинська фортеця\2.jpeg"/>
          <p:cNvPicPr/>
          <p:nvPr/>
        </p:nvPicPr>
        <p:blipFill>
          <a:blip r:embed="rId4"/>
          <a:srcRect/>
          <a:stretch>
            <a:fillRect/>
          </a:stretch>
        </p:blipFill>
        <p:spPr bwMode="auto">
          <a:xfrm>
            <a:off x="5429256" y="4357694"/>
            <a:ext cx="3714744" cy="2500306"/>
          </a:xfrm>
          <a:prstGeom prst="rect">
            <a:avLst/>
          </a:prstGeom>
          <a:noFill/>
          <a:ln w="9525">
            <a:noFill/>
            <a:miter lim="800000"/>
            <a:headEnd/>
            <a:tailEnd/>
          </a:ln>
        </p:spPr>
      </p:pic>
      <p:pic>
        <p:nvPicPr>
          <p:cNvPr id="4" name="Рисунок 3" descr="C:\Users\Ларс\Desktop\12 замків україни\хотинська фортеця\images1.jpeg"/>
          <p:cNvPicPr/>
          <p:nvPr/>
        </p:nvPicPr>
        <p:blipFill>
          <a:blip r:embed="rId5"/>
          <a:srcRect/>
          <a:stretch>
            <a:fillRect/>
          </a:stretch>
        </p:blipFill>
        <p:spPr bwMode="auto">
          <a:xfrm>
            <a:off x="0" y="2571744"/>
            <a:ext cx="2786050" cy="1785950"/>
          </a:xfrm>
          <a:prstGeom prst="rect">
            <a:avLst/>
          </a:prstGeom>
          <a:noFill/>
          <a:ln w="9525">
            <a:noFill/>
            <a:miter lim="800000"/>
            <a:headEnd/>
            <a:tailEnd/>
          </a:ln>
        </p:spPr>
      </p:pic>
      <p:pic>
        <p:nvPicPr>
          <p:cNvPr id="5" name="Рисунок 4" descr="C:\Users\Ларс\Desktop\12 замків україни\хотинська фортеця\4.jpeg"/>
          <p:cNvPicPr/>
          <p:nvPr/>
        </p:nvPicPr>
        <p:blipFill>
          <a:blip r:embed="rId6"/>
          <a:srcRect/>
          <a:stretch>
            <a:fillRect/>
          </a:stretch>
        </p:blipFill>
        <p:spPr bwMode="auto">
          <a:xfrm>
            <a:off x="3071802" y="2571744"/>
            <a:ext cx="2857520" cy="1785950"/>
          </a:xfrm>
          <a:prstGeom prst="rect">
            <a:avLst/>
          </a:prstGeom>
          <a:noFill/>
          <a:ln w="9525">
            <a:noFill/>
            <a:miter lim="800000"/>
            <a:headEnd/>
            <a:tailEnd/>
          </a:ln>
        </p:spPr>
      </p:pic>
      <p:pic>
        <p:nvPicPr>
          <p:cNvPr id="6" name="Рисунок 5" descr="C:\Users\Ларс\Desktop\12 замків україни\хотинська фортеця\images3.jpeg"/>
          <p:cNvPicPr/>
          <p:nvPr/>
        </p:nvPicPr>
        <p:blipFill>
          <a:blip r:embed="rId7"/>
          <a:srcRect/>
          <a:stretch>
            <a:fillRect/>
          </a:stretch>
        </p:blipFill>
        <p:spPr bwMode="auto">
          <a:xfrm>
            <a:off x="6215074" y="2571744"/>
            <a:ext cx="2928926" cy="1785950"/>
          </a:xfrm>
          <a:prstGeom prst="rect">
            <a:avLst/>
          </a:prstGeom>
          <a:noFill/>
          <a:ln w="9525">
            <a:noFill/>
            <a:miter lim="800000"/>
            <a:headEnd/>
            <a:tailEnd/>
          </a:ln>
        </p:spPr>
      </p:pic>
      <p:pic>
        <p:nvPicPr>
          <p:cNvPr id="7" name="Рисунок 6" descr="C:\Users\Ларс\Desktop\12 замків україни\хотинська фортеця\78.jpeg"/>
          <p:cNvPicPr/>
          <p:nvPr/>
        </p:nvPicPr>
        <p:blipFill>
          <a:blip r:embed="rId8"/>
          <a:srcRect/>
          <a:stretch>
            <a:fillRect/>
          </a:stretch>
        </p:blipFill>
        <p:spPr bwMode="auto">
          <a:xfrm>
            <a:off x="0" y="4357694"/>
            <a:ext cx="3714744" cy="2500306"/>
          </a:xfrm>
          <a:prstGeom prst="rect">
            <a:avLst/>
          </a:prstGeom>
          <a:noFill/>
          <a:ln w="9525">
            <a:noFill/>
            <a:miter lim="800000"/>
            <a:headEnd/>
            <a:tailEnd/>
          </a:ln>
        </p:spPr>
      </p:pic>
      <p:pic>
        <p:nvPicPr>
          <p:cNvPr id="8" name="Рисунок 7" descr="C:\Users\Ларс\Desktop\12 замків україни\хотинська фортеця\90.jpeg"/>
          <p:cNvPicPr/>
          <p:nvPr/>
        </p:nvPicPr>
        <p:blipFill>
          <a:blip r:embed="rId9"/>
          <a:srcRect/>
          <a:stretch>
            <a:fillRect/>
          </a:stretch>
        </p:blipFill>
        <p:spPr bwMode="auto">
          <a:xfrm>
            <a:off x="5429257" y="0"/>
            <a:ext cx="3714744" cy="2571744"/>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heckerboard(across)">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checkerboard(across)">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checkerboard(across)">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Прямоугольник 2"/>
          <p:cNvSpPr/>
          <p:nvPr/>
        </p:nvSpPr>
        <p:spPr>
          <a:xfrm>
            <a:off x="2000232" y="3000372"/>
            <a:ext cx="1271590"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Хотин</a:t>
            </a:r>
            <a:endParaRPr lang="uk-UA" b="1" dirty="0">
              <a:solidFill>
                <a:schemeClr val="tx1"/>
              </a:solidFill>
            </a:endParaRPr>
          </a:p>
        </p:txBody>
      </p:sp>
      <p:sp>
        <p:nvSpPr>
          <p:cNvPr id="4" name="Прямоугольник 3"/>
          <p:cNvSpPr/>
          <p:nvPr/>
        </p:nvSpPr>
        <p:spPr>
          <a:xfrm>
            <a:off x="4572000" y="1285860"/>
            <a:ext cx="1357322"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Качанівка</a:t>
            </a:r>
            <a:endParaRPr lang="uk-UA" b="1" dirty="0">
              <a:solidFill>
                <a:schemeClr val="tx1"/>
              </a:solidFill>
            </a:endParaRPr>
          </a:p>
        </p:txBody>
      </p:sp>
      <p:cxnSp>
        <p:nvCxnSpPr>
          <p:cNvPr id="6" name="Прямая со стрелкой 5"/>
          <p:cNvCxnSpPr>
            <a:stCxn id="3" idx="0"/>
            <a:endCxn id="4" idx="1"/>
          </p:cNvCxnSpPr>
          <p:nvPr/>
        </p:nvCxnSpPr>
        <p:spPr>
          <a:xfrm rot="5400000" flipH="1" flipV="1">
            <a:off x="2871774" y="1300147"/>
            <a:ext cx="1464479" cy="1935973"/>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7" name="Скругленная прямоугольная выноска 6"/>
          <p:cNvSpPr/>
          <p:nvPr/>
        </p:nvSpPr>
        <p:spPr>
          <a:xfrm>
            <a:off x="5715008" y="214290"/>
            <a:ext cx="1643074" cy="857256"/>
          </a:xfrm>
          <a:prstGeom prst="wedgeRoundRectCallout">
            <a:avLst>
              <a:gd name="adj1" fmla="val -76324"/>
              <a:gd name="adj2" fmla="val 70091"/>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Палацово-парковий комплекс</a:t>
            </a:r>
            <a:endParaRPr lang="uk-UA" b="1" dirty="0">
              <a:solidFill>
                <a:schemeClr val="tx1"/>
              </a:solidFill>
            </a:endParaRPr>
          </a:p>
        </p:txBody>
      </p:sp>
      <p:pic>
        <p:nvPicPr>
          <p:cNvPr id="8" name="Рисунок 7" descr="C:\Users\Ларс\Desktop\12 замків україни\Палац у Качанівці\images2.jpeg"/>
          <p:cNvPicPr/>
          <p:nvPr/>
        </p:nvPicPr>
        <p:blipFill>
          <a:blip r:embed="rId4"/>
          <a:srcRect t="9469" r="5287" b="21016"/>
          <a:stretch>
            <a:fillRect/>
          </a:stretch>
        </p:blipFill>
        <p:spPr bwMode="auto">
          <a:xfrm>
            <a:off x="4572000" y="1785926"/>
            <a:ext cx="1714512" cy="1285884"/>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Autofit/>
          </a:bodyPr>
          <a:lstStyle/>
          <a:p>
            <a:pPr algn="ctr"/>
            <a:r>
              <a:rPr lang="uk-UA" sz="6600" b="1" dirty="0" smtClean="0">
                <a:solidFill>
                  <a:srgbClr val="9C1F9F"/>
                </a:solidFill>
              </a:rPr>
              <a:t>Палац у Качанівці </a:t>
            </a:r>
            <a:endParaRPr lang="uk-UA" sz="6600" b="1" dirty="0">
              <a:solidFill>
                <a:srgbClr val="9C1F9F"/>
              </a:solidFill>
            </a:endParaRPr>
          </a:p>
        </p:txBody>
      </p:sp>
      <p:sp>
        <p:nvSpPr>
          <p:cNvPr id="3" name="Содержимое 2"/>
          <p:cNvSpPr>
            <a:spLocks noGrp="1"/>
          </p:cNvSpPr>
          <p:nvPr>
            <p:ph idx="1"/>
          </p:nvPr>
        </p:nvSpPr>
        <p:spPr>
          <a:xfrm>
            <a:off x="0" y="1357298"/>
            <a:ext cx="9144000" cy="5500702"/>
          </a:xfrm>
        </p:spPr>
        <p:txBody>
          <a:bodyPr>
            <a:normAutofit fontScale="85000" lnSpcReduction="20000"/>
          </a:bodyPr>
          <a:lstStyle/>
          <a:p>
            <a:r>
              <a:rPr lang="uk-UA" b="1" dirty="0" smtClean="0"/>
              <a:t>Палацовий ансамбль та парк дворянської садиби, заснована в 1770-х роках, яка на сьогодні є єдиною серед українських садиб, що збереглася в комплексі. Споруда палацу була одноповерховою з двосвітними центральними залами. Фасади декоровані романтизованими формами численних башточок, увінчаних шатрами, що переходили в шпилі, всебічними уступами та нішами. Центральна частина палацу увінчана півсферичним декоративним куполом на високому рустованому барабані. </a:t>
            </a:r>
          </a:p>
          <a:p>
            <a:r>
              <a:rPr lang="uk-UA" b="1" dirty="0" smtClean="0"/>
              <a:t>Флігелі, північний і південний (1770—1824) майже ідентичні за архітектурними формами. Побудовані одночасно з палацовим корпусом. Флігелі вирішені в стилі класицизму з елементами історизму, цегляні, 1-поверхові, прямокутні в плані, тиньковані, рустовані, перекриті трьохскатним дахом з покрівлею з листової сталі. </a:t>
            </a:r>
          </a:p>
          <a:p>
            <a:r>
              <a:rPr lang="uk-UA" b="1" dirty="0" smtClean="0"/>
              <a:t>Башта побудована в 1866—1898 роках як водонапірна споруда. Розташована на території парадного двору з торця південної служби. </a:t>
            </a:r>
          </a:p>
        </p:txBody>
      </p:sp>
    </p:spTree>
  </p:cSld>
  <p:clrMapOvr>
    <a:masterClrMapping/>
  </p:clrMapOvr>
  <p:transition>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uk-UA" dirty="0" smtClean="0"/>
              <a:t/>
            </a:r>
            <a:br>
              <a:rPr lang="uk-UA" dirty="0" smtClean="0"/>
            </a:br>
            <a:endParaRPr lang="uk-UA" dirty="0"/>
          </a:p>
        </p:txBody>
      </p:sp>
      <p:sp>
        <p:nvSpPr>
          <p:cNvPr id="7" name="Содержимое 6"/>
          <p:cNvSpPr>
            <a:spLocks noGrp="1"/>
          </p:cNvSpPr>
          <p:nvPr>
            <p:ph idx="1"/>
          </p:nvPr>
        </p:nvSpPr>
        <p:spPr>
          <a:xfrm>
            <a:off x="457200" y="1071546"/>
            <a:ext cx="8229600" cy="5253054"/>
          </a:xfrm>
        </p:spPr>
        <p:txBody>
          <a:bodyPr>
            <a:normAutofit/>
          </a:bodyPr>
          <a:lstStyle/>
          <a:p>
            <a:pPr algn="ctr">
              <a:buNone/>
            </a:pPr>
            <a:r>
              <a:rPr lang="uk-UA" sz="5400" b="1" dirty="0" smtClean="0"/>
              <a:t>…Архітектура - також літопис світу: вона говорить тоді, коли вже мовчать </a:t>
            </a:r>
            <a:r>
              <a:rPr lang="uk-UA" sz="5400" b="1" smtClean="0"/>
              <a:t>і пісні, </a:t>
            </a:r>
            <a:r>
              <a:rPr lang="uk-UA" sz="5400" b="1" dirty="0" smtClean="0"/>
              <a:t>і</a:t>
            </a:r>
            <a:r>
              <a:rPr lang="en-US" sz="5400" b="1" dirty="0" smtClean="0"/>
              <a:t> </a:t>
            </a:r>
            <a:r>
              <a:rPr lang="uk-UA" sz="5400" b="1" dirty="0" smtClean="0"/>
              <a:t>легенди…</a:t>
            </a:r>
            <a:r>
              <a:rPr lang="uk-UA" sz="2800" dirty="0" smtClean="0"/>
              <a:t/>
            </a:r>
            <a:br>
              <a:rPr lang="uk-UA" sz="2800" dirty="0" smtClean="0"/>
            </a:br>
            <a:r>
              <a:rPr lang="en-US" sz="2800" dirty="0" smtClean="0"/>
              <a:t>							</a:t>
            </a:r>
            <a:r>
              <a:rPr lang="uk-UA" sz="2800" b="1" dirty="0" smtClean="0"/>
              <a:t>М.Гоголь</a:t>
            </a:r>
            <a:endParaRPr lang="uk-UA" sz="2800" b="1" dirty="0"/>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anim calcmode="lin" valueType="num">
                                      <p:cBhvr>
                                        <p:cTn id="8" dur="2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Палац у Качанівці\images5.jpeg"/>
          <p:cNvPicPr/>
          <p:nvPr/>
        </p:nvPicPr>
        <p:blipFill>
          <a:blip r:embed="rId3"/>
          <a:srcRect/>
          <a:stretch>
            <a:fillRect/>
          </a:stretch>
        </p:blipFill>
        <p:spPr bwMode="auto">
          <a:xfrm>
            <a:off x="0" y="0"/>
            <a:ext cx="9143999" cy="6857999"/>
          </a:xfrm>
          <a:prstGeom prst="rect">
            <a:avLst/>
          </a:prstGeom>
          <a:noFill/>
          <a:ln w="9525">
            <a:noFill/>
            <a:miter lim="800000"/>
            <a:headEnd/>
            <a:tailEnd/>
          </a:ln>
        </p:spPr>
      </p:pic>
      <p:pic>
        <p:nvPicPr>
          <p:cNvPr id="3" name="Рисунок 2" descr="C:\Users\Ларс\Desktop\12 замків україни\Палац у Качанівці\default.jpeg"/>
          <p:cNvPicPr/>
          <p:nvPr/>
        </p:nvPicPr>
        <p:blipFill>
          <a:blip r:embed="rId4"/>
          <a:srcRect/>
          <a:stretch>
            <a:fillRect/>
          </a:stretch>
        </p:blipFill>
        <p:spPr bwMode="auto">
          <a:xfrm>
            <a:off x="0" y="0"/>
            <a:ext cx="3000364" cy="2786058"/>
          </a:xfrm>
          <a:prstGeom prst="rect">
            <a:avLst/>
          </a:prstGeom>
          <a:noFill/>
          <a:ln w="9525">
            <a:noFill/>
            <a:miter lim="800000"/>
            <a:headEnd/>
            <a:tailEnd/>
          </a:ln>
        </p:spPr>
      </p:pic>
      <p:pic>
        <p:nvPicPr>
          <p:cNvPr id="4" name="Рисунок 3" descr="C:\Users\Ларс\Desktop\12 замків україни\Палац у Качанівці\images2.jpeg"/>
          <p:cNvPicPr/>
          <p:nvPr/>
        </p:nvPicPr>
        <p:blipFill>
          <a:blip r:embed="rId5"/>
          <a:srcRect/>
          <a:stretch>
            <a:fillRect/>
          </a:stretch>
        </p:blipFill>
        <p:spPr bwMode="auto">
          <a:xfrm>
            <a:off x="3000364" y="0"/>
            <a:ext cx="3000396" cy="2786058"/>
          </a:xfrm>
          <a:prstGeom prst="rect">
            <a:avLst/>
          </a:prstGeom>
          <a:noFill/>
          <a:ln w="9525">
            <a:noFill/>
            <a:miter lim="800000"/>
            <a:headEnd/>
            <a:tailEnd/>
          </a:ln>
        </p:spPr>
      </p:pic>
      <p:pic>
        <p:nvPicPr>
          <p:cNvPr id="5" name="Рисунок 4" descr="C:\Users\Ларс\Desktop\12 замків україни\Палац у Качанівці\images6.jpeg"/>
          <p:cNvPicPr/>
          <p:nvPr/>
        </p:nvPicPr>
        <p:blipFill>
          <a:blip r:embed="rId6"/>
          <a:srcRect/>
          <a:stretch>
            <a:fillRect/>
          </a:stretch>
        </p:blipFill>
        <p:spPr bwMode="auto">
          <a:xfrm>
            <a:off x="6000760" y="0"/>
            <a:ext cx="3143241" cy="2786058"/>
          </a:xfrm>
          <a:prstGeom prst="rect">
            <a:avLst/>
          </a:prstGeom>
          <a:noFill/>
          <a:ln w="9525">
            <a:noFill/>
            <a:miter lim="800000"/>
            <a:headEnd/>
            <a:tailEnd/>
          </a:ln>
        </p:spPr>
      </p:pic>
      <p:pic>
        <p:nvPicPr>
          <p:cNvPr id="6" name="Рисунок 5" descr="C:\Users\Ларс\Desktop\12 замків україни\Палац у Качанівці\196px-Бенкетна_зала.JPG"/>
          <p:cNvPicPr/>
          <p:nvPr/>
        </p:nvPicPr>
        <p:blipFill>
          <a:blip r:embed="rId7"/>
          <a:srcRect/>
          <a:stretch>
            <a:fillRect/>
          </a:stretch>
        </p:blipFill>
        <p:spPr bwMode="auto">
          <a:xfrm>
            <a:off x="0" y="2786058"/>
            <a:ext cx="2285984" cy="2080274"/>
          </a:xfrm>
          <a:prstGeom prst="rect">
            <a:avLst/>
          </a:prstGeom>
          <a:noFill/>
          <a:ln w="9525">
            <a:noFill/>
            <a:miter lim="800000"/>
            <a:headEnd/>
            <a:tailEnd/>
          </a:ln>
        </p:spPr>
      </p:pic>
      <p:pic>
        <p:nvPicPr>
          <p:cNvPr id="7" name="Рисунок 6" descr="C:\Users\Ларс\Desktop\12 замків україни\Палац у Качанівці\196px-Зала_прийомів.JPG"/>
          <p:cNvPicPr/>
          <p:nvPr/>
        </p:nvPicPr>
        <p:blipFill>
          <a:blip r:embed="rId8"/>
          <a:srcRect/>
          <a:stretch>
            <a:fillRect/>
          </a:stretch>
        </p:blipFill>
        <p:spPr bwMode="auto">
          <a:xfrm>
            <a:off x="2285984" y="2786058"/>
            <a:ext cx="2357454" cy="2085043"/>
          </a:xfrm>
          <a:prstGeom prst="rect">
            <a:avLst/>
          </a:prstGeom>
          <a:noFill/>
          <a:ln w="9525">
            <a:noFill/>
            <a:miter lim="800000"/>
            <a:headEnd/>
            <a:tailEnd/>
          </a:ln>
        </p:spPr>
      </p:pic>
      <p:pic>
        <p:nvPicPr>
          <p:cNvPr id="8" name="Рисунок 7" descr="C:\Users\Ларс\Desktop\12 замків україни\Палац у Качанівці\196px-КачанівкаБібліотека.JPG"/>
          <p:cNvPicPr/>
          <p:nvPr/>
        </p:nvPicPr>
        <p:blipFill>
          <a:blip r:embed="rId9"/>
          <a:srcRect/>
          <a:stretch>
            <a:fillRect/>
          </a:stretch>
        </p:blipFill>
        <p:spPr bwMode="auto">
          <a:xfrm>
            <a:off x="4643438" y="2786058"/>
            <a:ext cx="2286016" cy="2080678"/>
          </a:xfrm>
          <a:prstGeom prst="rect">
            <a:avLst/>
          </a:prstGeom>
          <a:noFill/>
          <a:ln w="9525">
            <a:noFill/>
            <a:miter lim="800000"/>
            <a:headEnd/>
            <a:tailEnd/>
          </a:ln>
        </p:spPr>
      </p:pic>
      <p:pic>
        <p:nvPicPr>
          <p:cNvPr id="9" name="Рисунок 8" descr="C:\Users\Ларс\Desktop\12 замків україни\Палац у Качанівці\196px-Чайна_кімната.JPG"/>
          <p:cNvPicPr/>
          <p:nvPr/>
        </p:nvPicPr>
        <p:blipFill>
          <a:blip r:embed="rId10"/>
          <a:srcRect/>
          <a:stretch>
            <a:fillRect/>
          </a:stretch>
        </p:blipFill>
        <p:spPr bwMode="auto">
          <a:xfrm>
            <a:off x="6929454" y="2786058"/>
            <a:ext cx="2214546" cy="2087792"/>
          </a:xfrm>
          <a:prstGeom prst="rect">
            <a:avLst/>
          </a:prstGeom>
          <a:noFill/>
          <a:ln w="9525">
            <a:noFill/>
            <a:miter lim="800000"/>
            <a:headEnd/>
            <a:tailEnd/>
          </a:ln>
        </p:spPr>
      </p:pic>
      <p:pic>
        <p:nvPicPr>
          <p:cNvPr id="10" name="Рисунок 9" descr="C:\Users\Ларс\Desktop\12 замків україни\Палац у Качанівці\212px-Качанівка_Адміністрація.JPG"/>
          <p:cNvPicPr/>
          <p:nvPr/>
        </p:nvPicPr>
        <p:blipFill>
          <a:blip r:embed="rId11"/>
          <a:srcRect/>
          <a:stretch>
            <a:fillRect/>
          </a:stretch>
        </p:blipFill>
        <p:spPr bwMode="auto">
          <a:xfrm>
            <a:off x="0" y="4857760"/>
            <a:ext cx="2285984" cy="2000240"/>
          </a:xfrm>
          <a:prstGeom prst="rect">
            <a:avLst/>
          </a:prstGeom>
          <a:noFill/>
          <a:ln w="9525">
            <a:noFill/>
            <a:miter lim="800000"/>
            <a:headEnd/>
            <a:tailEnd/>
          </a:ln>
        </p:spPr>
      </p:pic>
      <p:pic>
        <p:nvPicPr>
          <p:cNvPr id="11" name="Рисунок 10" descr="C:\Users\Ларс\Desktop\12 замків україни\Палац у Качанівці\199px-Качанівка_церква.JPG"/>
          <p:cNvPicPr/>
          <p:nvPr/>
        </p:nvPicPr>
        <p:blipFill>
          <a:blip r:embed="rId12"/>
          <a:srcRect/>
          <a:stretch>
            <a:fillRect/>
          </a:stretch>
        </p:blipFill>
        <p:spPr bwMode="auto">
          <a:xfrm>
            <a:off x="2285984" y="4857761"/>
            <a:ext cx="2357454" cy="2000240"/>
          </a:xfrm>
          <a:prstGeom prst="rect">
            <a:avLst/>
          </a:prstGeom>
          <a:noFill/>
          <a:ln w="9525">
            <a:noFill/>
            <a:miter lim="800000"/>
            <a:headEnd/>
            <a:tailEnd/>
          </a:ln>
        </p:spPr>
      </p:pic>
      <p:pic>
        <p:nvPicPr>
          <p:cNvPr id="12" name="Рисунок 11" descr="C:\Users\Ларс\Desktop\12 замків україни\Палац у Качанівці\224px-Службовий_флігель.JPG"/>
          <p:cNvPicPr/>
          <p:nvPr/>
        </p:nvPicPr>
        <p:blipFill>
          <a:blip r:embed="rId13"/>
          <a:srcRect/>
          <a:stretch>
            <a:fillRect/>
          </a:stretch>
        </p:blipFill>
        <p:spPr bwMode="auto">
          <a:xfrm>
            <a:off x="4643438" y="4857761"/>
            <a:ext cx="2286016" cy="2000240"/>
          </a:xfrm>
          <a:prstGeom prst="rect">
            <a:avLst/>
          </a:prstGeom>
          <a:noFill/>
          <a:ln w="9525">
            <a:noFill/>
            <a:miter lim="800000"/>
            <a:headEnd/>
            <a:tailEnd/>
          </a:ln>
        </p:spPr>
      </p:pic>
      <p:pic>
        <p:nvPicPr>
          <p:cNvPr id="13" name="Рисунок 12" descr="C:\Users\Ларс\Desktop\12 замків україни\Палац у Качанівці\images4.jpeg"/>
          <p:cNvPicPr/>
          <p:nvPr/>
        </p:nvPicPr>
        <p:blipFill>
          <a:blip r:embed="rId14"/>
          <a:srcRect/>
          <a:stretch>
            <a:fillRect/>
          </a:stretch>
        </p:blipFill>
        <p:spPr bwMode="auto">
          <a:xfrm>
            <a:off x="6929454" y="4857760"/>
            <a:ext cx="2214547" cy="2000240"/>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heckerboard(across)">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checkerboard(across)">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heckerboard(across)">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checkerboard(across)">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checkerboard(across)">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checkerboard(across)">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checkerboard(across)">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checkerboard(across)">
                                      <p:cBhvr>
                                        <p:cTn id="57" dur="5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checkerboard(across)">
                                      <p:cBhvr>
                                        <p:cTn id="6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1"/>
            <a:ext cx="9144000" cy="6858000"/>
          </a:xfrm>
          <a:prstGeom prst="rect">
            <a:avLst/>
          </a:prstGeom>
          <a:noFill/>
        </p:spPr>
      </p:pic>
      <p:sp>
        <p:nvSpPr>
          <p:cNvPr id="3" name="Прямоугольник 2"/>
          <p:cNvSpPr/>
          <p:nvPr/>
        </p:nvSpPr>
        <p:spPr>
          <a:xfrm>
            <a:off x="4429124" y="1285860"/>
            <a:ext cx="1357322"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Качанівка</a:t>
            </a:r>
            <a:endParaRPr lang="uk-UA" b="1" dirty="0">
              <a:solidFill>
                <a:schemeClr val="tx1"/>
              </a:solidFill>
            </a:endParaRPr>
          </a:p>
        </p:txBody>
      </p:sp>
      <p:sp>
        <p:nvSpPr>
          <p:cNvPr id="4" name="Прямоугольник 3"/>
          <p:cNvSpPr/>
          <p:nvPr/>
        </p:nvSpPr>
        <p:spPr>
          <a:xfrm>
            <a:off x="5357818" y="6143644"/>
            <a:ext cx="1214446"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Алупка</a:t>
            </a:r>
            <a:endParaRPr lang="uk-UA" b="1" dirty="0">
              <a:solidFill>
                <a:schemeClr val="tx1"/>
              </a:solidFill>
            </a:endParaRPr>
          </a:p>
        </p:txBody>
      </p:sp>
      <p:cxnSp>
        <p:nvCxnSpPr>
          <p:cNvPr id="6" name="Прямая со стрелкой 5"/>
          <p:cNvCxnSpPr>
            <a:stCxn id="3" idx="2"/>
            <a:endCxn id="4" idx="0"/>
          </p:cNvCxnSpPr>
          <p:nvPr/>
        </p:nvCxnSpPr>
        <p:spPr>
          <a:xfrm rot="16200000" flipH="1">
            <a:off x="3357554" y="3536157"/>
            <a:ext cx="4357718" cy="857256"/>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7" name="Скругленная прямоугольная выноска 6"/>
          <p:cNvSpPr/>
          <p:nvPr/>
        </p:nvSpPr>
        <p:spPr>
          <a:xfrm>
            <a:off x="2857488" y="5072074"/>
            <a:ext cx="2200284" cy="785818"/>
          </a:xfrm>
          <a:prstGeom prst="wedgeRoundRectCallout">
            <a:avLst>
              <a:gd name="adj1" fmla="val 84214"/>
              <a:gd name="adj2" fmla="val 85792"/>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err="1" smtClean="0">
                <a:solidFill>
                  <a:schemeClr val="tx1"/>
                </a:solidFill>
              </a:rPr>
              <a:t>Воронцовський</a:t>
            </a:r>
            <a:r>
              <a:rPr lang="uk-UA" b="1" dirty="0" smtClean="0">
                <a:solidFill>
                  <a:schemeClr val="tx1"/>
                </a:solidFill>
              </a:rPr>
              <a:t> палац</a:t>
            </a:r>
            <a:endParaRPr lang="uk-UA" b="1" dirty="0">
              <a:solidFill>
                <a:schemeClr val="tx1"/>
              </a:solidFill>
            </a:endParaRPr>
          </a:p>
        </p:txBody>
      </p:sp>
      <p:pic>
        <p:nvPicPr>
          <p:cNvPr id="8" name="Рисунок 7" descr="C:\Users\Ларс\Desktop\12 замків україни\Алупкінський палац\3.jpeg"/>
          <p:cNvPicPr/>
          <p:nvPr/>
        </p:nvPicPr>
        <p:blipFill>
          <a:blip r:embed="rId4"/>
          <a:srcRect l="3824" r="8840"/>
          <a:stretch>
            <a:fillRect/>
          </a:stretch>
        </p:blipFill>
        <p:spPr bwMode="auto">
          <a:xfrm>
            <a:off x="6072198" y="4500570"/>
            <a:ext cx="1785950" cy="1643074"/>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1357322"/>
          </a:xfrm>
        </p:spPr>
        <p:txBody>
          <a:bodyPr>
            <a:noAutofit/>
          </a:bodyPr>
          <a:lstStyle/>
          <a:p>
            <a:pPr algn="ctr"/>
            <a:r>
              <a:rPr lang="uk-UA" sz="4400" b="1" dirty="0" err="1" smtClean="0">
                <a:solidFill>
                  <a:srgbClr val="9C1F9F"/>
                </a:solidFill>
              </a:rPr>
              <a:t>Алупкинський</a:t>
            </a:r>
            <a:r>
              <a:rPr lang="uk-UA" sz="4400" b="1" dirty="0" smtClean="0">
                <a:solidFill>
                  <a:srgbClr val="9C1F9F"/>
                </a:solidFill>
              </a:rPr>
              <a:t> або </a:t>
            </a:r>
            <a:r>
              <a:rPr lang="uk-UA" sz="4400" b="1" dirty="0" err="1" smtClean="0">
                <a:solidFill>
                  <a:srgbClr val="9C1F9F"/>
                </a:solidFill>
              </a:rPr>
              <a:t>Воронцовський</a:t>
            </a:r>
            <a:r>
              <a:rPr lang="uk-UA" sz="4400" b="1" dirty="0" smtClean="0">
                <a:solidFill>
                  <a:srgbClr val="9C1F9F"/>
                </a:solidFill>
              </a:rPr>
              <a:t> палац</a:t>
            </a:r>
            <a:endParaRPr lang="uk-UA" sz="4400" dirty="0">
              <a:solidFill>
                <a:srgbClr val="9C1F9F"/>
              </a:solidFill>
            </a:endParaRPr>
          </a:p>
        </p:txBody>
      </p:sp>
      <p:sp>
        <p:nvSpPr>
          <p:cNvPr id="3" name="Содержимое 2"/>
          <p:cNvSpPr>
            <a:spLocks noGrp="1"/>
          </p:cNvSpPr>
          <p:nvPr>
            <p:ph idx="1"/>
          </p:nvPr>
        </p:nvSpPr>
        <p:spPr>
          <a:xfrm>
            <a:off x="0" y="1571612"/>
            <a:ext cx="9144000" cy="5286388"/>
          </a:xfrm>
        </p:spPr>
        <p:txBody>
          <a:bodyPr>
            <a:normAutofit fontScale="92500"/>
          </a:bodyPr>
          <a:lstStyle/>
          <a:p>
            <a:r>
              <a:rPr lang="uk-UA" b="1" dirty="0" smtClean="0"/>
              <a:t>Найбільша </a:t>
            </a:r>
            <a:r>
              <a:rPr lang="uk-UA" b="1" dirty="0" err="1" smtClean="0"/>
              <a:t>історико-архітектурна</a:t>
            </a:r>
            <a:r>
              <a:rPr lang="uk-UA" b="1" dirty="0" smtClean="0"/>
              <a:t> пам'ятка середини ХІХ століття. Цей палац був споруджений для князя М. С. Воронцова. Зводився палац 23 роки (1828 - 1851 рр.). Різноманіття стилів — одна з головних особливостей архітектури палацу. </a:t>
            </a:r>
          </a:p>
          <a:p>
            <a:r>
              <a:rPr lang="uk-UA" b="1" dirty="0" smtClean="0"/>
              <a:t>Двоповерховий палац складається з п'яти корпусів, а на півдні розташовані парадні сходи, по обидва боки яких розміщено шість фігур левів. Він налічує 150 приміщень і має в своєму розпорядженні багатющу музейну колекцію, його оточує великий старовинний парк, в якому з живописними рослинними ансамблями органічно поєднуються архітектурні — ставки, каскади, фонтани, сходи, тераси, скульптурні групи. По красі ландшафтної композиції це, напевно, найкращий парк Криму.</a:t>
            </a:r>
          </a:p>
          <a:p>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Алупкінський палац\6.jpeg"/>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3" name="Рисунок 2" descr="C:\Users\Ларс\Desktop\12 замків україни\Алупкінський палац\2.jpeg"/>
          <p:cNvPicPr/>
          <p:nvPr/>
        </p:nvPicPr>
        <p:blipFill>
          <a:blip r:embed="rId4"/>
          <a:srcRect/>
          <a:stretch>
            <a:fillRect/>
          </a:stretch>
        </p:blipFill>
        <p:spPr bwMode="auto">
          <a:xfrm>
            <a:off x="0" y="0"/>
            <a:ext cx="3071802" cy="2285992"/>
          </a:xfrm>
          <a:prstGeom prst="rect">
            <a:avLst/>
          </a:prstGeom>
          <a:noFill/>
          <a:ln w="9525">
            <a:noFill/>
            <a:miter lim="800000"/>
            <a:headEnd/>
            <a:tailEnd/>
          </a:ln>
        </p:spPr>
      </p:pic>
      <p:pic>
        <p:nvPicPr>
          <p:cNvPr id="4" name="Рисунок 3" descr="C:\Users\Ларс\Desktop\12 замків україни\Алупкінський палац\3.jpeg"/>
          <p:cNvPicPr/>
          <p:nvPr/>
        </p:nvPicPr>
        <p:blipFill>
          <a:blip r:embed="rId5"/>
          <a:srcRect/>
          <a:stretch>
            <a:fillRect/>
          </a:stretch>
        </p:blipFill>
        <p:spPr bwMode="auto">
          <a:xfrm>
            <a:off x="3071802" y="0"/>
            <a:ext cx="3214710" cy="2285992"/>
          </a:xfrm>
          <a:prstGeom prst="rect">
            <a:avLst/>
          </a:prstGeom>
          <a:noFill/>
          <a:ln w="9525">
            <a:noFill/>
            <a:miter lim="800000"/>
            <a:headEnd/>
            <a:tailEnd/>
          </a:ln>
        </p:spPr>
      </p:pic>
      <p:pic>
        <p:nvPicPr>
          <p:cNvPr id="5" name="Рисунок 4" descr="C:\Users\Ларс\Desktop\12 замків україни\Алупкінський палац\13.jpeg"/>
          <p:cNvPicPr/>
          <p:nvPr/>
        </p:nvPicPr>
        <p:blipFill>
          <a:blip r:embed="rId6"/>
          <a:srcRect/>
          <a:stretch>
            <a:fillRect/>
          </a:stretch>
        </p:blipFill>
        <p:spPr bwMode="auto">
          <a:xfrm>
            <a:off x="6286513" y="0"/>
            <a:ext cx="2857488" cy="2285992"/>
          </a:xfrm>
          <a:prstGeom prst="rect">
            <a:avLst/>
          </a:prstGeom>
          <a:noFill/>
          <a:ln w="9525">
            <a:noFill/>
            <a:miter lim="800000"/>
            <a:headEnd/>
            <a:tailEnd/>
          </a:ln>
        </p:spPr>
      </p:pic>
      <p:pic>
        <p:nvPicPr>
          <p:cNvPr id="6" name="Рисунок 5" descr="C:\Users\Ларс\Desktop\12 замків україни\Алупкінський палац\0.jpeg"/>
          <p:cNvPicPr/>
          <p:nvPr/>
        </p:nvPicPr>
        <p:blipFill>
          <a:blip r:embed="rId7"/>
          <a:srcRect/>
          <a:stretch>
            <a:fillRect/>
          </a:stretch>
        </p:blipFill>
        <p:spPr bwMode="auto">
          <a:xfrm>
            <a:off x="428596" y="2285992"/>
            <a:ext cx="1928794" cy="2428892"/>
          </a:xfrm>
          <a:prstGeom prst="rect">
            <a:avLst/>
          </a:prstGeom>
          <a:noFill/>
          <a:ln w="9525">
            <a:noFill/>
            <a:miter lim="800000"/>
            <a:headEnd/>
            <a:tailEnd/>
          </a:ln>
        </p:spPr>
      </p:pic>
      <p:pic>
        <p:nvPicPr>
          <p:cNvPr id="7" name="Рисунок 6" descr="C:\Users\Ларс\Desktop\12 замків україни\Алупкінський палац\4.jpeg"/>
          <p:cNvPicPr/>
          <p:nvPr/>
        </p:nvPicPr>
        <p:blipFill>
          <a:blip r:embed="rId8"/>
          <a:srcRect/>
          <a:stretch>
            <a:fillRect/>
          </a:stretch>
        </p:blipFill>
        <p:spPr bwMode="auto">
          <a:xfrm>
            <a:off x="2714612" y="2285992"/>
            <a:ext cx="1785950" cy="2428892"/>
          </a:xfrm>
          <a:prstGeom prst="rect">
            <a:avLst/>
          </a:prstGeom>
          <a:noFill/>
          <a:ln w="9525">
            <a:noFill/>
            <a:miter lim="800000"/>
            <a:headEnd/>
            <a:tailEnd/>
          </a:ln>
        </p:spPr>
      </p:pic>
      <p:pic>
        <p:nvPicPr>
          <p:cNvPr id="8" name="Рисунок 7" descr="C:\Users\Ларс\Desktop\12 замків україни\Алупкінський палац\8.jpeg"/>
          <p:cNvPicPr/>
          <p:nvPr/>
        </p:nvPicPr>
        <p:blipFill>
          <a:blip r:embed="rId9"/>
          <a:srcRect/>
          <a:stretch>
            <a:fillRect/>
          </a:stretch>
        </p:blipFill>
        <p:spPr bwMode="auto">
          <a:xfrm>
            <a:off x="4857752" y="2285992"/>
            <a:ext cx="1785950" cy="2428892"/>
          </a:xfrm>
          <a:prstGeom prst="rect">
            <a:avLst/>
          </a:prstGeom>
          <a:noFill/>
          <a:ln w="9525">
            <a:noFill/>
            <a:miter lim="800000"/>
            <a:headEnd/>
            <a:tailEnd/>
          </a:ln>
        </p:spPr>
      </p:pic>
      <p:pic>
        <p:nvPicPr>
          <p:cNvPr id="9" name="Рисунок 8" descr="C:\Users\Ларс\Desktop\12 замків україни\Алупкінський палац\9.jpeg"/>
          <p:cNvPicPr/>
          <p:nvPr/>
        </p:nvPicPr>
        <p:blipFill>
          <a:blip r:embed="rId10"/>
          <a:srcRect/>
          <a:stretch>
            <a:fillRect/>
          </a:stretch>
        </p:blipFill>
        <p:spPr bwMode="auto">
          <a:xfrm>
            <a:off x="7000892" y="2285992"/>
            <a:ext cx="1785950" cy="2428892"/>
          </a:xfrm>
          <a:prstGeom prst="rect">
            <a:avLst/>
          </a:prstGeom>
          <a:noFill/>
          <a:ln w="9525">
            <a:noFill/>
            <a:miter lim="800000"/>
            <a:headEnd/>
            <a:tailEnd/>
          </a:ln>
        </p:spPr>
      </p:pic>
      <p:pic>
        <p:nvPicPr>
          <p:cNvPr id="10" name="Рисунок 9" descr="C:\Users\Ларс\Desktop\12 замків україни\Алупкінський палац\5.jpeg"/>
          <p:cNvPicPr/>
          <p:nvPr/>
        </p:nvPicPr>
        <p:blipFill>
          <a:blip r:embed="rId11"/>
          <a:srcRect/>
          <a:stretch>
            <a:fillRect/>
          </a:stretch>
        </p:blipFill>
        <p:spPr bwMode="auto">
          <a:xfrm>
            <a:off x="2857488" y="4714885"/>
            <a:ext cx="3571900" cy="2143116"/>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Horizontal)">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6"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barn(inHorizont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6"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arn(inHorizontal)">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7999"/>
          </a:xfrm>
          <a:prstGeom prst="rect">
            <a:avLst/>
          </a:prstGeom>
          <a:noFill/>
        </p:spPr>
      </p:pic>
      <p:sp>
        <p:nvSpPr>
          <p:cNvPr id="3" name="Прямоугольник 2"/>
          <p:cNvSpPr/>
          <p:nvPr/>
        </p:nvSpPr>
        <p:spPr>
          <a:xfrm>
            <a:off x="1500166" y="1785926"/>
            <a:ext cx="1071570"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Дубно</a:t>
            </a:r>
            <a:endParaRPr lang="uk-UA" b="1" dirty="0">
              <a:solidFill>
                <a:schemeClr val="tx1"/>
              </a:solidFill>
            </a:endParaRPr>
          </a:p>
        </p:txBody>
      </p:sp>
      <p:sp>
        <p:nvSpPr>
          <p:cNvPr id="4" name="Прямоугольник 3"/>
          <p:cNvSpPr/>
          <p:nvPr/>
        </p:nvSpPr>
        <p:spPr>
          <a:xfrm>
            <a:off x="5357818" y="6072206"/>
            <a:ext cx="1214446"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Алупка</a:t>
            </a:r>
            <a:endParaRPr lang="uk-UA" b="1" dirty="0">
              <a:solidFill>
                <a:schemeClr val="tx1"/>
              </a:solidFill>
            </a:endParaRPr>
          </a:p>
        </p:txBody>
      </p:sp>
      <p:cxnSp>
        <p:nvCxnSpPr>
          <p:cNvPr id="6" name="Прямая со стрелкой 5"/>
          <p:cNvCxnSpPr>
            <a:stCxn id="4" idx="0"/>
            <a:endCxn id="3" idx="2"/>
          </p:cNvCxnSpPr>
          <p:nvPr/>
        </p:nvCxnSpPr>
        <p:spPr>
          <a:xfrm rot="16200000" flipV="1">
            <a:off x="2107389" y="2214554"/>
            <a:ext cx="3786214" cy="3929090"/>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7" name="Скругленная прямоугольная выноска 6"/>
          <p:cNvSpPr/>
          <p:nvPr/>
        </p:nvSpPr>
        <p:spPr>
          <a:xfrm>
            <a:off x="285720" y="714356"/>
            <a:ext cx="1643074" cy="714380"/>
          </a:xfrm>
          <a:prstGeom prst="wedgeRoundRectCallout">
            <a:avLst>
              <a:gd name="adj1" fmla="val 52777"/>
              <a:gd name="adj2" fmla="val 99985"/>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err="1" smtClean="0">
                <a:solidFill>
                  <a:schemeClr val="tx1"/>
                </a:solidFill>
              </a:rPr>
              <a:t>Дубенський</a:t>
            </a:r>
            <a:r>
              <a:rPr lang="uk-UA" b="1" dirty="0" smtClean="0">
                <a:solidFill>
                  <a:schemeClr val="tx1"/>
                </a:solidFill>
              </a:rPr>
              <a:t> замок</a:t>
            </a:r>
            <a:endParaRPr lang="uk-UA" b="1" dirty="0">
              <a:solidFill>
                <a:schemeClr val="tx1"/>
              </a:solidFill>
            </a:endParaRPr>
          </a:p>
        </p:txBody>
      </p:sp>
      <p:pic>
        <p:nvPicPr>
          <p:cNvPr id="8" name="Рисунок 7" descr="C:\Users\Ларс\Desktop\12 замків україни\Дубенський замок\1.jpeg"/>
          <p:cNvPicPr/>
          <p:nvPr/>
        </p:nvPicPr>
        <p:blipFill>
          <a:blip r:embed="rId4"/>
          <a:srcRect t="7042" b="16901"/>
          <a:stretch>
            <a:fillRect/>
          </a:stretch>
        </p:blipFill>
        <p:spPr bwMode="auto">
          <a:xfrm>
            <a:off x="2071670" y="357166"/>
            <a:ext cx="2356871" cy="1440828"/>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strips(downLeft)">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928694"/>
          </a:xfrm>
        </p:spPr>
        <p:txBody>
          <a:bodyPr>
            <a:noAutofit/>
          </a:bodyPr>
          <a:lstStyle/>
          <a:p>
            <a:pPr algn="ctr"/>
            <a:r>
              <a:rPr lang="uk-UA" sz="6000" b="1" dirty="0" err="1" smtClean="0">
                <a:solidFill>
                  <a:srgbClr val="9C1F9F"/>
                </a:solidFill>
              </a:rPr>
              <a:t>Дубенський</a:t>
            </a:r>
            <a:r>
              <a:rPr lang="uk-UA" sz="6000" b="1" dirty="0" smtClean="0">
                <a:solidFill>
                  <a:srgbClr val="9C1F9F"/>
                </a:solidFill>
              </a:rPr>
              <a:t> замок </a:t>
            </a:r>
            <a:endParaRPr lang="uk-UA" sz="6000" b="1" dirty="0">
              <a:solidFill>
                <a:srgbClr val="9C1F9F"/>
              </a:solidFill>
            </a:endParaRPr>
          </a:p>
        </p:txBody>
      </p:sp>
      <p:sp>
        <p:nvSpPr>
          <p:cNvPr id="3" name="Содержимое 2"/>
          <p:cNvSpPr>
            <a:spLocks noGrp="1"/>
          </p:cNvSpPr>
          <p:nvPr>
            <p:ph idx="1"/>
          </p:nvPr>
        </p:nvSpPr>
        <p:spPr>
          <a:xfrm>
            <a:off x="0" y="1357298"/>
            <a:ext cx="9001156" cy="5500702"/>
          </a:xfrm>
        </p:spPr>
        <p:txBody>
          <a:bodyPr>
            <a:normAutofit fontScale="85000" lnSpcReduction="10000"/>
          </a:bodyPr>
          <a:lstStyle/>
          <a:p>
            <a:pPr algn="just"/>
            <a:r>
              <a:rPr lang="uk-UA" b="1" dirty="0" smtClean="0"/>
              <a:t>Виник як фортеця волинян у Х ст. Приблизно в кінці XIV - початку XV ст. князь Федір Острозький спорудив дерев'яно-земельне укріплення. Ця споруда була оточена земельними валами, огороджена дерев'яним частоколом по периметру і тісно забудована всередині житловими та господарськими приміщеннями. 1492 рік офіційно вважається датою спорудження </a:t>
            </a:r>
            <a:r>
              <a:rPr lang="uk-UA" b="1" dirty="0" err="1" smtClean="0"/>
              <a:t>Дубенського</a:t>
            </a:r>
            <a:r>
              <a:rPr lang="uk-UA" b="1" dirty="0" smtClean="0"/>
              <a:t> замку. На початку XVII ст. каштелян краківський князь </a:t>
            </a:r>
            <a:r>
              <a:rPr lang="uk-UA" b="1" dirty="0" err="1" smtClean="0"/>
              <a:t>Януш</a:t>
            </a:r>
            <a:r>
              <a:rPr lang="uk-UA" b="1" dirty="0" smtClean="0"/>
              <a:t> Острозький реставрував замок у стилі пізнього Ренесансу. </a:t>
            </a:r>
          </a:p>
          <a:p>
            <a:pPr algn="just"/>
            <a:r>
              <a:rPr lang="uk-UA" b="1" dirty="0" smtClean="0"/>
              <a:t>На території замку знаходяться два палаци: з південного - палац князів Острозьких, а навпроти нього, з північної сторони - палац князів Любомирських.</a:t>
            </a:r>
          </a:p>
          <a:p>
            <a:pPr algn="just"/>
            <a:r>
              <a:rPr lang="uk-UA" b="1" dirty="0" smtClean="0"/>
              <a:t> У палаці свого часу зберігалися цінні архіви князів Острозьких, Заславських, Любомирських, </a:t>
            </a:r>
            <a:r>
              <a:rPr lang="uk-UA" b="1" dirty="0" err="1" smtClean="0"/>
              <a:t>Сангушків</a:t>
            </a:r>
            <a:r>
              <a:rPr lang="uk-UA" b="1" dirty="0" smtClean="0"/>
              <a:t> й навіть </a:t>
            </a:r>
            <a:r>
              <a:rPr lang="uk-UA" b="1" dirty="0" err="1" smtClean="0"/>
              <a:t>Конецпольських</a:t>
            </a:r>
            <a:r>
              <a:rPr lang="uk-UA" b="1" dirty="0" smtClean="0"/>
              <a:t>. Деякий період тодішні володарі замку зберігали тут золото, діаманти, зброю, харчі, посуд, обладунки...</a:t>
            </a:r>
          </a:p>
          <a:p>
            <a:pPr algn="just"/>
            <a:endParaRPr lang="uk-UA" dirty="0" smtClean="0"/>
          </a:p>
          <a:p>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Дубенський замок\1.jpeg"/>
          <p:cNvPicPr/>
          <p:nvPr/>
        </p:nvPicPr>
        <p:blipFill>
          <a:blip r:embed="rId3"/>
          <a:srcRect/>
          <a:stretch>
            <a:fillRect/>
          </a:stretch>
        </p:blipFill>
        <p:spPr bwMode="auto">
          <a:xfrm>
            <a:off x="0" y="0"/>
            <a:ext cx="3000364" cy="2285992"/>
          </a:xfrm>
          <a:prstGeom prst="rect">
            <a:avLst/>
          </a:prstGeom>
          <a:noFill/>
          <a:ln w="9525">
            <a:noFill/>
            <a:miter lim="800000"/>
            <a:headEnd/>
            <a:tailEnd/>
          </a:ln>
        </p:spPr>
      </p:pic>
      <p:pic>
        <p:nvPicPr>
          <p:cNvPr id="3" name="Рисунок 2" descr="C:\Users\Ларс\Desktop\12 замків україни\Дубенський замок\images.jpeg"/>
          <p:cNvPicPr/>
          <p:nvPr/>
        </p:nvPicPr>
        <p:blipFill>
          <a:blip r:embed="rId4"/>
          <a:srcRect/>
          <a:stretch>
            <a:fillRect/>
          </a:stretch>
        </p:blipFill>
        <p:spPr bwMode="auto">
          <a:xfrm>
            <a:off x="3000364" y="0"/>
            <a:ext cx="3214710" cy="2285992"/>
          </a:xfrm>
          <a:prstGeom prst="rect">
            <a:avLst/>
          </a:prstGeom>
          <a:noFill/>
          <a:ln w="9525">
            <a:noFill/>
            <a:miter lim="800000"/>
            <a:headEnd/>
            <a:tailEnd/>
          </a:ln>
        </p:spPr>
      </p:pic>
      <p:pic>
        <p:nvPicPr>
          <p:cNvPr id="4" name="Рисунок 3" descr="C:\Users\Ларс\Desktop\12 замків україни\Дубенський замок\images0.jpeg"/>
          <p:cNvPicPr/>
          <p:nvPr/>
        </p:nvPicPr>
        <p:blipFill>
          <a:blip r:embed="rId5"/>
          <a:srcRect/>
          <a:stretch>
            <a:fillRect/>
          </a:stretch>
        </p:blipFill>
        <p:spPr bwMode="auto">
          <a:xfrm>
            <a:off x="6215074" y="0"/>
            <a:ext cx="2928926" cy="2285992"/>
          </a:xfrm>
          <a:prstGeom prst="rect">
            <a:avLst/>
          </a:prstGeom>
          <a:noFill/>
          <a:ln w="9525">
            <a:noFill/>
            <a:miter lim="800000"/>
            <a:headEnd/>
            <a:tailEnd/>
          </a:ln>
        </p:spPr>
      </p:pic>
      <p:pic>
        <p:nvPicPr>
          <p:cNvPr id="5" name="Рисунок 4" descr="C:\Users\Ларс\Desktop\12 замків україни\Дубенський замок\images8.jpeg"/>
          <p:cNvPicPr/>
          <p:nvPr/>
        </p:nvPicPr>
        <p:blipFill>
          <a:blip r:embed="rId6"/>
          <a:srcRect/>
          <a:stretch>
            <a:fillRect/>
          </a:stretch>
        </p:blipFill>
        <p:spPr bwMode="auto">
          <a:xfrm>
            <a:off x="0" y="2285992"/>
            <a:ext cx="3000364" cy="2357454"/>
          </a:xfrm>
          <a:prstGeom prst="rect">
            <a:avLst/>
          </a:prstGeom>
          <a:noFill/>
          <a:ln w="9525">
            <a:noFill/>
            <a:miter lim="800000"/>
            <a:headEnd/>
            <a:tailEnd/>
          </a:ln>
        </p:spPr>
      </p:pic>
      <p:pic>
        <p:nvPicPr>
          <p:cNvPr id="6" name="Рисунок 5" descr="C:\Users\Ларс\Desktop\12 замків україни\Дубенський замок\default3.jpeg"/>
          <p:cNvPicPr/>
          <p:nvPr/>
        </p:nvPicPr>
        <p:blipFill>
          <a:blip r:embed="rId7"/>
          <a:srcRect/>
          <a:stretch>
            <a:fillRect/>
          </a:stretch>
        </p:blipFill>
        <p:spPr bwMode="auto">
          <a:xfrm>
            <a:off x="3000364" y="2285992"/>
            <a:ext cx="3214710" cy="2357454"/>
          </a:xfrm>
          <a:prstGeom prst="rect">
            <a:avLst/>
          </a:prstGeom>
          <a:noFill/>
          <a:ln w="9525">
            <a:noFill/>
            <a:miter lim="800000"/>
            <a:headEnd/>
            <a:tailEnd/>
          </a:ln>
        </p:spPr>
      </p:pic>
      <p:pic>
        <p:nvPicPr>
          <p:cNvPr id="7" name="Рисунок 6" descr="C:\Users\Ларс\Desktop\12 замків україни\Дубенський замок\images3.jpeg"/>
          <p:cNvPicPr/>
          <p:nvPr/>
        </p:nvPicPr>
        <p:blipFill>
          <a:blip r:embed="rId8"/>
          <a:srcRect/>
          <a:stretch>
            <a:fillRect/>
          </a:stretch>
        </p:blipFill>
        <p:spPr bwMode="auto">
          <a:xfrm>
            <a:off x="6215074" y="2285992"/>
            <a:ext cx="2928926" cy="2357454"/>
          </a:xfrm>
          <a:prstGeom prst="rect">
            <a:avLst/>
          </a:prstGeom>
          <a:noFill/>
          <a:ln w="9525">
            <a:noFill/>
            <a:miter lim="800000"/>
            <a:headEnd/>
            <a:tailEnd/>
          </a:ln>
        </p:spPr>
      </p:pic>
      <p:pic>
        <p:nvPicPr>
          <p:cNvPr id="8" name="Рисунок 7" descr="C:\Users\Ларс\Desktop\12 замків україни\Дубенський замок\images4.jpeg"/>
          <p:cNvPicPr/>
          <p:nvPr/>
        </p:nvPicPr>
        <p:blipFill>
          <a:blip r:embed="rId9"/>
          <a:srcRect/>
          <a:stretch>
            <a:fillRect/>
          </a:stretch>
        </p:blipFill>
        <p:spPr bwMode="auto">
          <a:xfrm>
            <a:off x="0" y="4643446"/>
            <a:ext cx="3000364" cy="2214554"/>
          </a:xfrm>
          <a:prstGeom prst="rect">
            <a:avLst/>
          </a:prstGeom>
          <a:noFill/>
          <a:ln w="9525">
            <a:noFill/>
            <a:miter lim="800000"/>
            <a:headEnd/>
            <a:tailEnd/>
          </a:ln>
        </p:spPr>
      </p:pic>
      <p:pic>
        <p:nvPicPr>
          <p:cNvPr id="9" name="Рисунок 8" descr="C:\Users\Ларс\Desktop\12 замків україни\Дубенський замок\images6.jpeg"/>
          <p:cNvPicPr/>
          <p:nvPr/>
        </p:nvPicPr>
        <p:blipFill>
          <a:blip r:embed="rId10"/>
          <a:srcRect/>
          <a:stretch>
            <a:fillRect/>
          </a:stretch>
        </p:blipFill>
        <p:spPr bwMode="auto">
          <a:xfrm>
            <a:off x="3000364" y="4643446"/>
            <a:ext cx="3214710" cy="2214554"/>
          </a:xfrm>
          <a:prstGeom prst="rect">
            <a:avLst/>
          </a:prstGeom>
          <a:noFill/>
          <a:ln w="9525">
            <a:noFill/>
            <a:miter lim="800000"/>
            <a:headEnd/>
            <a:tailEnd/>
          </a:ln>
        </p:spPr>
      </p:pic>
      <p:pic>
        <p:nvPicPr>
          <p:cNvPr id="10" name="Рисунок 9" descr="C:\Users\Ларс\Desktop\12 замків україни\Дубенський замок\images9.jpeg"/>
          <p:cNvPicPr/>
          <p:nvPr/>
        </p:nvPicPr>
        <p:blipFill>
          <a:blip r:embed="rId11"/>
          <a:srcRect/>
          <a:stretch>
            <a:fillRect/>
          </a:stretch>
        </p:blipFill>
        <p:spPr bwMode="auto">
          <a:xfrm>
            <a:off x="6215075" y="4643446"/>
            <a:ext cx="2928926" cy="2214555"/>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trips(down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trips(down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trips(down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trips(downLef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trips(downLeft)">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strips(downLeft)">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8000"/>
          </a:xfrm>
          <a:prstGeom prst="rect">
            <a:avLst/>
          </a:prstGeom>
          <a:noFill/>
          <a:ln>
            <a:solidFill>
              <a:srgbClr val="660033"/>
            </a:solidFill>
          </a:ln>
        </p:spPr>
      </p:pic>
      <p:sp>
        <p:nvSpPr>
          <p:cNvPr id="3" name="Прямоугольник 2"/>
          <p:cNvSpPr/>
          <p:nvPr/>
        </p:nvSpPr>
        <p:spPr>
          <a:xfrm>
            <a:off x="1142976" y="2071678"/>
            <a:ext cx="1214446"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err="1" smtClean="0">
                <a:solidFill>
                  <a:schemeClr val="tx1"/>
                </a:solidFill>
              </a:rPr>
              <a:t>Олесько</a:t>
            </a:r>
            <a:endParaRPr lang="uk-UA" b="1" dirty="0">
              <a:solidFill>
                <a:schemeClr val="tx1"/>
              </a:solidFill>
            </a:endParaRPr>
          </a:p>
        </p:txBody>
      </p:sp>
      <p:sp>
        <p:nvSpPr>
          <p:cNvPr id="4" name="Прямоугольник 3"/>
          <p:cNvSpPr/>
          <p:nvPr/>
        </p:nvSpPr>
        <p:spPr>
          <a:xfrm>
            <a:off x="1785918" y="1500174"/>
            <a:ext cx="1071570"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Дубно</a:t>
            </a:r>
            <a:endParaRPr lang="uk-UA" b="1" dirty="0">
              <a:solidFill>
                <a:schemeClr val="tx1"/>
              </a:solidFill>
            </a:endParaRPr>
          </a:p>
        </p:txBody>
      </p:sp>
      <p:sp>
        <p:nvSpPr>
          <p:cNvPr id="6" name="Стрелка углом 5"/>
          <p:cNvSpPr/>
          <p:nvPr/>
        </p:nvSpPr>
        <p:spPr>
          <a:xfrm rot="16200000" flipH="1">
            <a:off x="1322794" y="1606110"/>
            <a:ext cx="426184" cy="500067"/>
          </a:xfrm>
          <a:prstGeom prst="bentArrow">
            <a:avLst/>
          </a:prstGeom>
          <a:ln w="76200">
            <a:solidFill>
              <a:srgbClr val="66003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solidFill>
                <a:schemeClr val="tx1"/>
              </a:solidFill>
            </a:endParaRPr>
          </a:p>
        </p:txBody>
      </p:sp>
      <p:sp>
        <p:nvSpPr>
          <p:cNvPr id="7" name="Скругленная прямоугольная выноска 6"/>
          <p:cNvSpPr/>
          <p:nvPr/>
        </p:nvSpPr>
        <p:spPr>
          <a:xfrm>
            <a:off x="214282" y="2928934"/>
            <a:ext cx="1500198" cy="785818"/>
          </a:xfrm>
          <a:prstGeom prst="wedgeRoundRectCallout">
            <a:avLst>
              <a:gd name="adj1" fmla="val 45157"/>
              <a:gd name="adj2" fmla="val -96554"/>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err="1" smtClean="0">
                <a:solidFill>
                  <a:schemeClr val="tx1"/>
                </a:solidFill>
              </a:rPr>
              <a:t>Олеський</a:t>
            </a:r>
            <a:r>
              <a:rPr lang="uk-UA" b="1" dirty="0" smtClean="0">
                <a:solidFill>
                  <a:schemeClr val="tx1"/>
                </a:solidFill>
              </a:rPr>
              <a:t> замок</a:t>
            </a:r>
            <a:endParaRPr lang="uk-UA" b="1" dirty="0">
              <a:solidFill>
                <a:schemeClr val="tx1"/>
              </a:solidFill>
            </a:endParaRPr>
          </a:p>
        </p:txBody>
      </p:sp>
      <p:pic>
        <p:nvPicPr>
          <p:cNvPr id="8" name="Рисунок 7" descr="C:\Users\Ларс\Desktop\12 замків україни\олеський замок\images.jpeg"/>
          <p:cNvPicPr/>
          <p:nvPr/>
        </p:nvPicPr>
        <p:blipFill>
          <a:blip r:embed="rId4"/>
          <a:srcRect l="28169" t="11806" r="27708" b="32639"/>
          <a:stretch>
            <a:fillRect/>
          </a:stretch>
        </p:blipFill>
        <p:spPr bwMode="auto">
          <a:xfrm>
            <a:off x="1857356" y="2571744"/>
            <a:ext cx="1214446" cy="1357322"/>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strips(downLeft)">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Autofit/>
          </a:bodyPr>
          <a:lstStyle/>
          <a:p>
            <a:pPr algn="ctr"/>
            <a:r>
              <a:rPr lang="uk-UA" sz="6600" b="1" dirty="0" err="1" smtClean="0">
                <a:solidFill>
                  <a:srgbClr val="9C1F9F"/>
                </a:solidFill>
              </a:rPr>
              <a:t>Олеський</a:t>
            </a:r>
            <a:r>
              <a:rPr lang="uk-UA" sz="6600" b="1" dirty="0" smtClean="0">
                <a:solidFill>
                  <a:srgbClr val="9C1F9F"/>
                </a:solidFill>
              </a:rPr>
              <a:t> замок</a:t>
            </a:r>
            <a:r>
              <a:rPr lang="uk-UA" sz="6600" dirty="0" smtClean="0">
                <a:solidFill>
                  <a:srgbClr val="9C1F9F"/>
                </a:solidFill>
              </a:rPr>
              <a:t> </a:t>
            </a:r>
            <a:endParaRPr lang="uk-UA" sz="6600" dirty="0">
              <a:solidFill>
                <a:srgbClr val="9C1F9F"/>
              </a:solidFill>
            </a:endParaRPr>
          </a:p>
        </p:txBody>
      </p:sp>
      <p:sp>
        <p:nvSpPr>
          <p:cNvPr id="3" name="Содержимое 2"/>
          <p:cNvSpPr>
            <a:spLocks noGrp="1"/>
          </p:cNvSpPr>
          <p:nvPr>
            <p:ph idx="1"/>
          </p:nvPr>
        </p:nvSpPr>
        <p:spPr>
          <a:xfrm>
            <a:off x="0" y="1285860"/>
            <a:ext cx="9001156" cy="5572140"/>
          </a:xfrm>
        </p:spPr>
        <p:txBody>
          <a:bodyPr>
            <a:normAutofit fontScale="85000" lnSpcReduction="20000"/>
          </a:bodyPr>
          <a:lstStyle/>
          <a:p>
            <a:pPr algn="just"/>
            <a:r>
              <a:rPr lang="uk-UA" b="1" dirty="0" smtClean="0"/>
              <a:t>Є, можливо, найвідомішим замком Львівщини, відродженим з цілковитої руїни. Понад шість століть стоїть він на високому пагорбі і є свідком та учасником багатьох подій, що навічно увійшли в історію. Вперше </a:t>
            </a:r>
            <a:r>
              <a:rPr lang="uk-UA" b="1" dirty="0" err="1" smtClean="0"/>
              <a:t>Олеський</a:t>
            </a:r>
            <a:r>
              <a:rPr lang="uk-UA" b="1" dirty="0" smtClean="0"/>
              <a:t> замок згадується в письмових джерелах, датованих 1327 роком. Розташування замку на кордоні Литви і Польщі зумовило постійну боротьбу за нього та часті зміни власників. </a:t>
            </a:r>
          </a:p>
          <a:p>
            <a:pPr algn="just"/>
            <a:r>
              <a:rPr lang="uk-UA" b="1" dirty="0" err="1" smtClean="0"/>
              <a:t>Олеський</a:t>
            </a:r>
            <a:r>
              <a:rPr lang="uk-UA" b="1" dirty="0" smtClean="0"/>
              <a:t> замок відомий у польській історії тим, що 1629 року тут народився онук Даниловича, майбутній король Польщі Ян ІІІ </a:t>
            </a:r>
            <a:r>
              <a:rPr lang="uk-UA" b="1" dirty="0" err="1" smtClean="0"/>
              <a:t>Собєський</a:t>
            </a:r>
            <a:r>
              <a:rPr lang="uk-UA" b="1" dirty="0" smtClean="0"/>
              <a:t>.</a:t>
            </a:r>
          </a:p>
          <a:p>
            <a:pPr algn="just"/>
            <a:r>
              <a:rPr lang="uk-UA" b="1" dirty="0" smtClean="0"/>
              <a:t>Лише з 70-х років минулого століття розпочалося активне відновлення </a:t>
            </a:r>
            <a:r>
              <a:rPr lang="uk-UA" b="1" dirty="0" err="1" smtClean="0"/>
              <a:t>Олеського</a:t>
            </a:r>
            <a:r>
              <a:rPr lang="uk-UA" b="1" dirty="0" smtClean="0"/>
              <a:t> замку. Нині це відділ Львівської галереї мистецтв. У музеї представлено: галицько-волинський іконописний живопис ХV–XVIII ст., український портретний живопис XVI–XVIII ст., європейське малярство XVII–XVIII ст., львівську скульптурну школу XV–XVIII ст., різноманітні європейські інтер'єри, а також унікальна колекція творів одного з найталановитіших європейських скульпторів ХVIII століття – </a:t>
            </a:r>
            <a:r>
              <a:rPr lang="uk-UA" b="1" dirty="0" err="1" smtClean="0"/>
              <a:t>Йогана</a:t>
            </a:r>
            <a:r>
              <a:rPr lang="uk-UA" b="1" dirty="0" smtClean="0"/>
              <a:t> Георга </a:t>
            </a:r>
            <a:r>
              <a:rPr lang="uk-UA" b="1" dirty="0" err="1" smtClean="0"/>
              <a:t>Пінзеля</a:t>
            </a:r>
            <a:r>
              <a:rPr lang="uk-UA" b="1" dirty="0" smtClean="0"/>
              <a:t>.</a:t>
            </a:r>
          </a:p>
          <a:p>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олеський замок\images.jpeg"/>
          <p:cNvPicPr/>
          <p:nvPr/>
        </p:nvPicPr>
        <p:blipFill>
          <a:blip r:embed="rId3"/>
          <a:srcRect/>
          <a:stretch>
            <a:fillRect/>
          </a:stretch>
        </p:blipFill>
        <p:spPr bwMode="auto">
          <a:xfrm>
            <a:off x="0" y="0"/>
            <a:ext cx="2214546" cy="1857364"/>
          </a:xfrm>
          <a:prstGeom prst="rect">
            <a:avLst/>
          </a:prstGeom>
          <a:noFill/>
          <a:ln w="9525">
            <a:noFill/>
            <a:miter lim="800000"/>
            <a:headEnd/>
            <a:tailEnd/>
          </a:ln>
        </p:spPr>
      </p:pic>
      <p:pic>
        <p:nvPicPr>
          <p:cNvPr id="3" name="Рисунок 2" descr="C:\Users\Ларс\Desktop\12 замків україни\олеський замок\images2.jpeg"/>
          <p:cNvPicPr/>
          <p:nvPr/>
        </p:nvPicPr>
        <p:blipFill>
          <a:blip r:embed="rId4"/>
          <a:srcRect/>
          <a:stretch>
            <a:fillRect/>
          </a:stretch>
        </p:blipFill>
        <p:spPr bwMode="auto">
          <a:xfrm>
            <a:off x="2214546" y="0"/>
            <a:ext cx="2286016" cy="1857364"/>
          </a:xfrm>
          <a:prstGeom prst="rect">
            <a:avLst/>
          </a:prstGeom>
          <a:noFill/>
          <a:ln w="9525">
            <a:noFill/>
            <a:miter lim="800000"/>
            <a:headEnd/>
            <a:tailEnd/>
          </a:ln>
        </p:spPr>
      </p:pic>
      <p:pic>
        <p:nvPicPr>
          <p:cNvPr id="4" name="Рисунок 3" descr="C:\Users\Ларс\Desktop\12 замків україни\олеський замок\images14.jpeg"/>
          <p:cNvPicPr/>
          <p:nvPr/>
        </p:nvPicPr>
        <p:blipFill>
          <a:blip r:embed="rId5"/>
          <a:srcRect/>
          <a:stretch>
            <a:fillRect/>
          </a:stretch>
        </p:blipFill>
        <p:spPr bwMode="auto">
          <a:xfrm>
            <a:off x="4500562" y="0"/>
            <a:ext cx="2357454" cy="1857364"/>
          </a:xfrm>
          <a:prstGeom prst="rect">
            <a:avLst/>
          </a:prstGeom>
          <a:noFill/>
          <a:ln w="9525">
            <a:noFill/>
            <a:miter lim="800000"/>
            <a:headEnd/>
            <a:tailEnd/>
          </a:ln>
        </p:spPr>
      </p:pic>
      <p:pic>
        <p:nvPicPr>
          <p:cNvPr id="5" name="Рисунок 4" descr="C:\Users\Ларс\Desktop\12 замків україни\олеський замок\images7.jpeg"/>
          <p:cNvPicPr/>
          <p:nvPr/>
        </p:nvPicPr>
        <p:blipFill>
          <a:blip r:embed="rId6"/>
          <a:srcRect/>
          <a:stretch>
            <a:fillRect/>
          </a:stretch>
        </p:blipFill>
        <p:spPr bwMode="auto">
          <a:xfrm>
            <a:off x="6858016" y="0"/>
            <a:ext cx="2285984" cy="1857364"/>
          </a:xfrm>
          <a:prstGeom prst="rect">
            <a:avLst/>
          </a:prstGeom>
          <a:noFill/>
          <a:ln w="9525">
            <a:noFill/>
            <a:miter lim="800000"/>
            <a:headEnd/>
            <a:tailEnd/>
          </a:ln>
        </p:spPr>
      </p:pic>
      <p:pic>
        <p:nvPicPr>
          <p:cNvPr id="6" name="Рисунок 5" descr="C:\Users\Ларс\Desktop\12 замків україни\олеський замок\images0.jpeg"/>
          <p:cNvPicPr/>
          <p:nvPr/>
        </p:nvPicPr>
        <p:blipFill>
          <a:blip r:embed="rId7"/>
          <a:srcRect/>
          <a:stretch>
            <a:fillRect/>
          </a:stretch>
        </p:blipFill>
        <p:spPr bwMode="auto">
          <a:xfrm>
            <a:off x="0" y="1857364"/>
            <a:ext cx="2928926" cy="1857388"/>
          </a:xfrm>
          <a:prstGeom prst="rect">
            <a:avLst/>
          </a:prstGeom>
          <a:noFill/>
          <a:ln w="9525">
            <a:noFill/>
            <a:miter lim="800000"/>
            <a:headEnd/>
            <a:tailEnd/>
          </a:ln>
        </p:spPr>
      </p:pic>
      <p:pic>
        <p:nvPicPr>
          <p:cNvPr id="7" name="Рисунок 6" descr="C:\Users\Ларс\Desktop\12 замків україни\олеський замок\images9.jpeg"/>
          <p:cNvPicPr/>
          <p:nvPr/>
        </p:nvPicPr>
        <p:blipFill>
          <a:blip r:embed="rId8"/>
          <a:srcRect/>
          <a:stretch>
            <a:fillRect/>
          </a:stretch>
        </p:blipFill>
        <p:spPr bwMode="auto">
          <a:xfrm>
            <a:off x="2928926" y="1857364"/>
            <a:ext cx="3071834" cy="1857388"/>
          </a:xfrm>
          <a:prstGeom prst="rect">
            <a:avLst/>
          </a:prstGeom>
          <a:noFill/>
          <a:ln w="9525">
            <a:noFill/>
            <a:miter lim="800000"/>
            <a:headEnd/>
            <a:tailEnd/>
          </a:ln>
        </p:spPr>
      </p:pic>
      <p:pic>
        <p:nvPicPr>
          <p:cNvPr id="8" name="Рисунок 7" descr="C:\Users\Ларс\Desktop\12 замків україни\олеський замок\images16.jpeg"/>
          <p:cNvPicPr/>
          <p:nvPr/>
        </p:nvPicPr>
        <p:blipFill>
          <a:blip r:embed="rId9"/>
          <a:srcRect/>
          <a:stretch>
            <a:fillRect/>
          </a:stretch>
        </p:blipFill>
        <p:spPr bwMode="auto">
          <a:xfrm>
            <a:off x="6000760" y="1857364"/>
            <a:ext cx="3143240" cy="1857388"/>
          </a:xfrm>
          <a:prstGeom prst="rect">
            <a:avLst/>
          </a:prstGeom>
          <a:noFill/>
          <a:ln w="9525">
            <a:noFill/>
            <a:miter lim="800000"/>
            <a:headEnd/>
            <a:tailEnd/>
          </a:ln>
        </p:spPr>
      </p:pic>
      <p:pic>
        <p:nvPicPr>
          <p:cNvPr id="9" name="Рисунок 8" descr="C:\Users\Ларс\Desktop\12 замків україни\олеський замок\images15.jpeg"/>
          <p:cNvPicPr/>
          <p:nvPr/>
        </p:nvPicPr>
        <p:blipFill>
          <a:blip r:embed="rId10"/>
          <a:srcRect/>
          <a:stretch>
            <a:fillRect/>
          </a:stretch>
        </p:blipFill>
        <p:spPr bwMode="auto">
          <a:xfrm>
            <a:off x="0" y="3714752"/>
            <a:ext cx="2071670" cy="3143248"/>
          </a:xfrm>
          <a:prstGeom prst="rect">
            <a:avLst/>
          </a:prstGeom>
          <a:noFill/>
          <a:ln w="9525">
            <a:noFill/>
            <a:miter lim="800000"/>
            <a:headEnd/>
            <a:tailEnd/>
          </a:ln>
        </p:spPr>
      </p:pic>
      <p:pic>
        <p:nvPicPr>
          <p:cNvPr id="10" name="Рисунок 9" descr="C:\Users\Ларс\Desktop\12 замків україни\олеський замок\oleskyi2.jpg"/>
          <p:cNvPicPr/>
          <p:nvPr/>
        </p:nvPicPr>
        <p:blipFill>
          <a:blip r:embed="rId11"/>
          <a:srcRect/>
          <a:stretch>
            <a:fillRect/>
          </a:stretch>
        </p:blipFill>
        <p:spPr bwMode="auto">
          <a:xfrm>
            <a:off x="2071670" y="3714752"/>
            <a:ext cx="2286016" cy="3143248"/>
          </a:xfrm>
          <a:prstGeom prst="rect">
            <a:avLst/>
          </a:prstGeom>
          <a:noFill/>
          <a:ln w="9525">
            <a:noFill/>
            <a:miter lim="800000"/>
            <a:headEnd/>
            <a:tailEnd/>
          </a:ln>
        </p:spPr>
      </p:pic>
      <p:pic>
        <p:nvPicPr>
          <p:cNvPr id="11" name="Рисунок 10" descr="C:\Users\Ларс\Desktop\12 замків україни\олеський замок\oleskyi3.jpg"/>
          <p:cNvPicPr/>
          <p:nvPr/>
        </p:nvPicPr>
        <p:blipFill>
          <a:blip r:embed="rId12"/>
          <a:srcRect/>
          <a:stretch>
            <a:fillRect/>
          </a:stretch>
        </p:blipFill>
        <p:spPr bwMode="auto">
          <a:xfrm>
            <a:off x="4357686" y="3714752"/>
            <a:ext cx="2500330" cy="3143248"/>
          </a:xfrm>
          <a:prstGeom prst="rect">
            <a:avLst/>
          </a:prstGeom>
          <a:noFill/>
          <a:ln w="9525">
            <a:noFill/>
            <a:miter lim="800000"/>
            <a:headEnd/>
            <a:tailEnd/>
          </a:ln>
        </p:spPr>
      </p:pic>
      <p:pic>
        <p:nvPicPr>
          <p:cNvPr id="12" name="Рисунок 11" descr="C:\Users\Ларс\Desktop\12 замків україни\олеський замок\oleskyi5.jpg"/>
          <p:cNvPicPr/>
          <p:nvPr/>
        </p:nvPicPr>
        <p:blipFill>
          <a:blip r:embed="rId13"/>
          <a:srcRect/>
          <a:stretch>
            <a:fillRect/>
          </a:stretch>
        </p:blipFill>
        <p:spPr bwMode="auto">
          <a:xfrm>
            <a:off x="6858016" y="3714752"/>
            <a:ext cx="2285984" cy="3143248"/>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randombar(horizont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randombar(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randombar(horizontal)">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randombar(horizontal)">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randombar(horizontal)">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7999"/>
          </a:xfrm>
          <a:prstGeom prst="rect">
            <a:avLst/>
          </a:prstGeom>
        </p:spPr>
        <p:style>
          <a:lnRef idx="0">
            <a:schemeClr val="accent4"/>
          </a:lnRef>
          <a:fillRef idx="3">
            <a:schemeClr val="accent4"/>
          </a:fillRef>
          <a:effectRef idx="3">
            <a:schemeClr val="accent4"/>
          </a:effectRef>
          <a:fontRef idx="minor">
            <a:schemeClr val="lt1"/>
          </a:fontRef>
        </p:style>
      </p:pic>
      <p:sp>
        <p:nvSpPr>
          <p:cNvPr id="5" name="Прямоугольник 4"/>
          <p:cNvSpPr/>
          <p:nvPr/>
        </p:nvSpPr>
        <p:spPr>
          <a:xfrm>
            <a:off x="1285852" y="1214422"/>
            <a:ext cx="914400" cy="35719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Луцьк</a:t>
            </a:r>
            <a:endParaRPr lang="uk-UA" b="1" dirty="0">
              <a:solidFill>
                <a:schemeClr val="tx1"/>
              </a:solidFill>
            </a:endParaRPr>
          </a:p>
        </p:txBody>
      </p:sp>
      <p:sp>
        <p:nvSpPr>
          <p:cNvPr id="6" name="Скругленная прямоугольная выноска 5"/>
          <p:cNvSpPr/>
          <p:nvPr/>
        </p:nvSpPr>
        <p:spPr>
          <a:xfrm>
            <a:off x="214282" y="1714488"/>
            <a:ext cx="1343028" cy="612648"/>
          </a:xfrm>
          <a:prstGeom prst="wedgeRoundRectCallout">
            <a:avLst>
              <a:gd name="adj1" fmla="val 71538"/>
              <a:gd name="adj2" fmla="val -70702"/>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Замок </a:t>
            </a:r>
            <a:r>
              <a:rPr lang="uk-UA" b="1" dirty="0" err="1" smtClean="0">
                <a:solidFill>
                  <a:schemeClr val="tx1"/>
                </a:solidFill>
              </a:rPr>
              <a:t>Любарта</a:t>
            </a:r>
            <a:endParaRPr lang="uk-UA" b="1" dirty="0">
              <a:solidFill>
                <a:schemeClr val="tx1"/>
              </a:solidFill>
            </a:endParaRPr>
          </a:p>
        </p:txBody>
      </p:sp>
      <p:pic>
        <p:nvPicPr>
          <p:cNvPr id="7" name="Рисунок 6" descr="C:\Users\Ларс\Desktop\12 замків україни\луцький замок\117.jpg"/>
          <p:cNvPicPr/>
          <p:nvPr/>
        </p:nvPicPr>
        <p:blipFill>
          <a:blip r:embed="rId4" cstate="print"/>
          <a:srcRect l="15138" r="32621" b="8197"/>
          <a:stretch>
            <a:fillRect/>
          </a:stretch>
        </p:blipFill>
        <p:spPr bwMode="auto">
          <a:xfrm>
            <a:off x="1285852" y="0"/>
            <a:ext cx="928694" cy="1214398"/>
          </a:xfrm>
          <a:prstGeom prst="rect">
            <a:avLst/>
          </a:prstGeom>
          <a:noFill/>
          <a:ln w="9525">
            <a:noFill/>
            <a:miter lim="800000"/>
            <a:headEnd/>
            <a:tailEnd/>
          </a:ln>
        </p:spPr>
      </p:pic>
      <p:sp>
        <p:nvSpPr>
          <p:cNvPr id="8" name="Прямоугольник 7"/>
          <p:cNvSpPr/>
          <p:nvPr/>
        </p:nvSpPr>
        <p:spPr>
          <a:xfrm>
            <a:off x="3857620" y="1571612"/>
            <a:ext cx="914400"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Київ</a:t>
            </a:r>
            <a:endParaRPr lang="uk-UA" b="1" dirty="0">
              <a:solidFill>
                <a:schemeClr val="tx1"/>
              </a:solidFill>
            </a:endParaRPr>
          </a:p>
        </p:txBody>
      </p:sp>
      <p:cxnSp>
        <p:nvCxnSpPr>
          <p:cNvPr id="10" name="Прямая со стрелкой 9"/>
          <p:cNvCxnSpPr>
            <a:stCxn id="8" idx="1"/>
            <a:endCxn id="5" idx="3"/>
          </p:cNvCxnSpPr>
          <p:nvPr/>
        </p:nvCxnSpPr>
        <p:spPr>
          <a:xfrm rot="10800000">
            <a:off x="2200252" y="1393018"/>
            <a:ext cx="1657368" cy="392909"/>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trips(downLef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heckerboard(across)">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6"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Horizont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7999"/>
          </a:xfrm>
          <a:prstGeom prst="rect">
            <a:avLst/>
          </a:prstGeom>
          <a:noFill/>
        </p:spPr>
      </p:pic>
      <p:sp>
        <p:nvSpPr>
          <p:cNvPr id="4" name="Прямоугольник 3"/>
          <p:cNvSpPr/>
          <p:nvPr/>
        </p:nvSpPr>
        <p:spPr>
          <a:xfrm>
            <a:off x="1000100" y="2071678"/>
            <a:ext cx="1214446"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err="1" smtClean="0">
                <a:solidFill>
                  <a:schemeClr val="tx1"/>
                </a:solidFill>
              </a:rPr>
              <a:t>Олесько</a:t>
            </a:r>
            <a:endParaRPr lang="uk-UA" b="1" dirty="0">
              <a:solidFill>
                <a:schemeClr val="tx1"/>
              </a:solidFill>
            </a:endParaRPr>
          </a:p>
        </p:txBody>
      </p:sp>
      <p:sp>
        <p:nvSpPr>
          <p:cNvPr id="3" name="Прямоугольник 2"/>
          <p:cNvSpPr/>
          <p:nvPr/>
        </p:nvSpPr>
        <p:spPr>
          <a:xfrm>
            <a:off x="2143108" y="2357430"/>
            <a:ext cx="1500198"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err="1" smtClean="0">
                <a:solidFill>
                  <a:schemeClr val="tx1"/>
                </a:solidFill>
              </a:rPr>
              <a:t>Меджибіж</a:t>
            </a:r>
            <a:endParaRPr lang="uk-UA" b="1" dirty="0">
              <a:solidFill>
                <a:schemeClr val="tx1"/>
              </a:solidFill>
            </a:endParaRPr>
          </a:p>
        </p:txBody>
      </p:sp>
      <p:cxnSp>
        <p:nvCxnSpPr>
          <p:cNvPr id="11" name="Скругленная соединительная линия 10"/>
          <p:cNvCxnSpPr>
            <a:stCxn id="4" idx="0"/>
            <a:endCxn id="3" idx="0"/>
          </p:cNvCxnSpPr>
          <p:nvPr/>
        </p:nvCxnSpPr>
        <p:spPr>
          <a:xfrm rot="16200000" flipH="1">
            <a:off x="2107389" y="1571612"/>
            <a:ext cx="285752" cy="1285884"/>
          </a:xfrm>
          <a:prstGeom prst="curvedConnector3">
            <a:avLst>
              <a:gd name="adj1" fmla="val -221712"/>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15" name="Скругленная прямоугольная выноска 14"/>
          <p:cNvSpPr/>
          <p:nvPr/>
        </p:nvSpPr>
        <p:spPr>
          <a:xfrm>
            <a:off x="500034" y="3071810"/>
            <a:ext cx="1700218" cy="714380"/>
          </a:xfrm>
          <a:prstGeom prst="wedgeRoundRectCallout">
            <a:avLst>
              <a:gd name="adj1" fmla="val 86323"/>
              <a:gd name="adj2" fmla="val -77003"/>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Фортеця у </a:t>
            </a:r>
            <a:r>
              <a:rPr lang="uk-UA" b="1" dirty="0" err="1" smtClean="0">
                <a:solidFill>
                  <a:schemeClr val="tx1"/>
                </a:solidFill>
              </a:rPr>
              <a:t>Меджибожі</a:t>
            </a:r>
            <a:endParaRPr lang="uk-UA" b="1" dirty="0">
              <a:solidFill>
                <a:schemeClr val="tx1"/>
              </a:solidFill>
            </a:endParaRPr>
          </a:p>
        </p:txBody>
      </p:sp>
      <p:pic>
        <p:nvPicPr>
          <p:cNvPr id="18" name="Рисунок 17" descr="C:\Users\Ларс\Desktop\12 замків україни\фортеця в меджибожі\medzhybizh.jpg"/>
          <p:cNvPicPr/>
          <p:nvPr/>
        </p:nvPicPr>
        <p:blipFill>
          <a:blip r:embed="rId4"/>
          <a:srcRect l="4944" t="13521" b="27272"/>
          <a:stretch>
            <a:fillRect/>
          </a:stretch>
        </p:blipFill>
        <p:spPr bwMode="auto">
          <a:xfrm>
            <a:off x="2857488" y="2857496"/>
            <a:ext cx="2852670" cy="1352282"/>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strips(downLeft)">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checkerboard(across)">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arn(inHorizontal)">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28694"/>
          </a:xfrm>
        </p:spPr>
        <p:txBody>
          <a:bodyPr>
            <a:noAutofit/>
          </a:bodyPr>
          <a:lstStyle/>
          <a:p>
            <a:pPr algn="ctr"/>
            <a:r>
              <a:rPr lang="uk-UA" sz="6000" b="1" dirty="0" smtClean="0">
                <a:solidFill>
                  <a:srgbClr val="9C1F9F"/>
                </a:solidFill>
              </a:rPr>
              <a:t>Фортеця у </a:t>
            </a:r>
            <a:r>
              <a:rPr lang="uk-UA" sz="6000" b="1" dirty="0" err="1" smtClean="0">
                <a:solidFill>
                  <a:srgbClr val="9C1F9F"/>
                </a:solidFill>
              </a:rPr>
              <a:t>Меджибожі</a:t>
            </a:r>
            <a:endParaRPr lang="uk-UA" sz="6000" dirty="0">
              <a:solidFill>
                <a:srgbClr val="9C1F9F"/>
              </a:solidFill>
            </a:endParaRPr>
          </a:p>
        </p:txBody>
      </p:sp>
      <p:sp>
        <p:nvSpPr>
          <p:cNvPr id="3" name="Содержимое 2"/>
          <p:cNvSpPr>
            <a:spLocks noGrp="1"/>
          </p:cNvSpPr>
          <p:nvPr>
            <p:ph idx="1"/>
          </p:nvPr>
        </p:nvSpPr>
        <p:spPr>
          <a:xfrm>
            <a:off x="0" y="1428736"/>
            <a:ext cx="9001156" cy="5429264"/>
          </a:xfrm>
        </p:spPr>
        <p:txBody>
          <a:bodyPr>
            <a:normAutofit fontScale="77500" lnSpcReduction="20000"/>
          </a:bodyPr>
          <a:lstStyle/>
          <a:p>
            <a:pPr algn="just"/>
            <a:r>
              <a:rPr lang="uk-UA" sz="2900" dirty="0" smtClean="0"/>
              <a:t>Зведена між річками Південний Буг і </a:t>
            </a:r>
            <a:r>
              <a:rPr lang="uk-UA" sz="2900" dirty="0" err="1" smtClean="0"/>
              <a:t>Бужок</a:t>
            </a:r>
            <a:r>
              <a:rPr lang="uk-UA" sz="2900" dirty="0" smtClean="0"/>
              <a:t>,  –  одна з найбільших і найдавніших фортифікаційних споруд України. Розташовані в мальовничому куточку Хмельниччини, могутні мури і башти фортеці нікого не залишають байдужим.</a:t>
            </a:r>
          </a:p>
          <a:p>
            <a:pPr algn="just"/>
            <a:r>
              <a:rPr lang="uk-UA" sz="2900" dirty="0" smtClean="0"/>
              <a:t>Перші древньоруські укріплення на місці нинішньої фортеці були зведені ще до монгольського нашестя, проте в середині ХІІІ століття вони були знищені за наказом монголів. Ослаблені протистоянням з Золотою Ордою галицько-волинські землі в XIV століття підпадають під владу литовських князів. </a:t>
            </a:r>
            <a:r>
              <a:rPr lang="uk-UA" sz="2900" dirty="0" err="1" smtClean="0"/>
              <a:t>Меджибіж</a:t>
            </a:r>
            <a:r>
              <a:rPr lang="uk-UA" sz="2900" dirty="0" smtClean="0"/>
              <a:t> стає королівським замком, який передавався у володіння прикордонним старостам, що повинні були стримувати наскоки татар. І вже у 1516 році у </a:t>
            </a:r>
            <a:r>
              <a:rPr lang="uk-UA" sz="2900" dirty="0" err="1" smtClean="0"/>
              <a:t>Меджибожі</a:t>
            </a:r>
            <a:r>
              <a:rPr lang="uk-UA" sz="2900" dirty="0" smtClean="0"/>
              <a:t> був мурований замок. На початку ХVІІІ ст. </a:t>
            </a:r>
            <a:r>
              <a:rPr lang="uk-UA" sz="2900" dirty="0" err="1" smtClean="0"/>
              <a:t>Меджибіж</a:t>
            </a:r>
            <a:r>
              <a:rPr lang="uk-UA" sz="2900" dirty="0" smtClean="0"/>
              <a:t> постраждав від місцевого населення, коли повстанці у 1702 р. обложили замок. З 1730 року містом володіли Чарторийські, а у 1831 їх майно було конфісковано за участь в польському повстанні, з того часу в замку були так звані «таборові збори» (казарми). </a:t>
            </a:r>
          </a:p>
          <a:p>
            <a:pPr algn="just"/>
            <a:r>
              <a:rPr lang="uk-UA" sz="2900" dirty="0" smtClean="0"/>
              <a:t>На сьогоднішній день у </a:t>
            </a:r>
            <a:r>
              <a:rPr lang="uk-UA" sz="2900" dirty="0" err="1" smtClean="0"/>
              <a:t>Меджибізькій</a:t>
            </a:r>
            <a:r>
              <a:rPr lang="uk-UA" sz="2900" dirty="0" smtClean="0"/>
              <a:t> фортеці, яка отримала статус заповідника, тривають реставраційні роботи. </a:t>
            </a:r>
          </a:p>
          <a:p>
            <a:endParaRPr lang="uk-UA" sz="2900" dirty="0" smtClean="0"/>
          </a:p>
          <a:p>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фортеця в меджибожі\medzhybizh.jpg"/>
          <p:cNvPicPr/>
          <p:nvPr/>
        </p:nvPicPr>
        <p:blipFill>
          <a:blip r:embed="rId3"/>
          <a:srcRect/>
          <a:stretch>
            <a:fillRect/>
          </a:stretch>
        </p:blipFill>
        <p:spPr bwMode="auto">
          <a:xfrm>
            <a:off x="0" y="0"/>
            <a:ext cx="3000364" cy="2285992"/>
          </a:xfrm>
          <a:prstGeom prst="rect">
            <a:avLst/>
          </a:prstGeom>
          <a:noFill/>
          <a:ln w="9525">
            <a:noFill/>
            <a:miter lim="800000"/>
            <a:headEnd/>
            <a:tailEnd/>
          </a:ln>
        </p:spPr>
      </p:pic>
      <p:pic>
        <p:nvPicPr>
          <p:cNvPr id="3" name="Рисунок 2" descr="C:\Users\Ларс\Desktop\12 замків україни\фортеця в меджибожі\3.jpeg"/>
          <p:cNvPicPr/>
          <p:nvPr/>
        </p:nvPicPr>
        <p:blipFill>
          <a:blip r:embed="rId4"/>
          <a:srcRect/>
          <a:stretch>
            <a:fillRect/>
          </a:stretch>
        </p:blipFill>
        <p:spPr bwMode="auto">
          <a:xfrm>
            <a:off x="3000364" y="0"/>
            <a:ext cx="3071834" cy="2285992"/>
          </a:xfrm>
          <a:prstGeom prst="rect">
            <a:avLst/>
          </a:prstGeom>
          <a:noFill/>
          <a:ln w="9525">
            <a:noFill/>
            <a:miter lim="800000"/>
            <a:headEnd/>
            <a:tailEnd/>
          </a:ln>
        </p:spPr>
      </p:pic>
      <p:pic>
        <p:nvPicPr>
          <p:cNvPr id="4" name="Рисунок 3" descr="C:\Users\Ларс\Desktop\12 замків україни\фортеця в меджибожі\4.jpeg"/>
          <p:cNvPicPr/>
          <p:nvPr/>
        </p:nvPicPr>
        <p:blipFill>
          <a:blip r:embed="rId5"/>
          <a:srcRect/>
          <a:stretch>
            <a:fillRect/>
          </a:stretch>
        </p:blipFill>
        <p:spPr bwMode="auto">
          <a:xfrm>
            <a:off x="6072199" y="0"/>
            <a:ext cx="3071802" cy="2285992"/>
          </a:xfrm>
          <a:prstGeom prst="rect">
            <a:avLst/>
          </a:prstGeom>
          <a:noFill/>
          <a:ln w="9525">
            <a:noFill/>
            <a:miter lim="800000"/>
            <a:headEnd/>
            <a:tailEnd/>
          </a:ln>
        </p:spPr>
      </p:pic>
      <p:pic>
        <p:nvPicPr>
          <p:cNvPr id="5" name="Рисунок 4" descr="C:\Users\Ларс\Desktop\12 замків україни\фортеця в меджибожі\5.jpeg"/>
          <p:cNvPicPr/>
          <p:nvPr/>
        </p:nvPicPr>
        <p:blipFill>
          <a:blip r:embed="rId6"/>
          <a:srcRect/>
          <a:stretch>
            <a:fillRect/>
          </a:stretch>
        </p:blipFill>
        <p:spPr bwMode="auto">
          <a:xfrm>
            <a:off x="0" y="2285992"/>
            <a:ext cx="3000364" cy="2286016"/>
          </a:xfrm>
          <a:prstGeom prst="rect">
            <a:avLst/>
          </a:prstGeom>
          <a:noFill/>
          <a:ln w="9525">
            <a:noFill/>
            <a:miter lim="800000"/>
            <a:headEnd/>
            <a:tailEnd/>
          </a:ln>
        </p:spPr>
      </p:pic>
      <p:pic>
        <p:nvPicPr>
          <p:cNvPr id="6" name="Рисунок 5" descr="C:\Users\Ларс\Desktop\12 замків україни\фортеця в меджибожі\images1.jpeg"/>
          <p:cNvPicPr/>
          <p:nvPr/>
        </p:nvPicPr>
        <p:blipFill>
          <a:blip r:embed="rId7"/>
          <a:srcRect/>
          <a:stretch>
            <a:fillRect/>
          </a:stretch>
        </p:blipFill>
        <p:spPr bwMode="auto">
          <a:xfrm>
            <a:off x="3000364" y="2285992"/>
            <a:ext cx="3071834" cy="2286016"/>
          </a:xfrm>
          <a:prstGeom prst="rect">
            <a:avLst/>
          </a:prstGeom>
          <a:noFill/>
          <a:ln w="9525">
            <a:noFill/>
            <a:miter lim="800000"/>
            <a:headEnd/>
            <a:tailEnd/>
          </a:ln>
        </p:spPr>
      </p:pic>
      <p:pic>
        <p:nvPicPr>
          <p:cNvPr id="7" name="Рисунок 6" descr="C:\Users\Ларс\Desktop\12 замків україни\фортеця в меджибожі\7.jpeg"/>
          <p:cNvPicPr/>
          <p:nvPr/>
        </p:nvPicPr>
        <p:blipFill>
          <a:blip r:embed="rId8"/>
          <a:srcRect/>
          <a:stretch>
            <a:fillRect/>
          </a:stretch>
        </p:blipFill>
        <p:spPr bwMode="auto">
          <a:xfrm>
            <a:off x="6072198" y="2285992"/>
            <a:ext cx="3071802" cy="2286016"/>
          </a:xfrm>
          <a:prstGeom prst="rect">
            <a:avLst/>
          </a:prstGeom>
          <a:noFill/>
          <a:ln w="9525">
            <a:noFill/>
            <a:miter lim="800000"/>
            <a:headEnd/>
            <a:tailEnd/>
          </a:ln>
        </p:spPr>
      </p:pic>
      <p:pic>
        <p:nvPicPr>
          <p:cNvPr id="8" name="Рисунок 7" descr="C:\Users\Ларс\Desktop\12 замків україни\фортеця в меджибожі\images2.jpeg"/>
          <p:cNvPicPr/>
          <p:nvPr/>
        </p:nvPicPr>
        <p:blipFill>
          <a:blip r:embed="rId9"/>
          <a:srcRect/>
          <a:stretch>
            <a:fillRect/>
          </a:stretch>
        </p:blipFill>
        <p:spPr bwMode="auto">
          <a:xfrm>
            <a:off x="0" y="4572008"/>
            <a:ext cx="3000364" cy="2285992"/>
          </a:xfrm>
          <a:prstGeom prst="rect">
            <a:avLst/>
          </a:prstGeom>
          <a:noFill/>
          <a:ln w="9525">
            <a:noFill/>
            <a:miter lim="800000"/>
            <a:headEnd/>
            <a:tailEnd/>
          </a:ln>
        </p:spPr>
      </p:pic>
      <p:pic>
        <p:nvPicPr>
          <p:cNvPr id="9" name="Рисунок 8" descr="C:\Users\Ларс\Desktop\12 замків україни\фортеця в меджибожі\6.jpeg"/>
          <p:cNvPicPr/>
          <p:nvPr/>
        </p:nvPicPr>
        <p:blipFill>
          <a:blip r:embed="rId10"/>
          <a:srcRect/>
          <a:stretch>
            <a:fillRect/>
          </a:stretch>
        </p:blipFill>
        <p:spPr bwMode="auto">
          <a:xfrm>
            <a:off x="3000364" y="4572008"/>
            <a:ext cx="3071834" cy="2285992"/>
          </a:xfrm>
          <a:prstGeom prst="rect">
            <a:avLst/>
          </a:prstGeom>
          <a:noFill/>
          <a:ln w="9525">
            <a:noFill/>
            <a:miter lim="800000"/>
            <a:headEnd/>
            <a:tailEnd/>
          </a:ln>
        </p:spPr>
      </p:pic>
      <p:pic>
        <p:nvPicPr>
          <p:cNvPr id="10" name="Рисунок 9" descr="C:\Users\Ларс\Desktop\12 замків україни\фортеця в меджибожі\medzhibizh_1.jpg"/>
          <p:cNvPicPr/>
          <p:nvPr/>
        </p:nvPicPr>
        <p:blipFill>
          <a:blip r:embed="rId11"/>
          <a:srcRect/>
          <a:stretch>
            <a:fillRect/>
          </a:stretch>
        </p:blipFill>
        <p:spPr bwMode="auto">
          <a:xfrm>
            <a:off x="6072199" y="4572009"/>
            <a:ext cx="3071802" cy="2285992"/>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trips(down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trips(downLef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strips(downLeft)">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strips(downLeft)">
                                      <p:cBhvr>
                                        <p:cTn id="4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1" y="1"/>
            <a:ext cx="9153948" cy="6858000"/>
          </a:xfrm>
          <a:prstGeom prst="rect">
            <a:avLst/>
          </a:prstGeom>
          <a:noFill/>
        </p:spPr>
      </p:pic>
      <p:sp>
        <p:nvSpPr>
          <p:cNvPr id="3" name="Прямоугольник 2"/>
          <p:cNvSpPr/>
          <p:nvPr/>
        </p:nvSpPr>
        <p:spPr>
          <a:xfrm>
            <a:off x="2143108" y="2357430"/>
            <a:ext cx="1500198"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err="1" smtClean="0">
                <a:solidFill>
                  <a:schemeClr val="tx1"/>
                </a:solidFill>
              </a:rPr>
              <a:t>Меджибіж</a:t>
            </a:r>
            <a:endParaRPr lang="uk-UA" b="1" dirty="0">
              <a:solidFill>
                <a:schemeClr val="tx1"/>
              </a:solidFill>
            </a:endParaRPr>
          </a:p>
        </p:txBody>
      </p:sp>
      <p:sp>
        <p:nvSpPr>
          <p:cNvPr id="4" name="Прямоугольник 3"/>
          <p:cNvSpPr/>
          <p:nvPr/>
        </p:nvSpPr>
        <p:spPr>
          <a:xfrm>
            <a:off x="5929322" y="5643578"/>
            <a:ext cx="914400"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Судак </a:t>
            </a:r>
            <a:endParaRPr lang="uk-UA" b="1" dirty="0">
              <a:solidFill>
                <a:schemeClr val="tx1"/>
              </a:solidFill>
            </a:endParaRPr>
          </a:p>
        </p:txBody>
      </p:sp>
      <p:cxnSp>
        <p:nvCxnSpPr>
          <p:cNvPr id="6" name="Прямая со стрелкой 5"/>
          <p:cNvCxnSpPr>
            <a:stCxn id="3" idx="2"/>
            <a:endCxn id="4" idx="0"/>
          </p:cNvCxnSpPr>
          <p:nvPr/>
        </p:nvCxnSpPr>
        <p:spPr>
          <a:xfrm rot="16200000" flipH="1">
            <a:off x="3246823" y="2503879"/>
            <a:ext cx="2786082" cy="3493315"/>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8" name="Скругленная прямоугольная выноска 7"/>
          <p:cNvSpPr/>
          <p:nvPr/>
        </p:nvSpPr>
        <p:spPr>
          <a:xfrm>
            <a:off x="4000496" y="5572140"/>
            <a:ext cx="1500198" cy="642942"/>
          </a:xfrm>
          <a:prstGeom prst="wedgeRoundRectCallout">
            <a:avLst>
              <a:gd name="adj1" fmla="val 78432"/>
              <a:gd name="adj2" fmla="val -2515"/>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Генуезька фортеця</a:t>
            </a:r>
            <a:endParaRPr lang="uk-UA" b="1" dirty="0">
              <a:solidFill>
                <a:schemeClr val="tx1"/>
              </a:solidFill>
            </a:endParaRPr>
          </a:p>
        </p:txBody>
      </p:sp>
      <p:pic>
        <p:nvPicPr>
          <p:cNvPr id="9" name="Рисунок 8" descr="C:\Users\Ларс\Desktop\12 замків україни\Генуезька фортеця в м.Судаку\2.jpeg"/>
          <p:cNvPicPr/>
          <p:nvPr/>
        </p:nvPicPr>
        <p:blipFill>
          <a:blip r:embed="rId4"/>
          <a:srcRect l="15353" b="10704"/>
          <a:stretch>
            <a:fillRect/>
          </a:stretch>
        </p:blipFill>
        <p:spPr bwMode="auto">
          <a:xfrm>
            <a:off x="6429388" y="4429133"/>
            <a:ext cx="1643074" cy="1214446"/>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heckerboard(across)">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Horizontal)">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928694"/>
          </a:xfrm>
        </p:spPr>
        <p:txBody>
          <a:bodyPr>
            <a:noAutofit/>
          </a:bodyPr>
          <a:lstStyle/>
          <a:p>
            <a:pPr algn="ctr"/>
            <a:r>
              <a:rPr lang="uk-UA" sz="6000" b="1" dirty="0" smtClean="0">
                <a:solidFill>
                  <a:srgbClr val="9C1F9F"/>
                </a:solidFill>
              </a:rPr>
              <a:t>Генуезька фортеця </a:t>
            </a:r>
            <a:endParaRPr lang="uk-UA" sz="6000" b="1" dirty="0">
              <a:solidFill>
                <a:srgbClr val="9C1F9F"/>
              </a:solidFill>
            </a:endParaRPr>
          </a:p>
        </p:txBody>
      </p:sp>
      <p:sp>
        <p:nvSpPr>
          <p:cNvPr id="3" name="Содержимое 2"/>
          <p:cNvSpPr>
            <a:spLocks noGrp="1"/>
          </p:cNvSpPr>
          <p:nvPr>
            <p:ph idx="1"/>
          </p:nvPr>
        </p:nvSpPr>
        <p:spPr>
          <a:xfrm>
            <a:off x="0" y="1285860"/>
            <a:ext cx="8929718" cy="5572140"/>
          </a:xfrm>
        </p:spPr>
        <p:txBody>
          <a:bodyPr>
            <a:normAutofit fontScale="70000" lnSpcReduction="20000"/>
          </a:bodyPr>
          <a:lstStyle/>
          <a:p>
            <a:pPr algn="just"/>
            <a:r>
              <a:rPr lang="uk-UA" sz="2800" dirty="0" smtClean="0"/>
              <a:t>Фортеця в місті Судак (Крим, Україна), побудована </a:t>
            </a:r>
            <a:r>
              <a:rPr lang="uk-UA" sz="2800" dirty="0" err="1" smtClean="0"/>
              <a:t>генуезцями</a:t>
            </a:r>
            <a:r>
              <a:rPr lang="uk-UA" sz="2800" dirty="0" smtClean="0"/>
              <a:t> з 1371 по 1460 рік.</a:t>
            </a:r>
          </a:p>
          <a:p>
            <a:pPr algn="just"/>
            <a:r>
              <a:rPr lang="uk-UA" sz="2800" dirty="0" smtClean="0"/>
              <a:t>Фортеця розташована на стародавньому кораловому рифі, що є конусоподібною горою (</a:t>
            </a:r>
            <a:r>
              <a:rPr lang="uk-UA" sz="2800" dirty="0" err="1" smtClean="0"/>
              <a:t>Киз-Кулле-Бурун</a:t>
            </a:r>
            <a:r>
              <a:rPr lang="uk-UA" sz="2800" dirty="0" smtClean="0"/>
              <a:t> або Кріпосна), біля </a:t>
            </a:r>
            <a:r>
              <a:rPr lang="uk-UA" sz="2800" dirty="0" err="1" smtClean="0"/>
              <a:t>Судацької</a:t>
            </a:r>
            <a:r>
              <a:rPr lang="uk-UA" sz="2800" dirty="0" smtClean="0"/>
              <a:t> бухти Чорного моря. Площа фортеці майже 30 гектарів.</a:t>
            </a:r>
          </a:p>
          <a:p>
            <a:pPr algn="just"/>
            <a:r>
              <a:rPr lang="uk-UA" sz="2800" dirty="0" smtClean="0"/>
              <a:t>Перші кріпосні споруди побудували тут візантійці у </a:t>
            </a:r>
            <a:r>
              <a:rPr lang="en-US" sz="2800" dirty="0" smtClean="0"/>
              <a:t>V</a:t>
            </a:r>
            <a:r>
              <a:rPr lang="uk-UA" sz="2800" dirty="0" smtClean="0"/>
              <a:t>І - </a:t>
            </a:r>
            <a:r>
              <a:rPr lang="en-US" sz="2800" dirty="0" smtClean="0"/>
              <a:t>V</a:t>
            </a:r>
            <a:r>
              <a:rPr lang="uk-UA" sz="2800" dirty="0" smtClean="0"/>
              <a:t>ІІ століттях. Потім фортецею заволоділи хазари, в Х - ХІІ століттях — знову візантійці. В ХІІІ столітті </a:t>
            </a:r>
            <a:r>
              <a:rPr lang="uk-UA" sz="2800" dirty="0" err="1" smtClean="0"/>
              <a:t>Сугдея</a:t>
            </a:r>
            <a:r>
              <a:rPr lang="uk-UA" sz="2800" dirty="0" smtClean="0"/>
              <a:t> стає центром венеціанської колонії, але поступово </a:t>
            </a:r>
            <a:r>
              <a:rPr lang="uk-UA" sz="2800" dirty="0" err="1" smtClean="0"/>
              <a:t>генуезці</a:t>
            </a:r>
            <a:r>
              <a:rPr lang="uk-UA" sz="2800" dirty="0" smtClean="0"/>
              <a:t> витіснили своїх суперників із Криму. В 1365 році вони захопили </a:t>
            </a:r>
            <a:r>
              <a:rPr lang="uk-UA" sz="2800" dirty="0" err="1" smtClean="0"/>
              <a:t>Солдайю</a:t>
            </a:r>
            <a:r>
              <a:rPr lang="uk-UA" sz="2800" dirty="0" smtClean="0"/>
              <a:t> (генуезька назва Судака), а потім і весь південний берег. </a:t>
            </a:r>
          </a:p>
          <a:p>
            <a:pPr algn="just"/>
            <a:r>
              <a:rPr lang="uk-UA" sz="2800" dirty="0" smtClean="0"/>
              <a:t>У 1475 році після падіння фортеці Судак і частина Криму ввійшли до складу Оттоманської Порти і керувались турецьким намісником султана.</a:t>
            </a:r>
          </a:p>
          <a:p>
            <a:pPr algn="just"/>
            <a:r>
              <a:rPr lang="uk-UA" sz="2800" dirty="0" smtClean="0"/>
              <a:t>Після приєднання Криму до Росії тут був розквартирований Кирилівський полк і за наказом Потьомкіна побудовані дві казарми, руїни яких збереглися. </a:t>
            </a:r>
          </a:p>
          <a:p>
            <a:pPr algn="just"/>
            <a:r>
              <a:rPr lang="uk-UA" sz="2800" dirty="0" smtClean="0"/>
              <a:t>Зі сходу і півдня цитадель була неприступна, із заходу — важкодоступна, з північного сходу доступ перегороджував глибокий рів. Фортеця має два яруси оборони між якими розташовувалось місто.</a:t>
            </a:r>
          </a:p>
          <a:p>
            <a:pPr algn="just"/>
            <a:r>
              <a:rPr lang="uk-UA" sz="2800" dirty="0" smtClean="0"/>
              <a:t>Сьогодні це головна визначна пам'ятка Судака.</a:t>
            </a:r>
          </a:p>
          <a:p>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Генуезька фортеця в м.Судаку\default.jpeg"/>
          <p:cNvPicPr/>
          <p:nvPr/>
        </p:nvPicPr>
        <p:blipFill>
          <a:blip r:embed="rId3"/>
          <a:srcRect/>
          <a:stretch>
            <a:fillRect/>
          </a:stretch>
        </p:blipFill>
        <p:spPr bwMode="auto">
          <a:xfrm>
            <a:off x="0" y="0"/>
            <a:ext cx="2857488" cy="2285992"/>
          </a:xfrm>
          <a:prstGeom prst="rect">
            <a:avLst/>
          </a:prstGeom>
          <a:noFill/>
          <a:ln w="9525">
            <a:noFill/>
            <a:miter lim="800000"/>
            <a:headEnd/>
            <a:tailEnd/>
          </a:ln>
        </p:spPr>
      </p:pic>
      <p:pic>
        <p:nvPicPr>
          <p:cNvPr id="3" name="Рисунок 2" descr="C:\Users\Ларс\Desktop\12 замків україни\Генуезька фортеця в м.Судаку\images.jpeg"/>
          <p:cNvPicPr/>
          <p:nvPr/>
        </p:nvPicPr>
        <p:blipFill>
          <a:blip r:embed="rId4"/>
          <a:srcRect/>
          <a:stretch>
            <a:fillRect/>
          </a:stretch>
        </p:blipFill>
        <p:spPr bwMode="auto">
          <a:xfrm>
            <a:off x="2857488" y="0"/>
            <a:ext cx="3143272" cy="2285992"/>
          </a:xfrm>
          <a:prstGeom prst="rect">
            <a:avLst/>
          </a:prstGeom>
          <a:noFill/>
          <a:ln w="9525">
            <a:noFill/>
            <a:miter lim="800000"/>
            <a:headEnd/>
            <a:tailEnd/>
          </a:ln>
        </p:spPr>
      </p:pic>
      <p:pic>
        <p:nvPicPr>
          <p:cNvPr id="4" name="Рисунок 3" descr="C:\Users\Ларс\Desktop\12 замків україни\Генуезька фортеця в м.Судаку\1.jpeg"/>
          <p:cNvPicPr/>
          <p:nvPr/>
        </p:nvPicPr>
        <p:blipFill>
          <a:blip r:embed="rId5"/>
          <a:srcRect/>
          <a:stretch>
            <a:fillRect/>
          </a:stretch>
        </p:blipFill>
        <p:spPr bwMode="auto">
          <a:xfrm>
            <a:off x="6000760" y="0"/>
            <a:ext cx="3143240" cy="2285992"/>
          </a:xfrm>
          <a:prstGeom prst="rect">
            <a:avLst/>
          </a:prstGeom>
          <a:noFill/>
          <a:ln w="9525">
            <a:noFill/>
            <a:miter lim="800000"/>
            <a:headEnd/>
            <a:tailEnd/>
          </a:ln>
        </p:spPr>
      </p:pic>
      <p:pic>
        <p:nvPicPr>
          <p:cNvPr id="5" name="Рисунок 4" descr="C:\Users\Ларс\Desktop\12 замків україни\Генуезька фортеця в м.Судаку\4.jpeg"/>
          <p:cNvPicPr/>
          <p:nvPr/>
        </p:nvPicPr>
        <p:blipFill>
          <a:blip r:embed="rId6"/>
          <a:srcRect/>
          <a:stretch>
            <a:fillRect/>
          </a:stretch>
        </p:blipFill>
        <p:spPr bwMode="auto">
          <a:xfrm>
            <a:off x="0" y="2285992"/>
            <a:ext cx="2857488" cy="2286016"/>
          </a:xfrm>
          <a:prstGeom prst="rect">
            <a:avLst/>
          </a:prstGeom>
          <a:noFill/>
          <a:ln w="9525">
            <a:noFill/>
            <a:miter lim="800000"/>
            <a:headEnd/>
            <a:tailEnd/>
          </a:ln>
        </p:spPr>
      </p:pic>
      <p:pic>
        <p:nvPicPr>
          <p:cNvPr id="6" name="Рисунок 5" descr="C:\Users\Ларс\Desktop\12 замків україни\Генуезька фортеця в м.Судаку\2.jpeg"/>
          <p:cNvPicPr/>
          <p:nvPr/>
        </p:nvPicPr>
        <p:blipFill>
          <a:blip r:embed="rId7"/>
          <a:srcRect/>
          <a:stretch>
            <a:fillRect/>
          </a:stretch>
        </p:blipFill>
        <p:spPr bwMode="auto">
          <a:xfrm>
            <a:off x="2857488" y="2285992"/>
            <a:ext cx="3150774" cy="2286016"/>
          </a:xfrm>
          <a:prstGeom prst="rect">
            <a:avLst/>
          </a:prstGeom>
          <a:noFill/>
          <a:ln w="9525">
            <a:noFill/>
            <a:miter lim="800000"/>
            <a:headEnd/>
            <a:tailEnd/>
          </a:ln>
        </p:spPr>
      </p:pic>
      <p:pic>
        <p:nvPicPr>
          <p:cNvPr id="7" name="Рисунок 6" descr="C:\Users\Ларс\Desktop\12 замків україни\Генуезька фортеця в м.Судаку\3.jpeg"/>
          <p:cNvPicPr/>
          <p:nvPr/>
        </p:nvPicPr>
        <p:blipFill>
          <a:blip r:embed="rId8"/>
          <a:srcRect/>
          <a:stretch>
            <a:fillRect/>
          </a:stretch>
        </p:blipFill>
        <p:spPr bwMode="auto">
          <a:xfrm>
            <a:off x="6000760" y="2285992"/>
            <a:ext cx="3143240" cy="2286016"/>
          </a:xfrm>
          <a:prstGeom prst="rect">
            <a:avLst/>
          </a:prstGeom>
          <a:noFill/>
          <a:ln w="9525">
            <a:noFill/>
            <a:miter lim="800000"/>
            <a:headEnd/>
            <a:tailEnd/>
          </a:ln>
        </p:spPr>
      </p:pic>
      <p:pic>
        <p:nvPicPr>
          <p:cNvPr id="9" name="Рисунок 8" descr="C:\Users\Ларс\Desktop\12 замків україни\Генуезька фортеця в м.Судаку\images9.jpeg"/>
          <p:cNvPicPr/>
          <p:nvPr/>
        </p:nvPicPr>
        <p:blipFill>
          <a:blip r:embed="rId9"/>
          <a:srcRect/>
          <a:stretch>
            <a:fillRect/>
          </a:stretch>
        </p:blipFill>
        <p:spPr bwMode="auto">
          <a:xfrm>
            <a:off x="2857488" y="4572008"/>
            <a:ext cx="3130248" cy="2285992"/>
          </a:xfrm>
          <a:prstGeom prst="rect">
            <a:avLst/>
          </a:prstGeom>
          <a:noFill/>
          <a:ln w="9525">
            <a:noFill/>
            <a:miter lim="800000"/>
            <a:headEnd/>
            <a:tailEnd/>
          </a:ln>
        </p:spPr>
      </p:pic>
      <p:pic>
        <p:nvPicPr>
          <p:cNvPr id="10" name="Рисунок 9" descr="C:\Users\Ларс\Desktop\12 замків україни\Генуезька фортеця в м.Судаку\5.jpeg"/>
          <p:cNvPicPr/>
          <p:nvPr/>
        </p:nvPicPr>
        <p:blipFill>
          <a:blip r:embed="rId10"/>
          <a:srcRect/>
          <a:stretch>
            <a:fillRect/>
          </a:stretch>
        </p:blipFill>
        <p:spPr bwMode="auto">
          <a:xfrm>
            <a:off x="6000760" y="4572008"/>
            <a:ext cx="3143240" cy="2285993"/>
          </a:xfrm>
          <a:prstGeom prst="rect">
            <a:avLst/>
          </a:prstGeom>
          <a:noFill/>
          <a:ln w="9525">
            <a:noFill/>
            <a:miter lim="800000"/>
            <a:headEnd/>
            <a:tailEnd/>
          </a:ln>
        </p:spPr>
      </p:pic>
      <p:pic>
        <p:nvPicPr>
          <p:cNvPr id="11" name="Picture 2" descr="C:\Users\Ларс\Desktop\уроки курси\Sudak.jpg"/>
          <p:cNvPicPr>
            <a:picLocks noChangeAspect="1" noChangeArrowheads="1"/>
          </p:cNvPicPr>
          <p:nvPr/>
        </p:nvPicPr>
        <p:blipFill>
          <a:blip r:embed="rId11"/>
          <a:srcRect/>
          <a:stretch>
            <a:fillRect/>
          </a:stretch>
        </p:blipFill>
        <p:spPr bwMode="auto">
          <a:xfrm>
            <a:off x="0" y="4572008"/>
            <a:ext cx="2857488" cy="2285992"/>
          </a:xfrm>
          <a:prstGeom prst="rect">
            <a:avLst/>
          </a:prstGeo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edge">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edge">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edge">
                                      <p:cBhvr>
                                        <p:cTn id="32" dur="2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edge">
                                      <p:cBhvr>
                                        <p:cTn id="37" dur="2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edge">
                                      <p:cBhvr>
                                        <p:cTn id="42" dur="20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edge">
                                      <p:cBhvr>
                                        <p:cTn id="4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1"/>
            <a:ext cx="9144000" cy="6858000"/>
          </a:xfrm>
          <a:prstGeom prst="rect">
            <a:avLst/>
          </a:prstGeom>
          <a:noFill/>
        </p:spPr>
      </p:pic>
      <p:sp>
        <p:nvSpPr>
          <p:cNvPr id="3" name="Прямоугольник 2"/>
          <p:cNvSpPr/>
          <p:nvPr/>
        </p:nvSpPr>
        <p:spPr>
          <a:xfrm>
            <a:off x="5857884" y="5643578"/>
            <a:ext cx="914400"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Судак </a:t>
            </a:r>
            <a:endParaRPr lang="uk-UA" b="1" dirty="0">
              <a:solidFill>
                <a:schemeClr val="tx1"/>
              </a:solidFill>
            </a:endParaRPr>
          </a:p>
        </p:txBody>
      </p:sp>
      <p:sp>
        <p:nvSpPr>
          <p:cNvPr id="4" name="Блок-схема: процесс 3"/>
          <p:cNvSpPr/>
          <p:nvPr/>
        </p:nvSpPr>
        <p:spPr>
          <a:xfrm>
            <a:off x="4357686" y="2571744"/>
            <a:ext cx="1214446" cy="428628"/>
          </a:xfrm>
          <a:prstGeom prst="flowChartProcess">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Чигирин </a:t>
            </a:r>
            <a:endParaRPr lang="uk-UA" b="1" dirty="0">
              <a:solidFill>
                <a:schemeClr val="tx1"/>
              </a:solidFill>
            </a:endParaRPr>
          </a:p>
        </p:txBody>
      </p:sp>
      <p:cxnSp>
        <p:nvCxnSpPr>
          <p:cNvPr id="6" name="Прямая со стрелкой 5"/>
          <p:cNvCxnSpPr>
            <a:stCxn id="3" idx="0"/>
            <a:endCxn id="4" idx="2"/>
          </p:cNvCxnSpPr>
          <p:nvPr/>
        </p:nvCxnSpPr>
        <p:spPr>
          <a:xfrm rot="16200000" flipV="1">
            <a:off x="4318394" y="3646887"/>
            <a:ext cx="2643206" cy="1350175"/>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7" name="Скругленная прямоугольная выноска 6"/>
          <p:cNvSpPr/>
          <p:nvPr/>
        </p:nvSpPr>
        <p:spPr>
          <a:xfrm>
            <a:off x="2500298" y="1785926"/>
            <a:ext cx="1843094" cy="612648"/>
          </a:xfrm>
          <a:prstGeom prst="wedgeRoundRectCallout">
            <a:avLst>
              <a:gd name="adj1" fmla="val 76974"/>
              <a:gd name="adj2" fmla="val 75293"/>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Чигиринська фортеця</a:t>
            </a:r>
            <a:endParaRPr lang="uk-UA" b="1" dirty="0">
              <a:solidFill>
                <a:schemeClr val="tx1"/>
              </a:solidFill>
            </a:endParaRPr>
          </a:p>
        </p:txBody>
      </p:sp>
      <p:pic>
        <p:nvPicPr>
          <p:cNvPr id="8" name="Рисунок 7" descr="C:\Users\Ларс\Desktop\12 замків україни\Чигиринська фортеця – Резиденція Б.Хмельницького\111.jpeg"/>
          <p:cNvPicPr/>
          <p:nvPr/>
        </p:nvPicPr>
        <p:blipFill>
          <a:blip r:embed="rId4"/>
          <a:srcRect t="15304" b="10272"/>
          <a:stretch>
            <a:fillRect/>
          </a:stretch>
        </p:blipFill>
        <p:spPr bwMode="auto">
          <a:xfrm>
            <a:off x="4929190" y="1357298"/>
            <a:ext cx="1964966" cy="1214438"/>
          </a:xfrm>
          <a:prstGeom prst="rect">
            <a:avLst/>
          </a:prstGeo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28694"/>
          </a:xfrm>
        </p:spPr>
        <p:txBody>
          <a:bodyPr>
            <a:noAutofit/>
          </a:bodyPr>
          <a:lstStyle/>
          <a:p>
            <a:pPr algn="ctr"/>
            <a:r>
              <a:rPr lang="uk-UA" sz="6000" b="1" dirty="0" smtClean="0">
                <a:solidFill>
                  <a:srgbClr val="9C1F9F"/>
                </a:solidFill>
              </a:rPr>
              <a:t>Чигиринська фортеця</a:t>
            </a:r>
            <a:endParaRPr lang="uk-UA" sz="6000" dirty="0">
              <a:solidFill>
                <a:srgbClr val="9C1F9F"/>
              </a:solidFill>
            </a:endParaRPr>
          </a:p>
        </p:txBody>
      </p:sp>
      <p:sp>
        <p:nvSpPr>
          <p:cNvPr id="3" name="Содержимое 2"/>
          <p:cNvSpPr>
            <a:spLocks noGrp="1"/>
          </p:cNvSpPr>
          <p:nvPr>
            <p:ph idx="1"/>
          </p:nvPr>
        </p:nvSpPr>
        <p:spPr>
          <a:xfrm>
            <a:off x="0" y="1357298"/>
            <a:ext cx="8929718" cy="5500702"/>
          </a:xfrm>
        </p:spPr>
        <p:txBody>
          <a:bodyPr>
            <a:normAutofit fontScale="92500" lnSpcReduction="20000"/>
          </a:bodyPr>
          <a:lstStyle/>
          <a:p>
            <a:pPr algn="just"/>
            <a:r>
              <a:rPr lang="uk-UA" b="1" dirty="0" smtClean="0"/>
              <a:t>Після того, як Чигирин став столичним містом нової держави, чигиринська приватна резиденція (двір) Хмельницьких перетворилася на офіційну резиденцію гетьмана як глави цієї новопосталої держави.</a:t>
            </a:r>
          </a:p>
          <a:p>
            <a:pPr algn="just"/>
            <a:r>
              <a:rPr lang="uk-UA" b="1" dirty="0" smtClean="0"/>
              <a:t>Давня гетьманська резиденція містилася не в замку, який увінчував Кам'яну гору, що панувала над Чигирином, а була на території міста, під горою і під захистом цього замку. З історичних джерел відомо, що цей двір правив за резиденцію і наступним гетьманам – І.Виговському, Ю.Хмельницькому, П.Тетері та П.Дорошенку.</a:t>
            </a:r>
          </a:p>
          <a:p>
            <a:pPr algn="just"/>
            <a:r>
              <a:rPr lang="uk-UA" b="1" dirty="0" smtClean="0"/>
              <a:t>На жаль, усі споруди резиденції славного гетьмана були знищені під час руйнування Чигирина турками 1678 року. Наразі автентичною спорудою залишився відбудований бастіон Дорошенка, який був побудований як наріжна частина фортеці для захисту бічних стін.</a:t>
            </a:r>
          </a:p>
          <a:p>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Чигиринська фортеця – Резиденція Б.Хмельницького\default.jpeg"/>
          <p:cNvPicPr/>
          <p:nvPr/>
        </p:nvPicPr>
        <p:blipFill>
          <a:blip r:embed="rId3"/>
          <a:srcRect/>
          <a:stretch>
            <a:fillRect/>
          </a:stretch>
        </p:blipFill>
        <p:spPr bwMode="auto">
          <a:xfrm>
            <a:off x="0" y="606511"/>
            <a:ext cx="2285984" cy="1571612"/>
          </a:xfrm>
          <a:prstGeom prst="rect">
            <a:avLst/>
          </a:prstGeom>
          <a:noFill/>
          <a:ln w="9525">
            <a:noFill/>
            <a:miter lim="800000"/>
            <a:headEnd/>
            <a:tailEnd/>
          </a:ln>
        </p:spPr>
      </p:pic>
      <p:pic>
        <p:nvPicPr>
          <p:cNvPr id="3" name="Рисунок 2" descr="C:\Users\Ларс\Desktop\12 замків україни\Чигиринська фортеця – Резиденція Б.Хмельницького\default1.jpeg"/>
          <p:cNvPicPr/>
          <p:nvPr/>
        </p:nvPicPr>
        <p:blipFill>
          <a:blip r:embed="rId4"/>
          <a:srcRect/>
          <a:stretch>
            <a:fillRect/>
          </a:stretch>
        </p:blipFill>
        <p:spPr bwMode="auto">
          <a:xfrm>
            <a:off x="2285984" y="633252"/>
            <a:ext cx="2214578" cy="1571612"/>
          </a:xfrm>
          <a:prstGeom prst="rect">
            <a:avLst/>
          </a:prstGeom>
          <a:noFill/>
          <a:ln w="9525">
            <a:noFill/>
            <a:miter lim="800000"/>
            <a:headEnd/>
            <a:tailEnd/>
          </a:ln>
        </p:spPr>
      </p:pic>
      <p:pic>
        <p:nvPicPr>
          <p:cNvPr id="4" name="Рисунок 3" descr="C:\Users\Ларс\Desktop\12 замків україни\Чигиринська фортеця – Резиденція Б.Хмельницького\images.jpeg"/>
          <p:cNvPicPr/>
          <p:nvPr/>
        </p:nvPicPr>
        <p:blipFill>
          <a:blip r:embed="rId5"/>
          <a:srcRect/>
          <a:stretch>
            <a:fillRect/>
          </a:stretch>
        </p:blipFill>
        <p:spPr bwMode="auto">
          <a:xfrm>
            <a:off x="4500562" y="633252"/>
            <a:ext cx="2286016" cy="1571612"/>
          </a:xfrm>
          <a:prstGeom prst="rect">
            <a:avLst/>
          </a:prstGeom>
          <a:noFill/>
          <a:ln w="9525">
            <a:noFill/>
            <a:miter lim="800000"/>
            <a:headEnd/>
            <a:tailEnd/>
          </a:ln>
        </p:spPr>
      </p:pic>
      <p:pic>
        <p:nvPicPr>
          <p:cNvPr id="5" name="Рисунок 4" descr="C:\Users\Ларс\Desktop\12 замків україни\Чигиринська фортеця – Резиденція Б.Хмельницького\images3.jpeg"/>
          <p:cNvPicPr/>
          <p:nvPr/>
        </p:nvPicPr>
        <p:blipFill>
          <a:blip r:embed="rId6"/>
          <a:srcRect/>
          <a:stretch>
            <a:fillRect/>
          </a:stretch>
        </p:blipFill>
        <p:spPr bwMode="auto">
          <a:xfrm>
            <a:off x="6786578" y="606511"/>
            <a:ext cx="2357422" cy="1571612"/>
          </a:xfrm>
          <a:prstGeom prst="rect">
            <a:avLst/>
          </a:prstGeom>
          <a:noFill/>
          <a:ln w="9525">
            <a:noFill/>
            <a:miter lim="800000"/>
            <a:headEnd/>
            <a:tailEnd/>
          </a:ln>
        </p:spPr>
      </p:pic>
      <p:pic>
        <p:nvPicPr>
          <p:cNvPr id="6" name="Рисунок 5" descr="C:\Users\Ларс\Desktop\12 замків україни\Чигиринська фортеця – Резиденція Б.Хмельницького\images1.jpeg"/>
          <p:cNvPicPr/>
          <p:nvPr/>
        </p:nvPicPr>
        <p:blipFill>
          <a:blip r:embed="rId7"/>
          <a:srcRect/>
          <a:stretch>
            <a:fillRect/>
          </a:stretch>
        </p:blipFill>
        <p:spPr bwMode="auto">
          <a:xfrm>
            <a:off x="428598" y="3212976"/>
            <a:ext cx="1857387" cy="3071834"/>
          </a:xfrm>
          <a:prstGeom prst="rect">
            <a:avLst/>
          </a:prstGeom>
          <a:noFill/>
          <a:ln w="9525">
            <a:noFill/>
            <a:miter lim="800000"/>
            <a:headEnd/>
            <a:tailEnd/>
          </a:ln>
        </p:spPr>
      </p:pic>
      <p:pic>
        <p:nvPicPr>
          <p:cNvPr id="8" name="Рисунок 7" descr="C:\Users\Ларс\Desktop\12 замків україни\Чигиринська фортеця – Резиденція Б.Хмельницького\images2.jpeg"/>
          <p:cNvPicPr/>
          <p:nvPr/>
        </p:nvPicPr>
        <p:blipFill>
          <a:blip r:embed="rId8"/>
          <a:srcRect/>
          <a:stretch>
            <a:fillRect/>
          </a:stretch>
        </p:blipFill>
        <p:spPr bwMode="auto">
          <a:xfrm>
            <a:off x="6786578" y="3233771"/>
            <a:ext cx="1857388" cy="3071834"/>
          </a:xfrm>
          <a:prstGeom prst="rect">
            <a:avLst/>
          </a:prstGeom>
          <a:noFill/>
          <a:ln w="9525">
            <a:noFill/>
            <a:miter lim="800000"/>
            <a:headEnd/>
            <a:tailEnd/>
          </a:ln>
        </p:spPr>
      </p:pic>
      <p:pic>
        <p:nvPicPr>
          <p:cNvPr id="1026" name="Picture 2" descr="C:\Users\Ларс\Desktop\12 замків україни\Чигиринська фортеця – Резиденція Б.Хмельницького\111.jpeg"/>
          <p:cNvPicPr>
            <a:picLocks noChangeAspect="1" noChangeArrowheads="1"/>
          </p:cNvPicPr>
          <p:nvPr/>
        </p:nvPicPr>
        <p:blipFill>
          <a:blip r:embed="rId9"/>
          <a:srcRect/>
          <a:stretch>
            <a:fillRect/>
          </a:stretch>
        </p:blipFill>
        <p:spPr bwMode="auto">
          <a:xfrm>
            <a:off x="2285985" y="2204864"/>
            <a:ext cx="4500594" cy="3071834"/>
          </a:xfrm>
          <a:prstGeom prst="rect">
            <a:avLst/>
          </a:prstGeo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heckerboard(across)">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1026"/>
                                        </p:tgtEl>
                                        <p:attrNameLst>
                                          <p:attrName>style.visibility</p:attrName>
                                        </p:attrNameLst>
                                      </p:cBhvr>
                                      <p:to>
                                        <p:strVal val="visible"/>
                                      </p:to>
                                    </p:set>
                                    <p:animEffect transition="in" filter="checkerboard(across)">
                                      <p:cBhvr>
                                        <p:cTn id="3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1"/>
            <a:ext cx="9144000" cy="6858000"/>
          </a:xfrm>
          <a:prstGeom prst="rect">
            <a:avLst/>
          </a:prstGeom>
          <a:noFill/>
        </p:spPr>
      </p:pic>
      <p:sp>
        <p:nvSpPr>
          <p:cNvPr id="3" name="Блок-схема: процесс 2"/>
          <p:cNvSpPr/>
          <p:nvPr/>
        </p:nvSpPr>
        <p:spPr>
          <a:xfrm>
            <a:off x="4357686" y="2571744"/>
            <a:ext cx="1214446" cy="428628"/>
          </a:xfrm>
          <a:prstGeom prst="flowChartProcess">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Чигирин </a:t>
            </a:r>
            <a:endParaRPr lang="uk-UA" b="1" dirty="0">
              <a:solidFill>
                <a:schemeClr val="tx1"/>
              </a:solidFill>
            </a:endParaRPr>
          </a:p>
        </p:txBody>
      </p:sp>
      <p:cxnSp>
        <p:nvCxnSpPr>
          <p:cNvPr id="5" name="Прямая со стрелкой 4"/>
          <p:cNvCxnSpPr>
            <a:stCxn id="3" idx="0"/>
            <a:endCxn id="6" idx="2"/>
          </p:cNvCxnSpPr>
          <p:nvPr/>
        </p:nvCxnSpPr>
        <p:spPr>
          <a:xfrm rot="16200000" flipV="1">
            <a:off x="4354113" y="1960947"/>
            <a:ext cx="571504" cy="650089"/>
          </a:xfrm>
          <a:prstGeom prst="straightConnector1">
            <a:avLst/>
          </a:prstGeom>
          <a:ln w="88900">
            <a:solidFill>
              <a:srgbClr val="660033"/>
            </a:solidFill>
            <a:tailEnd type="arrow"/>
          </a:ln>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3857620" y="1571612"/>
            <a:ext cx="914400"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Київ</a:t>
            </a:r>
            <a:endParaRPr lang="uk-UA" b="1" dirty="0">
              <a:solidFill>
                <a:schemeClr val="tx1"/>
              </a:solidFill>
            </a:endParaRPr>
          </a:p>
        </p:txBody>
      </p:sp>
      <p:pic>
        <p:nvPicPr>
          <p:cNvPr id="9" name="Рисунок 8" descr="logo1"/>
          <p:cNvPicPr/>
          <p:nvPr/>
        </p:nvPicPr>
        <p:blipFill>
          <a:blip r:embed="rId4" cstate="print"/>
          <a:srcRect/>
          <a:stretch>
            <a:fillRect/>
          </a:stretch>
        </p:blipFill>
        <p:spPr bwMode="auto">
          <a:xfrm>
            <a:off x="3857620" y="714356"/>
            <a:ext cx="928694" cy="857256"/>
          </a:xfrm>
          <a:prstGeom prst="rect">
            <a:avLst/>
          </a:prstGeo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downLeft)">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heckerboard(across)">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071570"/>
          </a:xfrm>
        </p:spPr>
        <p:txBody>
          <a:bodyPr>
            <a:normAutofit/>
          </a:bodyPr>
          <a:lstStyle/>
          <a:p>
            <a:pPr algn="ctr"/>
            <a:r>
              <a:rPr lang="uk-UA" sz="6600" b="1" dirty="0" smtClean="0">
                <a:solidFill>
                  <a:srgbClr val="9C1F9F"/>
                </a:solidFill>
              </a:rPr>
              <a:t>Луцький замок</a:t>
            </a:r>
            <a:endParaRPr lang="uk-UA" sz="6600" b="1" dirty="0">
              <a:solidFill>
                <a:srgbClr val="9C1F9F"/>
              </a:solidFill>
            </a:endParaRPr>
          </a:p>
        </p:txBody>
      </p:sp>
      <p:sp>
        <p:nvSpPr>
          <p:cNvPr id="3" name="Содержимое 2"/>
          <p:cNvSpPr>
            <a:spLocks noGrp="1"/>
          </p:cNvSpPr>
          <p:nvPr>
            <p:ph idx="1"/>
          </p:nvPr>
        </p:nvSpPr>
        <p:spPr>
          <a:xfrm>
            <a:off x="214282" y="1714488"/>
            <a:ext cx="8429684" cy="4929222"/>
          </a:xfrm>
        </p:spPr>
        <p:txBody>
          <a:bodyPr>
            <a:noAutofit/>
          </a:bodyPr>
          <a:lstStyle/>
          <a:p>
            <a:pPr algn="just">
              <a:buNone/>
            </a:pPr>
            <a:r>
              <a:rPr lang="uk-UA" sz="4000" b="1" dirty="0" smtClean="0"/>
              <a:t>   Або замок </a:t>
            </a:r>
            <a:r>
              <a:rPr lang="uk-UA" sz="4000" b="1" dirty="0" err="1" smtClean="0"/>
              <a:t>Любарта</a:t>
            </a:r>
            <a:r>
              <a:rPr lang="uk-UA" sz="4000" dirty="0" smtClean="0"/>
              <a:t> - верхній замок Луцька, один із двох (частково) збережених замків, пам'ятка архітектури та історії національного значення. Один з найбільших, найдавніших і найкраще збережених в Україні замків.</a:t>
            </a:r>
            <a:endParaRPr lang="uk-UA" sz="4000"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1"/>
            <a:ext cx="9144000" cy="6857999"/>
          </a:xfrm>
          <a:prstGeom prst="rect">
            <a:avLst/>
          </a:prstGeom>
          <a:noFill/>
        </p:spPr>
      </p:pic>
      <p:sp>
        <p:nvSpPr>
          <p:cNvPr id="3" name="Прямоугольник 2"/>
          <p:cNvSpPr/>
          <p:nvPr/>
        </p:nvSpPr>
        <p:spPr>
          <a:xfrm>
            <a:off x="1428728" y="1214422"/>
            <a:ext cx="914400"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Луцьк</a:t>
            </a:r>
            <a:endParaRPr lang="uk-UA" sz="1400" b="1" dirty="0">
              <a:solidFill>
                <a:schemeClr val="tx1"/>
              </a:solidFill>
            </a:endParaRPr>
          </a:p>
        </p:txBody>
      </p:sp>
      <p:sp>
        <p:nvSpPr>
          <p:cNvPr id="4" name="Прямоугольник 3"/>
          <p:cNvSpPr/>
          <p:nvPr/>
        </p:nvSpPr>
        <p:spPr>
          <a:xfrm>
            <a:off x="1857356" y="2714620"/>
            <a:ext cx="2071702"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200" b="1" dirty="0" smtClean="0">
                <a:solidFill>
                  <a:schemeClr val="tx1"/>
                </a:solidFill>
              </a:rPr>
              <a:t>Кам’янець-Подільський</a:t>
            </a:r>
            <a:endParaRPr lang="uk-UA" sz="1200" b="1" dirty="0">
              <a:solidFill>
                <a:schemeClr val="tx1"/>
              </a:solidFill>
            </a:endParaRPr>
          </a:p>
        </p:txBody>
      </p:sp>
      <p:sp>
        <p:nvSpPr>
          <p:cNvPr id="5" name="Прямоугольник 4"/>
          <p:cNvSpPr/>
          <p:nvPr/>
        </p:nvSpPr>
        <p:spPr>
          <a:xfrm>
            <a:off x="3286116" y="4643446"/>
            <a:ext cx="2071702"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200" b="1" dirty="0" smtClean="0">
                <a:solidFill>
                  <a:schemeClr val="tx1"/>
                </a:solidFill>
              </a:rPr>
              <a:t>Білгород-Дністровський</a:t>
            </a:r>
            <a:endParaRPr lang="uk-UA" sz="1200" b="1" dirty="0">
              <a:solidFill>
                <a:schemeClr val="tx1"/>
              </a:solidFill>
            </a:endParaRPr>
          </a:p>
        </p:txBody>
      </p:sp>
      <p:sp>
        <p:nvSpPr>
          <p:cNvPr id="6" name="Прямоугольник 5"/>
          <p:cNvSpPr/>
          <p:nvPr/>
        </p:nvSpPr>
        <p:spPr>
          <a:xfrm>
            <a:off x="1357290" y="3286124"/>
            <a:ext cx="1057276"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Чернівці </a:t>
            </a:r>
            <a:endParaRPr lang="uk-UA" sz="1400" b="1" dirty="0">
              <a:solidFill>
                <a:schemeClr val="tx1"/>
              </a:solidFill>
            </a:endParaRPr>
          </a:p>
        </p:txBody>
      </p:sp>
      <p:sp>
        <p:nvSpPr>
          <p:cNvPr id="7" name="Прямоугольник 6"/>
          <p:cNvSpPr/>
          <p:nvPr/>
        </p:nvSpPr>
        <p:spPr>
          <a:xfrm>
            <a:off x="2500298" y="3143248"/>
            <a:ext cx="857256"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Хотин </a:t>
            </a:r>
            <a:endParaRPr lang="uk-UA" sz="1400" b="1" dirty="0">
              <a:solidFill>
                <a:schemeClr val="tx1"/>
              </a:solidFill>
            </a:endParaRPr>
          </a:p>
        </p:txBody>
      </p:sp>
      <p:sp>
        <p:nvSpPr>
          <p:cNvPr id="8" name="Прямоугольник 7"/>
          <p:cNvSpPr/>
          <p:nvPr/>
        </p:nvSpPr>
        <p:spPr>
          <a:xfrm>
            <a:off x="4429124" y="1357298"/>
            <a:ext cx="1200152"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Качанівка </a:t>
            </a:r>
            <a:endParaRPr lang="uk-UA" sz="1400" b="1" dirty="0">
              <a:solidFill>
                <a:schemeClr val="tx1"/>
              </a:solidFill>
            </a:endParaRPr>
          </a:p>
        </p:txBody>
      </p:sp>
      <p:sp>
        <p:nvSpPr>
          <p:cNvPr id="9" name="Прямоугольник 8"/>
          <p:cNvSpPr/>
          <p:nvPr/>
        </p:nvSpPr>
        <p:spPr>
          <a:xfrm>
            <a:off x="5786446" y="6000768"/>
            <a:ext cx="914400"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Алупка </a:t>
            </a:r>
            <a:endParaRPr lang="uk-UA" sz="1400" b="1" dirty="0">
              <a:solidFill>
                <a:schemeClr val="tx1"/>
              </a:solidFill>
            </a:endParaRPr>
          </a:p>
        </p:txBody>
      </p:sp>
      <p:sp>
        <p:nvSpPr>
          <p:cNvPr id="10" name="Прямоугольник 9"/>
          <p:cNvSpPr/>
          <p:nvPr/>
        </p:nvSpPr>
        <p:spPr>
          <a:xfrm>
            <a:off x="2000232" y="1643050"/>
            <a:ext cx="914400"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Дубно </a:t>
            </a:r>
            <a:endParaRPr lang="uk-UA" sz="1400" b="1" dirty="0">
              <a:solidFill>
                <a:schemeClr val="tx1"/>
              </a:solidFill>
            </a:endParaRPr>
          </a:p>
        </p:txBody>
      </p:sp>
      <p:sp>
        <p:nvSpPr>
          <p:cNvPr id="11" name="Прямоугольник 10"/>
          <p:cNvSpPr/>
          <p:nvPr/>
        </p:nvSpPr>
        <p:spPr>
          <a:xfrm>
            <a:off x="1000100" y="2071678"/>
            <a:ext cx="1000132"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err="1" smtClean="0">
                <a:solidFill>
                  <a:schemeClr val="tx1"/>
                </a:solidFill>
              </a:rPr>
              <a:t>Олесько</a:t>
            </a:r>
            <a:r>
              <a:rPr lang="uk-UA" b="1" dirty="0" smtClean="0">
                <a:solidFill>
                  <a:schemeClr val="tx1"/>
                </a:solidFill>
              </a:rPr>
              <a:t> </a:t>
            </a:r>
            <a:endParaRPr lang="uk-UA" b="1" dirty="0">
              <a:solidFill>
                <a:schemeClr val="tx1"/>
              </a:solidFill>
            </a:endParaRPr>
          </a:p>
        </p:txBody>
      </p:sp>
      <p:sp>
        <p:nvSpPr>
          <p:cNvPr id="12" name="Прямоугольник 11"/>
          <p:cNvSpPr/>
          <p:nvPr/>
        </p:nvSpPr>
        <p:spPr>
          <a:xfrm>
            <a:off x="2428860" y="2214554"/>
            <a:ext cx="1214446"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err="1" smtClean="0">
                <a:solidFill>
                  <a:schemeClr val="tx1"/>
                </a:solidFill>
              </a:rPr>
              <a:t>Меджибіж</a:t>
            </a:r>
            <a:r>
              <a:rPr lang="uk-UA" sz="1400" b="1" dirty="0" smtClean="0">
                <a:solidFill>
                  <a:schemeClr val="tx1"/>
                </a:solidFill>
              </a:rPr>
              <a:t> </a:t>
            </a:r>
            <a:endParaRPr lang="uk-UA" sz="1400" b="1" dirty="0">
              <a:solidFill>
                <a:schemeClr val="tx1"/>
              </a:solidFill>
            </a:endParaRPr>
          </a:p>
        </p:txBody>
      </p:sp>
      <p:sp>
        <p:nvSpPr>
          <p:cNvPr id="13" name="Прямоугольник 12"/>
          <p:cNvSpPr/>
          <p:nvPr/>
        </p:nvSpPr>
        <p:spPr>
          <a:xfrm>
            <a:off x="6072198" y="5643578"/>
            <a:ext cx="914400"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Судак </a:t>
            </a:r>
            <a:endParaRPr lang="uk-UA" sz="1400" b="1" dirty="0">
              <a:solidFill>
                <a:schemeClr val="tx1"/>
              </a:solidFill>
            </a:endParaRPr>
          </a:p>
        </p:txBody>
      </p:sp>
      <p:sp>
        <p:nvSpPr>
          <p:cNvPr id="14" name="Прямоугольник 13"/>
          <p:cNvSpPr/>
          <p:nvPr/>
        </p:nvSpPr>
        <p:spPr>
          <a:xfrm>
            <a:off x="4500562" y="2643182"/>
            <a:ext cx="1128714" cy="28575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uk-UA" sz="1400" b="1" dirty="0" smtClean="0">
                <a:solidFill>
                  <a:schemeClr val="tx1"/>
                </a:solidFill>
              </a:rPr>
              <a:t>Чигирин </a:t>
            </a:r>
            <a:endParaRPr lang="uk-UA" sz="1400" b="1" dirty="0">
              <a:solidFill>
                <a:schemeClr val="tx1"/>
              </a:solidFill>
            </a:endParaRPr>
          </a:p>
        </p:txBody>
      </p:sp>
      <p:sp>
        <p:nvSpPr>
          <p:cNvPr id="16" name="Овальная выноска 15"/>
          <p:cNvSpPr/>
          <p:nvPr/>
        </p:nvSpPr>
        <p:spPr>
          <a:xfrm>
            <a:off x="428596" y="428604"/>
            <a:ext cx="1214414" cy="642942"/>
          </a:xfrm>
          <a:prstGeom prst="wedgeEllipseCallout">
            <a:avLst>
              <a:gd name="adj1" fmla="val 69434"/>
              <a:gd name="adj2" fmla="val 71106"/>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Замок </a:t>
            </a:r>
            <a:r>
              <a:rPr lang="uk-UA" sz="1200" b="1" dirty="0" err="1" smtClean="0">
                <a:solidFill>
                  <a:schemeClr val="tx1"/>
                </a:solidFill>
              </a:rPr>
              <a:t>Любарта</a:t>
            </a:r>
            <a:endParaRPr lang="uk-UA" sz="1200" b="1" dirty="0">
              <a:solidFill>
                <a:schemeClr val="tx1"/>
              </a:solidFill>
            </a:endParaRPr>
          </a:p>
        </p:txBody>
      </p:sp>
      <p:sp>
        <p:nvSpPr>
          <p:cNvPr id="17" name="Овальная выноска 16"/>
          <p:cNvSpPr/>
          <p:nvPr/>
        </p:nvSpPr>
        <p:spPr>
          <a:xfrm>
            <a:off x="3786182" y="3143248"/>
            <a:ext cx="1643074" cy="642942"/>
          </a:xfrm>
          <a:prstGeom prst="wedgeEllipseCallout">
            <a:avLst>
              <a:gd name="adj1" fmla="val -77307"/>
              <a:gd name="adj2" fmla="val -71343"/>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Кам’янець-Подільська фортеця</a:t>
            </a:r>
            <a:endParaRPr lang="uk-UA" sz="1200" b="1" dirty="0">
              <a:solidFill>
                <a:schemeClr val="tx1"/>
              </a:solidFill>
            </a:endParaRPr>
          </a:p>
        </p:txBody>
      </p:sp>
      <p:sp>
        <p:nvSpPr>
          <p:cNvPr id="18" name="Овальная выноска 17"/>
          <p:cNvSpPr/>
          <p:nvPr/>
        </p:nvSpPr>
        <p:spPr>
          <a:xfrm>
            <a:off x="1928794" y="5143512"/>
            <a:ext cx="1914532" cy="642942"/>
          </a:xfrm>
          <a:prstGeom prst="wedgeEllipseCallout">
            <a:avLst>
              <a:gd name="adj1" fmla="val 75313"/>
              <a:gd name="adj2" fmla="val -83321"/>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err="1" smtClean="0">
                <a:solidFill>
                  <a:schemeClr val="tx1"/>
                </a:solidFill>
              </a:rPr>
              <a:t>Аккерманська</a:t>
            </a:r>
            <a:r>
              <a:rPr lang="uk-UA" sz="1200" b="1" dirty="0" smtClean="0">
                <a:solidFill>
                  <a:schemeClr val="tx1"/>
                </a:solidFill>
              </a:rPr>
              <a:t> фортеця</a:t>
            </a:r>
            <a:endParaRPr lang="uk-UA" sz="1200" b="1" dirty="0">
              <a:solidFill>
                <a:schemeClr val="tx1"/>
              </a:solidFill>
            </a:endParaRPr>
          </a:p>
        </p:txBody>
      </p:sp>
      <p:sp>
        <p:nvSpPr>
          <p:cNvPr id="19" name="Овальная выноска 18"/>
          <p:cNvSpPr/>
          <p:nvPr/>
        </p:nvSpPr>
        <p:spPr>
          <a:xfrm>
            <a:off x="214282" y="3786190"/>
            <a:ext cx="1928826" cy="571504"/>
          </a:xfrm>
          <a:prstGeom prst="wedgeEllipseCallout">
            <a:avLst>
              <a:gd name="adj1" fmla="val 39240"/>
              <a:gd name="adj2" fmla="val -85689"/>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Митрополичий палац</a:t>
            </a:r>
            <a:endParaRPr lang="uk-UA" sz="1200" b="1" dirty="0">
              <a:solidFill>
                <a:schemeClr val="tx1"/>
              </a:solidFill>
            </a:endParaRPr>
          </a:p>
        </p:txBody>
      </p:sp>
      <p:sp>
        <p:nvSpPr>
          <p:cNvPr id="20" name="Овальная выноска 19"/>
          <p:cNvSpPr/>
          <p:nvPr/>
        </p:nvSpPr>
        <p:spPr>
          <a:xfrm>
            <a:off x="2643174" y="3714752"/>
            <a:ext cx="1428760" cy="571504"/>
          </a:xfrm>
          <a:prstGeom prst="wedgeEllipseCallout">
            <a:avLst>
              <a:gd name="adj1" fmla="val -26090"/>
              <a:gd name="adj2" fmla="val -99404"/>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Хотинська фортеця</a:t>
            </a:r>
            <a:endParaRPr lang="uk-UA" sz="1200" b="1" dirty="0">
              <a:solidFill>
                <a:schemeClr val="tx1"/>
              </a:solidFill>
            </a:endParaRPr>
          </a:p>
        </p:txBody>
      </p:sp>
      <p:sp>
        <p:nvSpPr>
          <p:cNvPr id="21" name="Овальная выноска 20"/>
          <p:cNvSpPr/>
          <p:nvPr/>
        </p:nvSpPr>
        <p:spPr>
          <a:xfrm>
            <a:off x="4929190" y="428604"/>
            <a:ext cx="1500198" cy="714380"/>
          </a:xfrm>
          <a:prstGeom prst="wedgeEllipseCallout">
            <a:avLst>
              <a:gd name="adj1" fmla="val -41553"/>
              <a:gd name="adj2" fmla="val 78039"/>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Палацово-парковий комплекс</a:t>
            </a:r>
            <a:endParaRPr lang="uk-UA" sz="1200" b="1" dirty="0">
              <a:solidFill>
                <a:schemeClr val="tx1"/>
              </a:solidFill>
            </a:endParaRPr>
          </a:p>
        </p:txBody>
      </p:sp>
      <p:sp>
        <p:nvSpPr>
          <p:cNvPr id="22" name="Овальная выноска 21"/>
          <p:cNvSpPr/>
          <p:nvPr/>
        </p:nvSpPr>
        <p:spPr>
          <a:xfrm>
            <a:off x="3500430" y="5929330"/>
            <a:ext cx="2000264" cy="571504"/>
          </a:xfrm>
          <a:prstGeom prst="wedgeEllipseCallout">
            <a:avLst>
              <a:gd name="adj1" fmla="val 63997"/>
              <a:gd name="adj2" fmla="val -12557"/>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err="1" smtClean="0">
                <a:solidFill>
                  <a:schemeClr val="tx1"/>
                </a:solidFill>
              </a:rPr>
              <a:t>Воронцовський</a:t>
            </a:r>
            <a:r>
              <a:rPr lang="uk-UA" sz="1200" b="1" dirty="0" smtClean="0">
                <a:solidFill>
                  <a:schemeClr val="tx1"/>
                </a:solidFill>
              </a:rPr>
              <a:t> палац</a:t>
            </a:r>
            <a:endParaRPr lang="uk-UA" sz="1200" b="1" dirty="0">
              <a:solidFill>
                <a:schemeClr val="tx1"/>
              </a:solidFill>
            </a:endParaRPr>
          </a:p>
        </p:txBody>
      </p:sp>
      <p:sp>
        <p:nvSpPr>
          <p:cNvPr id="23" name="Овальная выноска 22"/>
          <p:cNvSpPr/>
          <p:nvPr/>
        </p:nvSpPr>
        <p:spPr>
          <a:xfrm>
            <a:off x="6215074" y="4714884"/>
            <a:ext cx="1357322" cy="571504"/>
          </a:xfrm>
          <a:prstGeom prst="wedgeEllipseCallout">
            <a:avLst>
              <a:gd name="adj1" fmla="val -27616"/>
              <a:gd name="adj2" fmla="val 109869"/>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Генуезька фортеця</a:t>
            </a:r>
            <a:endParaRPr lang="uk-UA" sz="1200" b="1" dirty="0">
              <a:solidFill>
                <a:schemeClr val="tx1"/>
              </a:solidFill>
            </a:endParaRPr>
          </a:p>
        </p:txBody>
      </p:sp>
      <p:sp>
        <p:nvSpPr>
          <p:cNvPr id="24" name="Овальная выноска 23"/>
          <p:cNvSpPr/>
          <p:nvPr/>
        </p:nvSpPr>
        <p:spPr>
          <a:xfrm>
            <a:off x="142844" y="2428868"/>
            <a:ext cx="1357322" cy="571504"/>
          </a:xfrm>
          <a:prstGeom prst="wedgeEllipseCallout">
            <a:avLst>
              <a:gd name="adj1" fmla="val 57167"/>
              <a:gd name="adj2" fmla="val -62088"/>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err="1" smtClean="0">
                <a:solidFill>
                  <a:schemeClr val="tx1"/>
                </a:solidFill>
              </a:rPr>
              <a:t>Олеський</a:t>
            </a:r>
            <a:r>
              <a:rPr lang="uk-UA" sz="1200" b="1" dirty="0" smtClean="0">
                <a:solidFill>
                  <a:schemeClr val="tx1"/>
                </a:solidFill>
              </a:rPr>
              <a:t> замок</a:t>
            </a:r>
            <a:endParaRPr lang="uk-UA" sz="1200" b="1" dirty="0">
              <a:solidFill>
                <a:schemeClr val="tx1"/>
              </a:solidFill>
            </a:endParaRPr>
          </a:p>
        </p:txBody>
      </p:sp>
      <p:sp>
        <p:nvSpPr>
          <p:cNvPr id="25" name="Овальная выноска 24"/>
          <p:cNvSpPr/>
          <p:nvPr/>
        </p:nvSpPr>
        <p:spPr>
          <a:xfrm>
            <a:off x="2500298" y="928670"/>
            <a:ext cx="1571636" cy="500066"/>
          </a:xfrm>
          <a:prstGeom prst="wedgeEllipseCallout">
            <a:avLst>
              <a:gd name="adj1" fmla="val -49092"/>
              <a:gd name="adj2" fmla="val 93847"/>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err="1" smtClean="0">
                <a:solidFill>
                  <a:schemeClr val="tx1"/>
                </a:solidFill>
              </a:rPr>
              <a:t>Дубенський</a:t>
            </a:r>
            <a:r>
              <a:rPr lang="uk-UA" sz="1200" b="1" dirty="0" smtClean="0">
                <a:solidFill>
                  <a:schemeClr val="tx1"/>
                </a:solidFill>
              </a:rPr>
              <a:t> замок</a:t>
            </a:r>
            <a:endParaRPr lang="uk-UA" sz="1200" b="1" dirty="0">
              <a:solidFill>
                <a:schemeClr val="tx1"/>
              </a:solidFill>
            </a:endParaRPr>
          </a:p>
        </p:txBody>
      </p:sp>
      <p:sp>
        <p:nvSpPr>
          <p:cNvPr id="26" name="Овальная выноска 25"/>
          <p:cNvSpPr/>
          <p:nvPr/>
        </p:nvSpPr>
        <p:spPr>
          <a:xfrm>
            <a:off x="3786182" y="1785926"/>
            <a:ext cx="1571636" cy="571504"/>
          </a:xfrm>
          <a:prstGeom prst="wedgeEllipseCallout">
            <a:avLst>
              <a:gd name="adj1" fmla="val -58912"/>
              <a:gd name="adj2" fmla="val 48189"/>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Фортеця </a:t>
            </a:r>
            <a:r>
              <a:rPr lang="en-US" sz="1200" b="1" dirty="0" smtClean="0">
                <a:solidFill>
                  <a:schemeClr val="tx1"/>
                </a:solidFill>
              </a:rPr>
              <a:t> </a:t>
            </a:r>
            <a:r>
              <a:rPr lang="uk-UA" sz="1200" b="1" dirty="0" smtClean="0">
                <a:solidFill>
                  <a:schemeClr val="tx1"/>
                </a:solidFill>
              </a:rPr>
              <a:t>у </a:t>
            </a:r>
            <a:r>
              <a:rPr lang="uk-UA" sz="1200" b="1" dirty="0" err="1" smtClean="0">
                <a:solidFill>
                  <a:schemeClr val="tx1"/>
                </a:solidFill>
              </a:rPr>
              <a:t>Меджибожі</a:t>
            </a:r>
            <a:endParaRPr lang="uk-UA" sz="1200" b="1" dirty="0">
              <a:solidFill>
                <a:schemeClr val="tx1"/>
              </a:solidFill>
            </a:endParaRPr>
          </a:p>
        </p:txBody>
      </p:sp>
      <p:sp>
        <p:nvSpPr>
          <p:cNvPr id="27" name="Овальная выноска 26"/>
          <p:cNvSpPr/>
          <p:nvPr/>
        </p:nvSpPr>
        <p:spPr>
          <a:xfrm>
            <a:off x="5572132" y="1857364"/>
            <a:ext cx="1714512" cy="571504"/>
          </a:xfrm>
          <a:prstGeom prst="wedgeEllipseCallout">
            <a:avLst>
              <a:gd name="adj1" fmla="val -77023"/>
              <a:gd name="adj2" fmla="val 86568"/>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uk-UA" sz="1200" b="1" dirty="0" smtClean="0">
                <a:solidFill>
                  <a:schemeClr val="tx1"/>
                </a:solidFill>
              </a:rPr>
              <a:t>Чигиринська фортеця</a:t>
            </a:r>
            <a:endParaRPr lang="uk-UA" sz="1200" b="1" dirty="0">
              <a:solidFill>
                <a:schemeClr val="tx1"/>
              </a:solidFill>
            </a:endParaRPr>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checkerboard(across)">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checkerboard(across)">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checkerboard(across)">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checkerboard(across)">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checkerboard(across)">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Effect transition="in" filter="fade">
                                      <p:cBhvr>
                                        <p:cTn id="69" dur="500"/>
                                        <p:tgtEl>
                                          <p:spTgt spid="8"/>
                                        </p:tgtEl>
                                      </p:cBhvr>
                                    </p:animEffect>
                                  </p:childTnLst>
                                </p:cTn>
                              </p:par>
                            </p:childTnLst>
                          </p:cTn>
                        </p:par>
                      </p:childTnLst>
                    </p:cTn>
                  </p:par>
                  <p:par>
                    <p:cTn id="70" fill="hold">
                      <p:stCondLst>
                        <p:cond delay="indefinite"/>
                      </p:stCondLst>
                      <p:childTnLst>
                        <p:par>
                          <p:cTn id="71" fill="hold">
                            <p:stCondLst>
                              <p:cond delay="0"/>
                            </p:stCondLst>
                            <p:childTnLst>
                              <p:par>
                                <p:cTn id="72" presetID="5" presetClass="entr" presetSubtype="10" fill="hold" grpId="0" nodeType="click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checkerboard(across)">
                                      <p:cBhvr>
                                        <p:cTn id="74" dur="500"/>
                                        <p:tgtEl>
                                          <p:spTgt spid="21"/>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p:cTn id="79" dur="500" fill="hold"/>
                                        <p:tgtEl>
                                          <p:spTgt spid="9"/>
                                        </p:tgtEl>
                                        <p:attrNameLst>
                                          <p:attrName>ppt_w</p:attrName>
                                        </p:attrNameLst>
                                      </p:cBhvr>
                                      <p:tavLst>
                                        <p:tav tm="0">
                                          <p:val>
                                            <p:fltVal val="0"/>
                                          </p:val>
                                        </p:tav>
                                        <p:tav tm="100000">
                                          <p:val>
                                            <p:strVal val="#ppt_w"/>
                                          </p:val>
                                        </p:tav>
                                      </p:tavLst>
                                    </p:anim>
                                    <p:anim calcmode="lin" valueType="num">
                                      <p:cBhvr>
                                        <p:cTn id="80" dur="500" fill="hold"/>
                                        <p:tgtEl>
                                          <p:spTgt spid="9"/>
                                        </p:tgtEl>
                                        <p:attrNameLst>
                                          <p:attrName>ppt_h</p:attrName>
                                        </p:attrNameLst>
                                      </p:cBhvr>
                                      <p:tavLst>
                                        <p:tav tm="0">
                                          <p:val>
                                            <p:fltVal val="0"/>
                                          </p:val>
                                        </p:tav>
                                        <p:tav tm="100000">
                                          <p:val>
                                            <p:strVal val="#ppt_h"/>
                                          </p:val>
                                        </p:tav>
                                      </p:tavLst>
                                    </p:anim>
                                    <p:animEffect transition="in" filter="fade">
                                      <p:cBhvr>
                                        <p:cTn id="81" dur="500"/>
                                        <p:tgtEl>
                                          <p:spTgt spid="9"/>
                                        </p:tgtEl>
                                      </p:cBhvr>
                                    </p:animEffect>
                                  </p:childTnLst>
                                </p:cTn>
                              </p:par>
                            </p:childTnLst>
                          </p:cTn>
                        </p:par>
                      </p:childTnLst>
                    </p:cTn>
                  </p:par>
                  <p:par>
                    <p:cTn id="82" fill="hold">
                      <p:stCondLst>
                        <p:cond delay="indefinite"/>
                      </p:stCondLst>
                      <p:childTnLst>
                        <p:par>
                          <p:cTn id="83" fill="hold">
                            <p:stCondLst>
                              <p:cond delay="0"/>
                            </p:stCondLst>
                            <p:childTnLst>
                              <p:par>
                                <p:cTn id="84" presetID="5" presetClass="entr" presetSubtype="10" fill="hold" grpId="0" nodeType="click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checkerboard(across)">
                                      <p:cBhvr>
                                        <p:cTn id="86" dur="500"/>
                                        <p:tgtEl>
                                          <p:spTgt spid="22"/>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10"/>
                                        </p:tgtEl>
                                        <p:attrNameLst>
                                          <p:attrName>style.visibility</p:attrName>
                                        </p:attrNameLst>
                                      </p:cBhvr>
                                      <p:to>
                                        <p:strVal val="visible"/>
                                      </p:to>
                                    </p:set>
                                    <p:anim calcmode="lin" valueType="num">
                                      <p:cBhvr>
                                        <p:cTn id="91" dur="500" fill="hold"/>
                                        <p:tgtEl>
                                          <p:spTgt spid="10"/>
                                        </p:tgtEl>
                                        <p:attrNameLst>
                                          <p:attrName>ppt_w</p:attrName>
                                        </p:attrNameLst>
                                      </p:cBhvr>
                                      <p:tavLst>
                                        <p:tav tm="0">
                                          <p:val>
                                            <p:fltVal val="0"/>
                                          </p:val>
                                        </p:tav>
                                        <p:tav tm="100000">
                                          <p:val>
                                            <p:strVal val="#ppt_w"/>
                                          </p:val>
                                        </p:tav>
                                      </p:tavLst>
                                    </p:anim>
                                    <p:anim calcmode="lin" valueType="num">
                                      <p:cBhvr>
                                        <p:cTn id="92" dur="500" fill="hold"/>
                                        <p:tgtEl>
                                          <p:spTgt spid="10"/>
                                        </p:tgtEl>
                                        <p:attrNameLst>
                                          <p:attrName>ppt_h</p:attrName>
                                        </p:attrNameLst>
                                      </p:cBhvr>
                                      <p:tavLst>
                                        <p:tav tm="0">
                                          <p:val>
                                            <p:fltVal val="0"/>
                                          </p:val>
                                        </p:tav>
                                        <p:tav tm="100000">
                                          <p:val>
                                            <p:strVal val="#ppt_h"/>
                                          </p:val>
                                        </p:tav>
                                      </p:tavLst>
                                    </p:anim>
                                    <p:animEffect transition="in" filter="fade">
                                      <p:cBhvr>
                                        <p:cTn id="93" dur="500"/>
                                        <p:tgtEl>
                                          <p:spTgt spid="10"/>
                                        </p:tgtEl>
                                      </p:cBhvr>
                                    </p:animEffect>
                                  </p:childTnLst>
                                </p:cTn>
                              </p:par>
                            </p:childTnLst>
                          </p:cTn>
                        </p:par>
                      </p:childTnLst>
                    </p:cTn>
                  </p:par>
                  <p:par>
                    <p:cTn id="94" fill="hold">
                      <p:stCondLst>
                        <p:cond delay="indefinite"/>
                      </p:stCondLst>
                      <p:childTnLst>
                        <p:par>
                          <p:cTn id="95" fill="hold">
                            <p:stCondLst>
                              <p:cond delay="0"/>
                            </p:stCondLst>
                            <p:childTnLst>
                              <p:par>
                                <p:cTn id="96" presetID="5" presetClass="entr" presetSubtype="10" fill="hold" grpId="0" nodeType="click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checkerboard(across)">
                                      <p:cBhvr>
                                        <p:cTn id="98" dur="500"/>
                                        <p:tgtEl>
                                          <p:spTgt spid="25"/>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grpId="0" nodeType="click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p:cTn id="103" dur="500" fill="hold"/>
                                        <p:tgtEl>
                                          <p:spTgt spid="11"/>
                                        </p:tgtEl>
                                        <p:attrNameLst>
                                          <p:attrName>ppt_w</p:attrName>
                                        </p:attrNameLst>
                                      </p:cBhvr>
                                      <p:tavLst>
                                        <p:tav tm="0">
                                          <p:val>
                                            <p:fltVal val="0"/>
                                          </p:val>
                                        </p:tav>
                                        <p:tav tm="100000">
                                          <p:val>
                                            <p:strVal val="#ppt_w"/>
                                          </p:val>
                                        </p:tav>
                                      </p:tavLst>
                                    </p:anim>
                                    <p:anim calcmode="lin" valueType="num">
                                      <p:cBhvr>
                                        <p:cTn id="104" dur="500" fill="hold"/>
                                        <p:tgtEl>
                                          <p:spTgt spid="11"/>
                                        </p:tgtEl>
                                        <p:attrNameLst>
                                          <p:attrName>ppt_h</p:attrName>
                                        </p:attrNameLst>
                                      </p:cBhvr>
                                      <p:tavLst>
                                        <p:tav tm="0">
                                          <p:val>
                                            <p:fltVal val="0"/>
                                          </p:val>
                                        </p:tav>
                                        <p:tav tm="100000">
                                          <p:val>
                                            <p:strVal val="#ppt_h"/>
                                          </p:val>
                                        </p:tav>
                                      </p:tavLst>
                                    </p:anim>
                                    <p:animEffect transition="in" filter="fade">
                                      <p:cBhvr>
                                        <p:cTn id="105" dur="500"/>
                                        <p:tgtEl>
                                          <p:spTgt spid="11"/>
                                        </p:tgtEl>
                                      </p:cBhvr>
                                    </p:animEffect>
                                  </p:childTnLst>
                                </p:cTn>
                              </p:par>
                            </p:childTnLst>
                          </p:cTn>
                        </p:par>
                      </p:childTnLst>
                    </p:cTn>
                  </p:par>
                  <p:par>
                    <p:cTn id="106" fill="hold">
                      <p:stCondLst>
                        <p:cond delay="indefinite"/>
                      </p:stCondLst>
                      <p:childTnLst>
                        <p:par>
                          <p:cTn id="107" fill="hold">
                            <p:stCondLst>
                              <p:cond delay="0"/>
                            </p:stCondLst>
                            <p:childTnLst>
                              <p:par>
                                <p:cTn id="108" presetID="5" presetClass="entr" presetSubtype="10" fill="hold" grpId="0" nodeType="click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checkerboard(across)">
                                      <p:cBhvr>
                                        <p:cTn id="110" dur="500"/>
                                        <p:tgtEl>
                                          <p:spTgt spid="24"/>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0" fill="hold" grpId="0" nodeType="clickEffect">
                                  <p:stCondLst>
                                    <p:cond delay="0"/>
                                  </p:stCondLst>
                                  <p:childTnLst>
                                    <p:set>
                                      <p:cBhvr>
                                        <p:cTn id="114" dur="1" fill="hold">
                                          <p:stCondLst>
                                            <p:cond delay="0"/>
                                          </p:stCondLst>
                                        </p:cTn>
                                        <p:tgtEl>
                                          <p:spTgt spid="12"/>
                                        </p:tgtEl>
                                        <p:attrNameLst>
                                          <p:attrName>style.visibility</p:attrName>
                                        </p:attrNameLst>
                                      </p:cBhvr>
                                      <p:to>
                                        <p:strVal val="visible"/>
                                      </p:to>
                                    </p:set>
                                    <p:anim calcmode="lin" valueType="num">
                                      <p:cBhvr>
                                        <p:cTn id="115" dur="500" fill="hold"/>
                                        <p:tgtEl>
                                          <p:spTgt spid="12"/>
                                        </p:tgtEl>
                                        <p:attrNameLst>
                                          <p:attrName>ppt_w</p:attrName>
                                        </p:attrNameLst>
                                      </p:cBhvr>
                                      <p:tavLst>
                                        <p:tav tm="0">
                                          <p:val>
                                            <p:fltVal val="0"/>
                                          </p:val>
                                        </p:tav>
                                        <p:tav tm="100000">
                                          <p:val>
                                            <p:strVal val="#ppt_w"/>
                                          </p:val>
                                        </p:tav>
                                      </p:tavLst>
                                    </p:anim>
                                    <p:anim calcmode="lin" valueType="num">
                                      <p:cBhvr>
                                        <p:cTn id="116" dur="500" fill="hold"/>
                                        <p:tgtEl>
                                          <p:spTgt spid="12"/>
                                        </p:tgtEl>
                                        <p:attrNameLst>
                                          <p:attrName>ppt_h</p:attrName>
                                        </p:attrNameLst>
                                      </p:cBhvr>
                                      <p:tavLst>
                                        <p:tav tm="0">
                                          <p:val>
                                            <p:fltVal val="0"/>
                                          </p:val>
                                        </p:tav>
                                        <p:tav tm="100000">
                                          <p:val>
                                            <p:strVal val="#ppt_h"/>
                                          </p:val>
                                        </p:tav>
                                      </p:tavLst>
                                    </p:anim>
                                    <p:animEffect transition="in" filter="fade">
                                      <p:cBhvr>
                                        <p:cTn id="117" dur="500"/>
                                        <p:tgtEl>
                                          <p:spTgt spid="12"/>
                                        </p:tgtEl>
                                      </p:cBhvr>
                                    </p:animEffect>
                                  </p:childTnLst>
                                </p:cTn>
                              </p:par>
                            </p:childTnLst>
                          </p:cTn>
                        </p:par>
                      </p:childTnLst>
                    </p:cTn>
                  </p:par>
                  <p:par>
                    <p:cTn id="118" fill="hold">
                      <p:stCondLst>
                        <p:cond delay="indefinite"/>
                      </p:stCondLst>
                      <p:childTnLst>
                        <p:par>
                          <p:cTn id="119" fill="hold">
                            <p:stCondLst>
                              <p:cond delay="0"/>
                            </p:stCondLst>
                            <p:childTnLst>
                              <p:par>
                                <p:cTn id="120" presetID="5" presetClass="entr" presetSubtype="10" fill="hold" grpId="0" nodeType="clickEffect">
                                  <p:stCondLst>
                                    <p:cond delay="0"/>
                                  </p:stCondLst>
                                  <p:childTnLst>
                                    <p:set>
                                      <p:cBhvr>
                                        <p:cTn id="121" dur="1" fill="hold">
                                          <p:stCondLst>
                                            <p:cond delay="0"/>
                                          </p:stCondLst>
                                        </p:cTn>
                                        <p:tgtEl>
                                          <p:spTgt spid="26"/>
                                        </p:tgtEl>
                                        <p:attrNameLst>
                                          <p:attrName>style.visibility</p:attrName>
                                        </p:attrNameLst>
                                      </p:cBhvr>
                                      <p:to>
                                        <p:strVal val="visible"/>
                                      </p:to>
                                    </p:set>
                                    <p:animEffect transition="in" filter="checkerboard(across)">
                                      <p:cBhvr>
                                        <p:cTn id="122" dur="500"/>
                                        <p:tgtEl>
                                          <p:spTgt spid="26"/>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0" fill="hold" grpId="0" nodeType="clickEffect">
                                  <p:stCondLst>
                                    <p:cond delay="0"/>
                                  </p:stCondLst>
                                  <p:childTnLst>
                                    <p:set>
                                      <p:cBhvr>
                                        <p:cTn id="126" dur="1" fill="hold">
                                          <p:stCondLst>
                                            <p:cond delay="0"/>
                                          </p:stCondLst>
                                        </p:cTn>
                                        <p:tgtEl>
                                          <p:spTgt spid="13"/>
                                        </p:tgtEl>
                                        <p:attrNameLst>
                                          <p:attrName>style.visibility</p:attrName>
                                        </p:attrNameLst>
                                      </p:cBhvr>
                                      <p:to>
                                        <p:strVal val="visible"/>
                                      </p:to>
                                    </p:set>
                                    <p:anim calcmode="lin" valueType="num">
                                      <p:cBhvr>
                                        <p:cTn id="127" dur="500" fill="hold"/>
                                        <p:tgtEl>
                                          <p:spTgt spid="13"/>
                                        </p:tgtEl>
                                        <p:attrNameLst>
                                          <p:attrName>ppt_w</p:attrName>
                                        </p:attrNameLst>
                                      </p:cBhvr>
                                      <p:tavLst>
                                        <p:tav tm="0">
                                          <p:val>
                                            <p:fltVal val="0"/>
                                          </p:val>
                                        </p:tav>
                                        <p:tav tm="100000">
                                          <p:val>
                                            <p:strVal val="#ppt_w"/>
                                          </p:val>
                                        </p:tav>
                                      </p:tavLst>
                                    </p:anim>
                                    <p:anim calcmode="lin" valueType="num">
                                      <p:cBhvr>
                                        <p:cTn id="128" dur="500" fill="hold"/>
                                        <p:tgtEl>
                                          <p:spTgt spid="13"/>
                                        </p:tgtEl>
                                        <p:attrNameLst>
                                          <p:attrName>ppt_h</p:attrName>
                                        </p:attrNameLst>
                                      </p:cBhvr>
                                      <p:tavLst>
                                        <p:tav tm="0">
                                          <p:val>
                                            <p:fltVal val="0"/>
                                          </p:val>
                                        </p:tav>
                                        <p:tav tm="100000">
                                          <p:val>
                                            <p:strVal val="#ppt_h"/>
                                          </p:val>
                                        </p:tav>
                                      </p:tavLst>
                                    </p:anim>
                                    <p:animEffect transition="in" filter="fade">
                                      <p:cBhvr>
                                        <p:cTn id="129" dur="500"/>
                                        <p:tgtEl>
                                          <p:spTgt spid="13"/>
                                        </p:tgtEl>
                                      </p:cBhvr>
                                    </p:animEffect>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23"/>
                                        </p:tgtEl>
                                        <p:attrNameLst>
                                          <p:attrName>style.visibility</p:attrName>
                                        </p:attrNameLst>
                                      </p:cBhvr>
                                      <p:to>
                                        <p:strVal val="visible"/>
                                      </p:to>
                                    </p:set>
                                    <p:animEffect transition="in" filter="checkerboard(across)">
                                      <p:cBhvr>
                                        <p:cTn id="134" dur="500"/>
                                        <p:tgtEl>
                                          <p:spTgt spid="23"/>
                                        </p:tgtEl>
                                      </p:cBhvr>
                                    </p:animEffect>
                                  </p:childTnLst>
                                </p:cTn>
                              </p:par>
                            </p:childTnLst>
                          </p:cTn>
                        </p:par>
                      </p:childTnLst>
                    </p:cTn>
                  </p:par>
                  <p:par>
                    <p:cTn id="135" fill="hold">
                      <p:stCondLst>
                        <p:cond delay="indefinite"/>
                      </p:stCondLst>
                      <p:childTnLst>
                        <p:par>
                          <p:cTn id="136" fill="hold">
                            <p:stCondLst>
                              <p:cond delay="0"/>
                            </p:stCondLst>
                            <p:childTnLst>
                              <p:par>
                                <p:cTn id="137" presetID="53" presetClass="entr" presetSubtype="0" fill="hold" grpId="0" nodeType="clickEffect">
                                  <p:stCondLst>
                                    <p:cond delay="0"/>
                                  </p:stCondLst>
                                  <p:childTnLst>
                                    <p:set>
                                      <p:cBhvr>
                                        <p:cTn id="138" dur="1" fill="hold">
                                          <p:stCondLst>
                                            <p:cond delay="0"/>
                                          </p:stCondLst>
                                        </p:cTn>
                                        <p:tgtEl>
                                          <p:spTgt spid="14"/>
                                        </p:tgtEl>
                                        <p:attrNameLst>
                                          <p:attrName>style.visibility</p:attrName>
                                        </p:attrNameLst>
                                      </p:cBhvr>
                                      <p:to>
                                        <p:strVal val="visible"/>
                                      </p:to>
                                    </p:set>
                                    <p:anim calcmode="lin" valueType="num">
                                      <p:cBhvr>
                                        <p:cTn id="139" dur="500" fill="hold"/>
                                        <p:tgtEl>
                                          <p:spTgt spid="14"/>
                                        </p:tgtEl>
                                        <p:attrNameLst>
                                          <p:attrName>ppt_w</p:attrName>
                                        </p:attrNameLst>
                                      </p:cBhvr>
                                      <p:tavLst>
                                        <p:tav tm="0">
                                          <p:val>
                                            <p:fltVal val="0"/>
                                          </p:val>
                                        </p:tav>
                                        <p:tav tm="100000">
                                          <p:val>
                                            <p:strVal val="#ppt_w"/>
                                          </p:val>
                                        </p:tav>
                                      </p:tavLst>
                                    </p:anim>
                                    <p:anim calcmode="lin" valueType="num">
                                      <p:cBhvr>
                                        <p:cTn id="140" dur="500" fill="hold"/>
                                        <p:tgtEl>
                                          <p:spTgt spid="14"/>
                                        </p:tgtEl>
                                        <p:attrNameLst>
                                          <p:attrName>ppt_h</p:attrName>
                                        </p:attrNameLst>
                                      </p:cBhvr>
                                      <p:tavLst>
                                        <p:tav tm="0">
                                          <p:val>
                                            <p:fltVal val="0"/>
                                          </p:val>
                                        </p:tav>
                                        <p:tav tm="100000">
                                          <p:val>
                                            <p:strVal val="#ppt_h"/>
                                          </p:val>
                                        </p:tav>
                                      </p:tavLst>
                                    </p:anim>
                                    <p:animEffect transition="in" filter="fade">
                                      <p:cBhvr>
                                        <p:cTn id="141" dur="500"/>
                                        <p:tgtEl>
                                          <p:spTgt spid="14"/>
                                        </p:tgtEl>
                                      </p:cBhvr>
                                    </p:animEffect>
                                  </p:childTnLst>
                                </p:cTn>
                              </p:par>
                            </p:childTnLst>
                          </p:cTn>
                        </p:par>
                      </p:childTnLst>
                    </p:cTn>
                  </p:par>
                  <p:par>
                    <p:cTn id="142" fill="hold">
                      <p:stCondLst>
                        <p:cond delay="indefinite"/>
                      </p:stCondLst>
                      <p:childTnLst>
                        <p:par>
                          <p:cTn id="143" fill="hold">
                            <p:stCondLst>
                              <p:cond delay="0"/>
                            </p:stCondLst>
                            <p:childTnLst>
                              <p:par>
                                <p:cTn id="144" presetID="5" presetClass="entr" presetSubtype="10" fill="hold" grpId="0" nodeType="clickEffect">
                                  <p:stCondLst>
                                    <p:cond delay="0"/>
                                  </p:stCondLst>
                                  <p:childTnLst>
                                    <p:set>
                                      <p:cBhvr>
                                        <p:cTn id="145" dur="1" fill="hold">
                                          <p:stCondLst>
                                            <p:cond delay="0"/>
                                          </p:stCondLst>
                                        </p:cTn>
                                        <p:tgtEl>
                                          <p:spTgt spid="27"/>
                                        </p:tgtEl>
                                        <p:attrNameLst>
                                          <p:attrName>style.visibility</p:attrName>
                                        </p:attrNameLst>
                                      </p:cBhvr>
                                      <p:to>
                                        <p:strVal val="visible"/>
                                      </p:to>
                                    </p:set>
                                    <p:animEffect transition="in" filter="checkerboard(across)">
                                      <p:cBhvr>
                                        <p:cTn id="1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785794"/>
            <a:ext cx="8715436" cy="5857916"/>
          </a:xfrm>
        </p:spPr>
        <p:txBody>
          <a:bodyPr>
            <a:normAutofit fontScale="92500" lnSpcReduction="20000"/>
          </a:bodyPr>
          <a:lstStyle/>
          <a:p>
            <a:pPr algn="ctr">
              <a:buNone/>
            </a:pPr>
            <a:r>
              <a:rPr lang="uk-UA" dirty="0" smtClean="0"/>
              <a:t>	</a:t>
            </a:r>
            <a:r>
              <a:rPr lang="uk-UA" sz="4800" b="1" dirty="0" smtClean="0">
                <a:latin typeface="Comic Sans MS" pitchFamily="66" charset="0"/>
              </a:rPr>
              <a:t>Якщо ви любите історію і хочете дізнатися якомога більше про архітектуру, більше пізнати її пам’ятки, потрібно виробити в собі бажання зберігати і примножувати матеріальні та духовні багатства своєї Батьківщини, сприяти її зміцненню і процвітанню.</a:t>
            </a:r>
            <a:endParaRPr lang="uk-UA" sz="4800" b="1" dirty="0">
              <a:latin typeface="Comic Sans MS" pitchFamily="66" charset="0"/>
            </a:endParaRPr>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136"/>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0"/>
            <a:ext cx="9144000" cy="1916832"/>
          </a:xfrm>
        </p:spPr>
        <p:txBody>
          <a:bodyPr>
            <a:noAutofit/>
          </a:bodyPr>
          <a:lstStyle/>
          <a:p>
            <a:pPr algn="ctr"/>
            <a:r>
              <a:rPr lang="uk-UA" sz="9600" dirty="0" smtClean="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rPr>
              <a:t>Україна </a:t>
            </a:r>
            <a:r>
              <a:rPr lang="uk-UA" sz="9600" dirty="0" smtClean="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rPr>
              <a:t>вражає!</a:t>
            </a:r>
            <a:endParaRPr lang="uk-UA" sz="9600" dirty="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09291052"/>
      </p:ext>
    </p:extLst>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250"/>
                                        <p:tgtEl>
                                          <p:spTgt spid="2"/>
                                        </p:tgtEl>
                                      </p:cBhvr>
                                    </p:animEffect>
                                  </p:childTnLst>
                                </p:cTn>
                              </p:par>
                            </p:childTnLst>
                          </p:cTn>
                        </p:par>
                        <p:par>
                          <p:cTn id="8" fill="hold">
                            <p:stCondLst>
                              <p:cond delay="2250"/>
                            </p:stCondLst>
                            <p:childTnLst>
                              <p:par>
                                <p:cTn id="9" presetID="34" presetClass="emph" presetSubtype="0" fill="hold" grpId="0" nodeType="afterEffect">
                                  <p:stCondLst>
                                    <p:cond delay="0"/>
                                  </p:stCondLst>
                                  <p:iterate type="lt">
                                    <p:tmPct val="10000"/>
                                  </p:iterate>
                                  <p:childTnLst>
                                    <p:animMotion origin="layout" path="M 8.33333E-7 -4.44444E-6 L 0.00017 -0.06296 " pathEditMode="relative" rAng="0" ptsTypes="AA">
                                      <p:cBhvr>
                                        <p:cTn id="10" dur="2500" accel="50000" decel="50000" autoRev="1" fill="hold">
                                          <p:stCondLst>
                                            <p:cond delay="0"/>
                                          </p:stCondLst>
                                        </p:cTn>
                                        <p:tgtEl>
                                          <p:spTgt spid="2"/>
                                        </p:tgtEl>
                                        <p:attrNameLst>
                                          <p:attrName>ppt_x</p:attrName>
                                          <p:attrName>ppt_y</p:attrName>
                                        </p:attrNameLst>
                                      </p:cBhvr>
                                      <p:rCtr x="0" y="-3148"/>
                                    </p:animMotion>
                                    <p:animRot by="1500000">
                                      <p:cBhvr>
                                        <p:cTn id="11" dur="1250" fill="hold">
                                          <p:stCondLst>
                                            <p:cond delay="0"/>
                                          </p:stCondLst>
                                        </p:cTn>
                                        <p:tgtEl>
                                          <p:spTgt spid="2"/>
                                        </p:tgtEl>
                                        <p:attrNameLst>
                                          <p:attrName>r</p:attrName>
                                        </p:attrNameLst>
                                      </p:cBhvr>
                                    </p:animRot>
                                    <p:animRot by="-1500000">
                                      <p:cBhvr>
                                        <p:cTn id="12" dur="1250" fill="hold">
                                          <p:stCondLst>
                                            <p:cond delay="1250"/>
                                          </p:stCondLst>
                                        </p:cTn>
                                        <p:tgtEl>
                                          <p:spTgt spid="2"/>
                                        </p:tgtEl>
                                        <p:attrNameLst>
                                          <p:attrName>r</p:attrName>
                                        </p:attrNameLst>
                                      </p:cBhvr>
                                    </p:animRot>
                                    <p:animRot by="-1500000">
                                      <p:cBhvr>
                                        <p:cTn id="13" dur="1250" fill="hold">
                                          <p:stCondLst>
                                            <p:cond delay="2500"/>
                                          </p:stCondLst>
                                        </p:cTn>
                                        <p:tgtEl>
                                          <p:spTgt spid="2"/>
                                        </p:tgtEl>
                                        <p:attrNameLst>
                                          <p:attrName>r</p:attrName>
                                        </p:attrNameLst>
                                      </p:cBhvr>
                                    </p:animRot>
                                    <p:animRot by="1500000">
                                      <p:cBhvr>
                                        <p:cTn id="14" dur="1250" fill="hold">
                                          <p:stCondLst>
                                            <p:cond delay="375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Ларс\Desktop\12 замків україни\луцький замок\lutsk3.jpg"/>
          <p:cNvPicPr/>
          <p:nvPr/>
        </p:nvPicPr>
        <p:blipFill>
          <a:blip r:embed="rId3"/>
          <a:srcRect/>
          <a:stretch>
            <a:fillRect/>
          </a:stretch>
        </p:blipFill>
        <p:spPr bwMode="auto">
          <a:xfrm>
            <a:off x="0" y="0"/>
            <a:ext cx="3428992" cy="2285992"/>
          </a:xfrm>
          <a:prstGeom prst="rect">
            <a:avLst/>
          </a:prstGeom>
          <a:noFill/>
          <a:ln w="9525">
            <a:noFill/>
            <a:miter lim="800000"/>
            <a:headEnd/>
            <a:tailEnd/>
          </a:ln>
        </p:spPr>
      </p:pic>
      <p:pic>
        <p:nvPicPr>
          <p:cNvPr id="5" name="Рисунок 4" descr="C:\Users\Ларс\Desktop\12 замків україни\луцький замок\lutsk4_0.jpg"/>
          <p:cNvPicPr/>
          <p:nvPr/>
        </p:nvPicPr>
        <p:blipFill>
          <a:blip r:embed="rId4"/>
          <a:srcRect/>
          <a:stretch>
            <a:fillRect/>
          </a:stretch>
        </p:blipFill>
        <p:spPr bwMode="auto">
          <a:xfrm>
            <a:off x="5572132" y="4572008"/>
            <a:ext cx="3571868" cy="2285993"/>
          </a:xfrm>
          <a:prstGeom prst="rect">
            <a:avLst/>
          </a:prstGeom>
          <a:noFill/>
          <a:ln w="9525">
            <a:noFill/>
            <a:miter lim="800000"/>
            <a:headEnd/>
            <a:tailEnd/>
          </a:ln>
        </p:spPr>
      </p:pic>
      <p:pic>
        <p:nvPicPr>
          <p:cNvPr id="6" name="Рисунок 5" descr="C:\Users\Ларс\Desktop\12 замків україни\луцький замок\images6.jpeg"/>
          <p:cNvPicPr/>
          <p:nvPr/>
        </p:nvPicPr>
        <p:blipFill>
          <a:blip r:embed="rId5"/>
          <a:srcRect/>
          <a:stretch>
            <a:fillRect/>
          </a:stretch>
        </p:blipFill>
        <p:spPr bwMode="auto">
          <a:xfrm>
            <a:off x="5572132" y="0"/>
            <a:ext cx="3571868" cy="2214554"/>
          </a:xfrm>
          <a:prstGeom prst="rect">
            <a:avLst/>
          </a:prstGeom>
          <a:noFill/>
          <a:ln w="9525">
            <a:noFill/>
            <a:miter lim="800000"/>
            <a:headEnd/>
            <a:tailEnd/>
          </a:ln>
        </p:spPr>
      </p:pic>
      <p:pic>
        <p:nvPicPr>
          <p:cNvPr id="7" name="Рисунок 6" descr="C:\Users\Ларс\Desktop\12 замків україни\луцький замок\lutsk5.jpg"/>
          <p:cNvPicPr/>
          <p:nvPr/>
        </p:nvPicPr>
        <p:blipFill>
          <a:blip r:embed="rId6"/>
          <a:srcRect/>
          <a:stretch>
            <a:fillRect/>
          </a:stretch>
        </p:blipFill>
        <p:spPr bwMode="auto">
          <a:xfrm>
            <a:off x="0" y="4572008"/>
            <a:ext cx="3428992" cy="2285992"/>
          </a:xfrm>
          <a:prstGeom prst="rect">
            <a:avLst/>
          </a:prstGeom>
          <a:noFill/>
          <a:ln w="9525">
            <a:noFill/>
            <a:miter lim="800000"/>
            <a:headEnd/>
            <a:tailEnd/>
          </a:ln>
        </p:spPr>
      </p:pic>
      <p:pic>
        <p:nvPicPr>
          <p:cNvPr id="8" name="Рисунок 7" descr="C:\Users\Ларс\Desktop\12 замків україни\луцький замок\8.jpeg"/>
          <p:cNvPicPr/>
          <p:nvPr/>
        </p:nvPicPr>
        <p:blipFill>
          <a:blip r:embed="rId7"/>
          <a:srcRect/>
          <a:stretch>
            <a:fillRect/>
          </a:stretch>
        </p:blipFill>
        <p:spPr bwMode="auto">
          <a:xfrm>
            <a:off x="3428992" y="0"/>
            <a:ext cx="2143140" cy="3500438"/>
          </a:xfrm>
          <a:prstGeom prst="rect">
            <a:avLst/>
          </a:prstGeom>
          <a:noFill/>
          <a:ln w="9525">
            <a:noFill/>
            <a:miter lim="800000"/>
            <a:headEnd/>
            <a:tailEnd/>
          </a:ln>
        </p:spPr>
      </p:pic>
      <p:pic>
        <p:nvPicPr>
          <p:cNvPr id="9" name="Рисунок 8" descr="C:\Users\Ларс\Desktop\12 замків україни\луцький замок\117.jpg"/>
          <p:cNvPicPr/>
          <p:nvPr/>
        </p:nvPicPr>
        <p:blipFill>
          <a:blip r:embed="rId8" cstate="print"/>
          <a:srcRect/>
          <a:stretch>
            <a:fillRect/>
          </a:stretch>
        </p:blipFill>
        <p:spPr bwMode="auto">
          <a:xfrm>
            <a:off x="5572133" y="2214554"/>
            <a:ext cx="3571868" cy="2357454"/>
          </a:xfrm>
          <a:prstGeom prst="rect">
            <a:avLst/>
          </a:prstGeom>
          <a:noFill/>
          <a:ln w="9525">
            <a:noFill/>
            <a:miter lim="800000"/>
            <a:headEnd/>
            <a:tailEnd/>
          </a:ln>
        </p:spPr>
      </p:pic>
      <p:pic>
        <p:nvPicPr>
          <p:cNvPr id="10" name="Рисунок 9" descr="C:\Users\Ларс\Desktop\12 замків україни\луцький замок\images.jpeg"/>
          <p:cNvPicPr/>
          <p:nvPr/>
        </p:nvPicPr>
        <p:blipFill>
          <a:blip r:embed="rId9"/>
          <a:srcRect/>
          <a:stretch>
            <a:fillRect/>
          </a:stretch>
        </p:blipFill>
        <p:spPr bwMode="auto">
          <a:xfrm>
            <a:off x="0" y="2285992"/>
            <a:ext cx="3428992" cy="2286016"/>
          </a:xfrm>
          <a:prstGeom prst="rect">
            <a:avLst/>
          </a:prstGeom>
          <a:noFill/>
          <a:ln w="9525">
            <a:noFill/>
            <a:miter lim="800000"/>
            <a:headEnd/>
            <a:tailEnd/>
          </a:ln>
        </p:spPr>
      </p:pic>
      <p:pic>
        <p:nvPicPr>
          <p:cNvPr id="11" name="Рисунок 10" descr="C:\Users\Ларс\Desktop\12 замків україни\луцький замок\lutsk1.jpg"/>
          <p:cNvPicPr/>
          <p:nvPr/>
        </p:nvPicPr>
        <p:blipFill>
          <a:blip r:embed="rId10"/>
          <a:srcRect/>
          <a:stretch>
            <a:fillRect/>
          </a:stretch>
        </p:blipFill>
        <p:spPr bwMode="auto">
          <a:xfrm>
            <a:off x="3428992" y="3500438"/>
            <a:ext cx="2143140" cy="3357562"/>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1" y="0"/>
            <a:ext cx="9153948" cy="6857999"/>
          </a:xfrm>
          <a:prstGeom prst="rect">
            <a:avLst/>
          </a:prstGeom>
          <a:noFill/>
          <a:ln>
            <a:solidFill>
              <a:srgbClr val="753886"/>
            </a:solidFill>
          </a:ln>
        </p:spPr>
      </p:pic>
      <p:sp>
        <p:nvSpPr>
          <p:cNvPr id="3" name="Прямоугольник 2"/>
          <p:cNvSpPr/>
          <p:nvPr/>
        </p:nvSpPr>
        <p:spPr>
          <a:xfrm>
            <a:off x="1357290" y="1214422"/>
            <a:ext cx="914400" cy="357190"/>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b="1" dirty="0" smtClean="0">
                <a:solidFill>
                  <a:schemeClr val="tx1"/>
                </a:solidFill>
              </a:rPr>
              <a:t>Луцьк</a:t>
            </a:r>
            <a:endParaRPr lang="uk-UA" b="1" dirty="0">
              <a:solidFill>
                <a:schemeClr val="tx1"/>
              </a:solidFill>
            </a:endParaRPr>
          </a:p>
        </p:txBody>
      </p:sp>
      <p:sp>
        <p:nvSpPr>
          <p:cNvPr id="4" name="Прямоугольник 3"/>
          <p:cNvSpPr/>
          <p:nvPr/>
        </p:nvSpPr>
        <p:spPr>
          <a:xfrm>
            <a:off x="1928794" y="2571744"/>
            <a:ext cx="1928826"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sz="1400" b="1" dirty="0" smtClean="0">
                <a:solidFill>
                  <a:schemeClr val="tx1"/>
                </a:solidFill>
              </a:rPr>
              <a:t>Кам’янець-Подільський</a:t>
            </a:r>
            <a:endParaRPr lang="uk-UA" sz="1400" b="1" dirty="0">
              <a:solidFill>
                <a:schemeClr val="tx1"/>
              </a:solidFill>
            </a:endParaRPr>
          </a:p>
        </p:txBody>
      </p:sp>
      <p:cxnSp>
        <p:nvCxnSpPr>
          <p:cNvPr id="6" name="Прямая со стрелкой 5"/>
          <p:cNvCxnSpPr>
            <a:stCxn id="3" idx="2"/>
            <a:endCxn id="4" idx="0"/>
          </p:cNvCxnSpPr>
          <p:nvPr/>
        </p:nvCxnSpPr>
        <p:spPr>
          <a:xfrm rot="16200000" flipH="1">
            <a:off x="1853782" y="1532319"/>
            <a:ext cx="1000132" cy="1078717"/>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9" name="Скругленная прямоугольная выноска 8"/>
          <p:cNvSpPr/>
          <p:nvPr/>
        </p:nvSpPr>
        <p:spPr>
          <a:xfrm>
            <a:off x="357158" y="3357562"/>
            <a:ext cx="1843094" cy="826962"/>
          </a:xfrm>
          <a:prstGeom prst="wedgeRoundRectCallout">
            <a:avLst>
              <a:gd name="adj1" fmla="val 85614"/>
              <a:gd name="adj2" fmla="val -89511"/>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smtClean="0">
                <a:solidFill>
                  <a:schemeClr val="tx1"/>
                </a:solidFill>
              </a:rPr>
              <a:t>Кам’янець-Подільська фортеця</a:t>
            </a:r>
            <a:endParaRPr lang="uk-UA" b="1" dirty="0">
              <a:solidFill>
                <a:schemeClr val="tx1"/>
              </a:solidFill>
            </a:endParaRPr>
          </a:p>
        </p:txBody>
      </p:sp>
      <p:pic>
        <p:nvPicPr>
          <p:cNvPr id="10" name="Рисунок 9" descr="C:\Users\Ларс\Desktop\12 замків україни\Кам’янець-Подільська фортеця\images0.jpeg"/>
          <p:cNvPicPr/>
          <p:nvPr/>
        </p:nvPicPr>
        <p:blipFill>
          <a:blip r:embed="rId4"/>
          <a:srcRect r="45919"/>
          <a:stretch>
            <a:fillRect/>
          </a:stretch>
        </p:blipFill>
        <p:spPr bwMode="auto">
          <a:xfrm>
            <a:off x="2857488" y="857232"/>
            <a:ext cx="1000132" cy="1714512"/>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heckerboard(across)">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inHorizontal)">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14282" y="428604"/>
            <a:ext cx="8786874" cy="1000132"/>
          </a:xfrm>
        </p:spPr>
        <p:txBody>
          <a:bodyPr>
            <a:noAutofit/>
          </a:bodyPr>
          <a:lstStyle/>
          <a:p>
            <a:pPr algn="ctr"/>
            <a:r>
              <a:rPr lang="uk-UA" sz="4800" b="1" dirty="0" smtClean="0">
                <a:solidFill>
                  <a:srgbClr val="9C1F9F"/>
                </a:solidFill>
              </a:rPr>
              <a:t>Кам’янець-Подільська фортеця</a:t>
            </a:r>
            <a:endParaRPr lang="uk-UA" sz="4800" b="1" dirty="0">
              <a:solidFill>
                <a:srgbClr val="9C1F9F"/>
              </a:solidFill>
            </a:endParaRPr>
          </a:p>
        </p:txBody>
      </p:sp>
      <p:sp>
        <p:nvSpPr>
          <p:cNvPr id="4" name="Содержимое 3"/>
          <p:cNvSpPr>
            <a:spLocks noGrp="1"/>
          </p:cNvSpPr>
          <p:nvPr>
            <p:ph idx="1"/>
          </p:nvPr>
        </p:nvSpPr>
        <p:spPr>
          <a:xfrm>
            <a:off x="285720" y="1643050"/>
            <a:ext cx="8286808" cy="5214950"/>
          </a:xfrm>
        </p:spPr>
        <p:txBody>
          <a:bodyPr>
            <a:normAutofit fontScale="92500" lnSpcReduction="20000"/>
          </a:bodyPr>
          <a:lstStyle/>
          <a:p>
            <a:pPr algn="just">
              <a:buNone/>
            </a:pPr>
            <a:r>
              <a:rPr lang="uk-UA" sz="3200" dirty="0" smtClean="0"/>
              <a:t>   </a:t>
            </a:r>
            <a:r>
              <a:rPr lang="uk-UA" sz="3600" dirty="0" smtClean="0"/>
              <a:t>Збудована в другій половині ХІV століття. Вона складається з двох частин:</a:t>
            </a:r>
          </a:p>
          <a:p>
            <a:pPr algn="just"/>
            <a:r>
              <a:rPr lang="uk-UA" sz="3600" dirty="0" smtClean="0"/>
              <a:t>Старої фортеці (Старого замку), що захищала підхід до перешийку між півостровом, на якому розміщувалася найдавніша частина Кам'янця-Подільського — Старе місто, та «материком».</a:t>
            </a:r>
          </a:p>
          <a:p>
            <a:pPr algn="just"/>
            <a:r>
              <a:rPr lang="uk-UA" sz="3600" dirty="0" smtClean="0"/>
              <a:t>Нової фортеці (Нового замку), яка прикривала Стару фортецю з боку поля.</a:t>
            </a:r>
          </a:p>
          <a:p>
            <a:pPr>
              <a:buNone/>
            </a:pPr>
            <a:endParaRPr lang="uk-UA" dirty="0"/>
          </a:p>
        </p:txBody>
      </p:sp>
    </p:spTree>
  </p:cSld>
  <p:clrMapOvr>
    <a:masterClrMapping/>
  </p:clrMapOvr>
  <p:transition>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Ларс\Desktop\12 замків україни\Кам’янець-Подільська фортеця\images4.jpeg"/>
          <p:cNvPicPr/>
          <p:nvPr/>
        </p:nvPicPr>
        <p:blipFill>
          <a:blip r:embed="rId3"/>
          <a:srcRect/>
          <a:stretch>
            <a:fillRect/>
          </a:stretch>
        </p:blipFill>
        <p:spPr bwMode="auto">
          <a:xfrm>
            <a:off x="0" y="0"/>
            <a:ext cx="3143240" cy="2071678"/>
          </a:xfrm>
          <a:prstGeom prst="rect">
            <a:avLst/>
          </a:prstGeom>
          <a:noFill/>
          <a:ln w="9525">
            <a:noFill/>
            <a:miter lim="800000"/>
            <a:headEnd/>
            <a:tailEnd/>
          </a:ln>
        </p:spPr>
      </p:pic>
      <p:pic>
        <p:nvPicPr>
          <p:cNvPr id="3" name="Рисунок 2" descr="C:\Users\Ларс\Desktop\12 замків україни\Кам’янець-Подільська фортеця\images1.jpeg"/>
          <p:cNvPicPr/>
          <p:nvPr/>
        </p:nvPicPr>
        <p:blipFill>
          <a:blip r:embed="rId4"/>
          <a:srcRect/>
          <a:stretch>
            <a:fillRect/>
          </a:stretch>
        </p:blipFill>
        <p:spPr bwMode="auto">
          <a:xfrm>
            <a:off x="3143240" y="0"/>
            <a:ext cx="3000396" cy="2071678"/>
          </a:xfrm>
          <a:prstGeom prst="rect">
            <a:avLst/>
          </a:prstGeom>
          <a:noFill/>
          <a:ln w="9525">
            <a:noFill/>
            <a:miter lim="800000"/>
            <a:headEnd/>
            <a:tailEnd/>
          </a:ln>
        </p:spPr>
      </p:pic>
      <p:pic>
        <p:nvPicPr>
          <p:cNvPr id="4" name="Рисунок 3" descr="C:\Users\Ларс\Desktop\12 замків україни\Кам’янець-Подільська фортеця\images0.jpeg"/>
          <p:cNvPicPr/>
          <p:nvPr/>
        </p:nvPicPr>
        <p:blipFill>
          <a:blip r:embed="rId5"/>
          <a:srcRect/>
          <a:stretch>
            <a:fillRect/>
          </a:stretch>
        </p:blipFill>
        <p:spPr bwMode="auto">
          <a:xfrm>
            <a:off x="6143637" y="0"/>
            <a:ext cx="3000364" cy="2071678"/>
          </a:xfrm>
          <a:prstGeom prst="rect">
            <a:avLst/>
          </a:prstGeom>
          <a:noFill/>
          <a:ln w="9525">
            <a:noFill/>
            <a:miter lim="800000"/>
            <a:headEnd/>
            <a:tailEnd/>
          </a:ln>
        </p:spPr>
      </p:pic>
      <p:pic>
        <p:nvPicPr>
          <p:cNvPr id="5" name="Рисунок 4" descr="C:\Users\Ларс\Desktop\12 замків україни\Кам’янець-Подільська фортеця\97t.jpg"/>
          <p:cNvPicPr/>
          <p:nvPr/>
        </p:nvPicPr>
        <p:blipFill>
          <a:blip r:embed="rId6"/>
          <a:srcRect/>
          <a:stretch>
            <a:fillRect/>
          </a:stretch>
        </p:blipFill>
        <p:spPr bwMode="auto">
          <a:xfrm>
            <a:off x="3143240" y="2071678"/>
            <a:ext cx="1500198" cy="2428892"/>
          </a:xfrm>
          <a:prstGeom prst="rect">
            <a:avLst/>
          </a:prstGeom>
          <a:noFill/>
          <a:ln w="9525">
            <a:noFill/>
            <a:miter lim="800000"/>
            <a:headEnd/>
            <a:tailEnd/>
          </a:ln>
        </p:spPr>
      </p:pic>
      <p:pic>
        <p:nvPicPr>
          <p:cNvPr id="6" name="Рисунок 5" descr="C:\Users\Ларс\Desktop\12 замків україни\Кам’янець-Подільська фортеця\99t.jpg"/>
          <p:cNvPicPr/>
          <p:nvPr/>
        </p:nvPicPr>
        <p:blipFill>
          <a:blip r:embed="rId7"/>
          <a:srcRect/>
          <a:stretch>
            <a:fillRect/>
          </a:stretch>
        </p:blipFill>
        <p:spPr bwMode="auto">
          <a:xfrm>
            <a:off x="4643438" y="2071678"/>
            <a:ext cx="1500198" cy="2428892"/>
          </a:xfrm>
          <a:prstGeom prst="rect">
            <a:avLst/>
          </a:prstGeom>
          <a:noFill/>
          <a:ln w="9525">
            <a:noFill/>
            <a:miter lim="800000"/>
            <a:headEnd/>
            <a:tailEnd/>
          </a:ln>
        </p:spPr>
      </p:pic>
      <p:pic>
        <p:nvPicPr>
          <p:cNvPr id="7" name="Рисунок 6" descr="C:\Users\Ларс\Desktop\12 замків україни\Кам’янець-Подільська фортеця\83t.jpg"/>
          <p:cNvPicPr/>
          <p:nvPr/>
        </p:nvPicPr>
        <p:blipFill>
          <a:blip r:embed="rId8"/>
          <a:srcRect/>
          <a:stretch>
            <a:fillRect/>
          </a:stretch>
        </p:blipFill>
        <p:spPr bwMode="auto">
          <a:xfrm>
            <a:off x="0" y="2071678"/>
            <a:ext cx="3164498" cy="2428892"/>
          </a:xfrm>
          <a:prstGeom prst="rect">
            <a:avLst/>
          </a:prstGeom>
          <a:noFill/>
          <a:ln w="9525">
            <a:noFill/>
            <a:miter lim="800000"/>
            <a:headEnd/>
            <a:tailEnd/>
          </a:ln>
        </p:spPr>
      </p:pic>
      <p:pic>
        <p:nvPicPr>
          <p:cNvPr id="8" name="Рисунок 7" descr="C:\Users\Ларс\Desktop\12 замків україни\Кам’янець-Подільська фортеця\98t.jpg"/>
          <p:cNvPicPr/>
          <p:nvPr/>
        </p:nvPicPr>
        <p:blipFill>
          <a:blip r:embed="rId9"/>
          <a:srcRect/>
          <a:stretch>
            <a:fillRect/>
          </a:stretch>
        </p:blipFill>
        <p:spPr bwMode="auto">
          <a:xfrm>
            <a:off x="6143636" y="2071678"/>
            <a:ext cx="3000364" cy="2428892"/>
          </a:xfrm>
          <a:prstGeom prst="rect">
            <a:avLst/>
          </a:prstGeom>
          <a:noFill/>
          <a:ln w="9525">
            <a:noFill/>
            <a:miter lim="800000"/>
            <a:headEnd/>
            <a:tailEnd/>
          </a:ln>
        </p:spPr>
      </p:pic>
      <p:pic>
        <p:nvPicPr>
          <p:cNvPr id="9" name="Рисунок 8" descr="C:\Users\Ларс\Desktop\12 замків україни\Кам’янець-Подільська фортеця\84t.jpg"/>
          <p:cNvPicPr/>
          <p:nvPr/>
        </p:nvPicPr>
        <p:blipFill>
          <a:blip r:embed="rId10"/>
          <a:srcRect/>
          <a:stretch>
            <a:fillRect/>
          </a:stretch>
        </p:blipFill>
        <p:spPr bwMode="auto">
          <a:xfrm>
            <a:off x="0" y="4500570"/>
            <a:ext cx="3143240" cy="2357430"/>
          </a:xfrm>
          <a:prstGeom prst="rect">
            <a:avLst/>
          </a:prstGeom>
          <a:noFill/>
          <a:ln w="9525">
            <a:noFill/>
            <a:miter lim="800000"/>
            <a:headEnd/>
            <a:tailEnd/>
          </a:ln>
        </p:spPr>
      </p:pic>
      <p:pic>
        <p:nvPicPr>
          <p:cNvPr id="10" name="Рисунок 9" descr="C:\Users\Ларс\Desktop\12 замків україни\Кам’янець-Подільська фортеця\90t.jpg"/>
          <p:cNvPicPr/>
          <p:nvPr/>
        </p:nvPicPr>
        <p:blipFill>
          <a:blip r:embed="rId11"/>
          <a:srcRect/>
          <a:stretch>
            <a:fillRect/>
          </a:stretch>
        </p:blipFill>
        <p:spPr bwMode="auto">
          <a:xfrm>
            <a:off x="3143240" y="4500570"/>
            <a:ext cx="3000396" cy="2357430"/>
          </a:xfrm>
          <a:prstGeom prst="rect">
            <a:avLst/>
          </a:prstGeom>
          <a:noFill/>
          <a:ln w="9525">
            <a:noFill/>
            <a:miter lim="800000"/>
            <a:headEnd/>
            <a:tailEnd/>
          </a:ln>
        </p:spPr>
      </p:pic>
      <p:pic>
        <p:nvPicPr>
          <p:cNvPr id="11" name="Рисунок 10" descr="C:\Users\Ларс\Desktop\12 замків україни\Кам’янець-Подільська фортеця\94t.jpg"/>
          <p:cNvPicPr/>
          <p:nvPr/>
        </p:nvPicPr>
        <p:blipFill>
          <a:blip r:embed="rId12"/>
          <a:srcRect/>
          <a:stretch>
            <a:fillRect/>
          </a:stretch>
        </p:blipFill>
        <p:spPr bwMode="auto">
          <a:xfrm>
            <a:off x="6143636" y="4500570"/>
            <a:ext cx="3000364" cy="2357430"/>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linds(horizontal)">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blinds(horizontal)">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Ларс\Desktop\КПЕМЛ, плани, програми, уроки\екскурсія замки\C0E4ECE8EDE8F1F2F0E0F2E8E2EDE0FF20EAE0F0F2E020D3EAF0E0E8EDFB.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Прямоугольник 2"/>
          <p:cNvSpPr/>
          <p:nvPr/>
        </p:nvSpPr>
        <p:spPr>
          <a:xfrm>
            <a:off x="1928794" y="2571744"/>
            <a:ext cx="1928826" cy="42862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sz="1400" b="1" dirty="0" smtClean="0">
                <a:solidFill>
                  <a:schemeClr val="tx1"/>
                </a:solidFill>
              </a:rPr>
              <a:t>Кам’янець-Подільський</a:t>
            </a:r>
            <a:endParaRPr lang="uk-UA" sz="1400" b="1" dirty="0">
              <a:solidFill>
                <a:schemeClr val="tx1"/>
              </a:solidFill>
            </a:endParaRPr>
          </a:p>
        </p:txBody>
      </p:sp>
      <p:sp>
        <p:nvSpPr>
          <p:cNvPr id="4" name="Прямоугольник 3"/>
          <p:cNvSpPr/>
          <p:nvPr/>
        </p:nvSpPr>
        <p:spPr>
          <a:xfrm>
            <a:off x="3357554" y="4857760"/>
            <a:ext cx="1785950" cy="50006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uk-UA" sz="1600" b="1" dirty="0" smtClean="0">
                <a:solidFill>
                  <a:schemeClr val="tx1"/>
                </a:solidFill>
              </a:rPr>
              <a:t>Білгород </a:t>
            </a:r>
            <a:r>
              <a:rPr lang="uk-UA" sz="1600" b="1" dirty="0" err="1" smtClean="0">
                <a:solidFill>
                  <a:schemeClr val="tx1"/>
                </a:solidFill>
              </a:rPr>
              <a:t>-Дністровський</a:t>
            </a:r>
            <a:endParaRPr lang="uk-UA" sz="1600" b="1" dirty="0">
              <a:solidFill>
                <a:schemeClr val="tx1"/>
              </a:solidFill>
            </a:endParaRPr>
          </a:p>
        </p:txBody>
      </p:sp>
      <p:cxnSp>
        <p:nvCxnSpPr>
          <p:cNvPr id="6" name="Прямая со стрелкой 5"/>
          <p:cNvCxnSpPr>
            <a:stCxn id="3" idx="2"/>
            <a:endCxn id="4" idx="0"/>
          </p:cNvCxnSpPr>
          <p:nvPr/>
        </p:nvCxnSpPr>
        <p:spPr>
          <a:xfrm rot="16200000" flipH="1">
            <a:off x="2643174" y="3250405"/>
            <a:ext cx="1857388" cy="1357322"/>
          </a:xfrm>
          <a:prstGeom prst="straightConnector1">
            <a:avLst/>
          </a:prstGeom>
          <a:ln w="76200">
            <a:solidFill>
              <a:srgbClr val="660033"/>
            </a:solidFill>
            <a:tailEnd type="arrow"/>
          </a:ln>
        </p:spPr>
        <p:style>
          <a:lnRef idx="3">
            <a:schemeClr val="dk1"/>
          </a:lnRef>
          <a:fillRef idx="0">
            <a:schemeClr val="dk1"/>
          </a:fillRef>
          <a:effectRef idx="2">
            <a:schemeClr val="dk1"/>
          </a:effectRef>
          <a:fontRef idx="minor">
            <a:schemeClr val="tx1"/>
          </a:fontRef>
        </p:style>
      </p:cxnSp>
      <p:sp>
        <p:nvSpPr>
          <p:cNvPr id="7" name="Скругленная прямоугольная выноска 6"/>
          <p:cNvSpPr/>
          <p:nvPr/>
        </p:nvSpPr>
        <p:spPr>
          <a:xfrm>
            <a:off x="1071538" y="4071942"/>
            <a:ext cx="1914532" cy="612648"/>
          </a:xfrm>
          <a:prstGeom prst="wedgeRoundRectCallout">
            <a:avLst>
              <a:gd name="adj1" fmla="val 108372"/>
              <a:gd name="adj2" fmla="val 77426"/>
              <a:gd name="adj3" fmla="val 16667"/>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uk-UA" b="1" dirty="0" err="1" smtClean="0">
                <a:solidFill>
                  <a:schemeClr val="tx1"/>
                </a:solidFill>
              </a:rPr>
              <a:t>Аккерманська</a:t>
            </a:r>
            <a:r>
              <a:rPr lang="uk-UA" b="1" dirty="0" smtClean="0">
                <a:solidFill>
                  <a:schemeClr val="tx1"/>
                </a:solidFill>
              </a:rPr>
              <a:t> фортеця</a:t>
            </a:r>
            <a:endParaRPr lang="uk-UA" b="1" dirty="0">
              <a:solidFill>
                <a:schemeClr val="tx1"/>
              </a:solidFill>
            </a:endParaRPr>
          </a:p>
        </p:txBody>
      </p:sp>
      <p:pic>
        <p:nvPicPr>
          <p:cNvPr id="8" name="Рисунок 7" descr="C:\Users\Ларс\Desktop\12 замків україни\Аккерманська фортеця\images1.jpeg"/>
          <p:cNvPicPr/>
          <p:nvPr/>
        </p:nvPicPr>
        <p:blipFill>
          <a:blip r:embed="rId4"/>
          <a:srcRect l="19924" t="8173" r="17445" b="5588"/>
          <a:stretch>
            <a:fillRect/>
          </a:stretch>
        </p:blipFill>
        <p:spPr bwMode="auto">
          <a:xfrm>
            <a:off x="4286248" y="3214686"/>
            <a:ext cx="1536239" cy="1628176"/>
          </a:xfrm>
          <a:prstGeom prst="rect">
            <a:avLst/>
          </a:prstGeom>
          <a:noFill/>
          <a:ln w="9525">
            <a:noFill/>
            <a:miter lim="800000"/>
            <a:headEnd/>
            <a:tailEnd/>
          </a:ln>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541</TotalTime>
  <Words>1636</Words>
  <Application>Microsoft Office PowerPoint</Application>
  <PresentationFormat>Экран (4:3)</PresentationFormat>
  <Paragraphs>117</Paragraphs>
  <Slides>42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42</vt:i4>
      </vt:variant>
    </vt:vector>
  </HeadingPairs>
  <TitlesOfParts>
    <vt:vector size="43" baseType="lpstr">
      <vt:lpstr>Поток</vt:lpstr>
      <vt:lpstr>12 відомих замків і фортець України</vt:lpstr>
      <vt:lpstr> </vt:lpstr>
      <vt:lpstr>Презентация PowerPoint</vt:lpstr>
      <vt:lpstr>Луцький замок</vt:lpstr>
      <vt:lpstr>Презентация PowerPoint</vt:lpstr>
      <vt:lpstr>Презентация PowerPoint</vt:lpstr>
      <vt:lpstr>Кам’янець-Подільська фортеця</vt:lpstr>
      <vt:lpstr>Презентация PowerPoint</vt:lpstr>
      <vt:lpstr>Презентация PowerPoint</vt:lpstr>
      <vt:lpstr>Аккерманська фортеця </vt:lpstr>
      <vt:lpstr>Презентация PowerPoint</vt:lpstr>
      <vt:lpstr>Презентация PowerPoint</vt:lpstr>
      <vt:lpstr>Митрополичий палац</vt:lpstr>
      <vt:lpstr>Презентация PowerPoint</vt:lpstr>
      <vt:lpstr>Презентация PowerPoint</vt:lpstr>
      <vt:lpstr>Хотинська фортеця</vt:lpstr>
      <vt:lpstr>Презентация PowerPoint</vt:lpstr>
      <vt:lpstr>Презентация PowerPoint</vt:lpstr>
      <vt:lpstr>Палац у Качанівці </vt:lpstr>
      <vt:lpstr>Презентация PowerPoint</vt:lpstr>
      <vt:lpstr>Презентация PowerPoint</vt:lpstr>
      <vt:lpstr>Алупкинський або Воронцовський палац</vt:lpstr>
      <vt:lpstr>Презентация PowerPoint</vt:lpstr>
      <vt:lpstr>Презентация PowerPoint</vt:lpstr>
      <vt:lpstr>Дубенський замок </vt:lpstr>
      <vt:lpstr>Презентация PowerPoint</vt:lpstr>
      <vt:lpstr>Презентация PowerPoint</vt:lpstr>
      <vt:lpstr>Олеський замок </vt:lpstr>
      <vt:lpstr>Презентация PowerPoint</vt:lpstr>
      <vt:lpstr>Презентация PowerPoint</vt:lpstr>
      <vt:lpstr>Фортеця у Меджибожі</vt:lpstr>
      <vt:lpstr>Презентация PowerPoint</vt:lpstr>
      <vt:lpstr>Презентация PowerPoint</vt:lpstr>
      <vt:lpstr>Генуезька фортеця </vt:lpstr>
      <vt:lpstr>Презентация PowerPoint</vt:lpstr>
      <vt:lpstr>Презентация PowerPoint</vt:lpstr>
      <vt:lpstr>Чигиринська фортеця</vt:lpstr>
      <vt:lpstr>Презентация PowerPoint</vt:lpstr>
      <vt:lpstr>Презентация PowerPoint</vt:lpstr>
      <vt:lpstr>Презентация PowerPoint</vt:lpstr>
      <vt:lpstr>Презентация PowerPoint</vt:lpstr>
      <vt:lpstr>Україна вражає!</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відомих замків і фортець України</dc:title>
  <dc:creator>Ларс</dc:creator>
  <cp:lastModifiedBy>Ларс</cp:lastModifiedBy>
  <cp:revision>73</cp:revision>
  <dcterms:created xsi:type="dcterms:W3CDTF">2011-12-10T21:07:36Z</dcterms:created>
  <dcterms:modified xsi:type="dcterms:W3CDTF">2017-11-17T18:01:27Z</dcterms:modified>
</cp:coreProperties>
</file>