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58" r:id="rId9"/>
    <p:sldId id="264" r:id="rId10"/>
    <p:sldId id="265" r:id="rId11"/>
    <p:sldId id="266" r:id="rId12"/>
    <p:sldId id="268" r:id="rId13"/>
    <p:sldId id="269" r:id="rId14"/>
    <p:sldId id="267" r:id="rId15"/>
  </p:sldIdLst>
  <p:sldSz cx="12192000" cy="6858000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0" d="100"/>
          <a:sy n="80" d="100"/>
        </p:scale>
        <p:origin x="-96" y="-57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9C528-1A98-4F9D-8F43-FF1EEB0A9096}" type="datetimeFigureOut">
              <a:rPr lang="uk-UA" smtClean="0"/>
              <a:pPr/>
              <a:t>06.11.2017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62BDFC-A4A3-4E96-926E-7AD582118555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="" xmlns:p14="http://schemas.microsoft.com/office/powerpoint/2010/main" val="40428794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9C528-1A98-4F9D-8F43-FF1EEB0A9096}" type="datetimeFigureOut">
              <a:rPr lang="uk-UA" smtClean="0"/>
              <a:pPr/>
              <a:t>06.11.2017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62BDFC-A4A3-4E96-926E-7AD582118555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="" xmlns:p14="http://schemas.microsoft.com/office/powerpoint/2010/main" val="7649304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>
          <a:xfrm>
            <a:off x="831850" y="1709738"/>
            <a:ext cx="10515600" cy="2879725"/>
          </a:xfrm>
        </p:spPr>
        <p:txBody>
          <a:bodyPr anchor="b">
            <a:noAutofit/>
          </a:bodyPr>
          <a:lstStyle>
            <a:lvl1pPr algn="ctr">
              <a:defRPr sz="4800" b="1" baseline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ru-RU" dirty="0" smtClean="0"/>
              <a:t>Автор шаблону – </a:t>
            </a:r>
            <a:r>
              <a:rPr lang="en-US" dirty="0" smtClean="0"/>
              <a:t>MALVA</a:t>
            </a:r>
            <a:r>
              <a:rPr lang="uk-UA" dirty="0" smtClean="0"/>
              <a:t>.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uk-UA" dirty="0" smtClean="0"/>
              <a:t>Поширення і комерційне використання заборонене!</a:t>
            </a:r>
            <a:br>
              <a:rPr lang="uk-UA" dirty="0" smtClean="0"/>
            </a:br>
            <a:r>
              <a:rPr lang="uk-UA" dirty="0" smtClean="0"/>
              <a:t>З питань придбання –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malva-www@yandex.ua</a:t>
            </a:r>
            <a:endParaRPr lang="uk-UA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9C528-1A98-4F9D-8F43-FF1EEB0A9096}" type="datetimeFigureOut">
              <a:rPr lang="uk-UA" smtClean="0"/>
              <a:pPr/>
              <a:t>06.11.2017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62BDFC-A4A3-4E96-926E-7AD582118555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="" xmlns:p14="http://schemas.microsoft.com/office/powerpoint/2010/main" val="26714638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jpe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5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29C528-1A98-4F9D-8F43-FF1EEB0A9096}" type="datetimeFigureOut">
              <a:rPr lang="uk-UA" smtClean="0"/>
              <a:pPr/>
              <a:t>06.11.2017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62BDFC-A4A3-4E96-926E-7AD582118555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="" xmlns:p14="http://schemas.microsoft.com/office/powerpoint/2010/main" val="32116961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osvita.ua/school/lessons_summary/edu_technology/21519/" TargetMode="External"/><Relationship Id="rId2" Type="http://schemas.openxmlformats.org/officeDocument/2006/relationships/hyperlink" Target="http://ludmila1900.blogspot.com/p/blog-page_1.html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34025" y="1322182"/>
            <a:ext cx="11103428" cy="2244437"/>
          </a:xfrm>
        </p:spPr>
        <p:txBody>
          <a:bodyPr>
            <a:no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sz="2800" b="1" dirty="0" smtClean="0">
                <a:latin typeface="Times New Roman" pitchFamily="18" charset="0"/>
                <a:cs typeface="Times New Roman" pitchFamily="18" charset="0"/>
              </a:rPr>
              <a:t>«Інноваційні підходи у підготовці учнів базової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sz="2800" b="1" dirty="0" smtClean="0">
                <a:latin typeface="Times New Roman" pitchFamily="18" charset="0"/>
                <a:cs typeface="Times New Roman" pitchFamily="18" charset="0"/>
              </a:rPr>
              <a:t>та основної школи до ЗНО»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100" dirty="0" smtClean="0">
                <a:latin typeface="Times New Roman" pitchFamily="18" charset="0"/>
                <a:cs typeface="Times New Roman" pitchFamily="18" charset="0"/>
              </a:rPr>
            </a:br>
            <a:endParaRPr lang="uk-UA" sz="11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pPr algn="r"/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Підготувала:</a:t>
            </a:r>
          </a:p>
          <a:p>
            <a:pPr algn="r"/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 вчитель англійської мови</a:t>
            </a:r>
          </a:p>
          <a:p>
            <a:pPr algn="r"/>
            <a:r>
              <a:rPr lang="uk-UA" b="1" dirty="0" err="1" smtClean="0">
                <a:latin typeface="Times New Roman" pitchFamily="18" charset="0"/>
                <a:cs typeface="Times New Roman" pitchFamily="18" charset="0"/>
              </a:rPr>
              <a:t>Сергіївської</a:t>
            </a:r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 ЗОШ </a:t>
            </a:r>
            <a:r>
              <a:rPr lang="uk-UA" b="1" dirty="0" err="1" smtClean="0">
                <a:latin typeface="Times New Roman" pitchFamily="18" charset="0"/>
                <a:cs typeface="Times New Roman" pitchFamily="18" charset="0"/>
              </a:rPr>
              <a:t>І-ІІІст</a:t>
            </a:r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r"/>
            <a:r>
              <a:rPr lang="uk-UA" b="1" dirty="0" err="1" smtClean="0">
                <a:latin typeface="Times New Roman" pitchFamily="18" charset="0"/>
                <a:cs typeface="Times New Roman" pitchFamily="18" charset="0"/>
              </a:rPr>
              <a:t>Мансвєтова</a:t>
            </a:r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 Н.Д.</a:t>
            </a:r>
            <a:endParaRPr lang="uk-UA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02124029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62647" y="353250"/>
            <a:ext cx="4873831" cy="1107415"/>
          </a:xfrm>
        </p:spPr>
        <p:txBody>
          <a:bodyPr>
            <a:normAutofit/>
          </a:bodyPr>
          <a:lstStyle/>
          <a:p>
            <a:r>
              <a:rPr lang="uk-UA" sz="4000" b="1" dirty="0" smtClean="0">
                <a:latin typeface="Times New Roman" pitchFamily="18" charset="0"/>
                <a:cs typeface="Times New Roman" pitchFamily="18" charset="0"/>
              </a:rPr>
              <a:t>Робота з проектами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F:\IMG_803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7529" y="1742498"/>
            <a:ext cx="5704389" cy="4278292"/>
          </a:xfrm>
          <a:prstGeom prst="rect">
            <a:avLst/>
          </a:prstGeom>
          <a:noFill/>
        </p:spPr>
      </p:pic>
      <p:pic>
        <p:nvPicPr>
          <p:cNvPr id="2051" name="Picture 3" descr="F:\IMG_815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70171" y="1775157"/>
            <a:ext cx="5558251" cy="416845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044538" y="329500"/>
            <a:ext cx="4588823" cy="1273670"/>
          </a:xfrm>
        </p:spPr>
        <p:txBody>
          <a:bodyPr>
            <a:noAutofit/>
          </a:bodyPr>
          <a:lstStyle/>
          <a:p>
            <a:pPr algn="ctr"/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Робота в парі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F:\P101006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1279" y="1801874"/>
            <a:ext cx="5462004" cy="4096503"/>
          </a:xfrm>
          <a:prstGeom prst="rect">
            <a:avLst/>
          </a:prstGeom>
          <a:noFill/>
        </p:spPr>
      </p:pic>
      <p:pic>
        <p:nvPicPr>
          <p:cNvPr id="1026" name="Picture 2" descr="F:\IMG_20161214_10121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13911" y="1823454"/>
            <a:ext cx="5986157" cy="405483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1946" y="0"/>
            <a:ext cx="10515600" cy="1325563"/>
          </a:xfrm>
        </p:spPr>
        <p:txBody>
          <a:bodyPr>
            <a:normAutofit fontScale="90000"/>
          </a:bodyPr>
          <a:lstStyle/>
          <a:p>
            <a:pPr algn="ctr">
              <a:lnSpc>
                <a:spcPct val="150000"/>
              </a:lnSpc>
            </a:pPr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Практична частина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Listen the dialogue and match questions and answers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15636" y="1448790"/>
            <a:ext cx="11281558" cy="5143810"/>
          </a:xfrm>
        </p:spPr>
        <p:txBody>
          <a:bodyPr numCol="2">
            <a:noAutofit/>
          </a:bodyPr>
          <a:lstStyle/>
          <a:p>
            <a:pPr>
              <a:buNone/>
            </a:pPr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Questions</a:t>
            </a: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buNone/>
            </a:pPr>
            <a:r>
              <a:rPr lang="uk-UA" sz="3600" b="1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uk-UA" sz="36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What does Emma suggest?</a:t>
            </a: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buNone/>
            </a:pPr>
            <a:r>
              <a:rPr lang="uk-UA" sz="3600" b="1" dirty="0" smtClean="0"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Why does Tara get angry?</a:t>
            </a: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buNone/>
            </a:pPr>
            <a:r>
              <a:rPr lang="uk-UA" sz="3600" b="1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uk-UA" sz="36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What does Luke look like?</a:t>
            </a: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buNone/>
            </a:pPr>
            <a:r>
              <a:rPr lang="uk-UA" sz="3600" b="1" dirty="0" smtClean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uk-UA" sz="36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What does he like?</a:t>
            </a: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buNone/>
            </a:pPr>
            <a:r>
              <a:rPr lang="uk-UA" sz="3600" b="1" dirty="0" smtClean="0">
                <a:latin typeface="Times New Roman" pitchFamily="18" charset="0"/>
                <a:cs typeface="Times New Roman" pitchFamily="18" charset="0"/>
              </a:rPr>
              <a:t>5</a:t>
            </a:r>
            <a:r>
              <a:rPr lang="uk-UA" sz="36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What is he like?</a:t>
            </a: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 </a:t>
            </a:r>
            <a:endParaRPr lang="uk-UA" sz="36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Answers</a:t>
            </a: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buNone/>
            </a:pPr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. Music and dancing.</a:t>
            </a: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buNone/>
            </a:pPr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. Caring and understanding.</a:t>
            </a: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buNone/>
            </a:pPr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. Because Emma is teasing her.</a:t>
            </a: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buNone/>
            </a:pPr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D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. Coming over to her place to play the Sims.</a:t>
            </a: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buNone/>
            </a:pPr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E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. Tall and plump, with long straight hair. </a:t>
            </a: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5400" b="1" dirty="0" smtClean="0">
                <a:latin typeface="Times New Roman" pitchFamily="18" charset="0"/>
                <a:cs typeface="Times New Roman" pitchFamily="18" charset="0"/>
              </a:rPr>
              <a:t>Keys</a:t>
            </a:r>
            <a:endParaRPr lang="ru-RU" sz="5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AutoNum type="arabicPeriod"/>
            </a:pPr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D</a:t>
            </a:r>
          </a:p>
          <a:p>
            <a:pPr marL="514350" indent="-514350">
              <a:buAutoNum type="arabicPeriod"/>
            </a:pPr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C</a:t>
            </a:r>
          </a:p>
          <a:p>
            <a:pPr marL="514350" indent="-514350">
              <a:buAutoNum type="arabicPeriod"/>
            </a:pPr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E</a:t>
            </a:r>
          </a:p>
          <a:p>
            <a:pPr marL="514350" indent="-514350">
              <a:buAutoNum type="arabicPeriod"/>
            </a:pPr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A</a:t>
            </a:r>
          </a:p>
          <a:p>
            <a:pPr marL="514350" indent="-514350">
              <a:buAutoNum type="arabicPeriod"/>
            </a:pPr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B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504967"/>
            <a:ext cx="10515600" cy="5671996"/>
          </a:xfrm>
        </p:spPr>
        <p:txBody>
          <a:bodyPr/>
          <a:lstStyle/>
          <a:p>
            <a:pPr marL="0" indent="0">
              <a:buNone/>
            </a:pPr>
            <a:r>
              <a:rPr lang="ru-RU" b="1" dirty="0"/>
              <a:t>В</a:t>
            </a:r>
            <a:r>
              <a:rPr lang="uk-UA" b="1" dirty="0" err="1"/>
              <a:t>икористані</a:t>
            </a:r>
            <a:r>
              <a:rPr lang="uk-UA" b="1" dirty="0"/>
              <a:t> джерела:</a:t>
            </a:r>
            <a:endParaRPr lang="ru-RU" dirty="0"/>
          </a:p>
          <a:p>
            <a:pPr marL="0" indent="0">
              <a:buNone/>
            </a:pPr>
            <a:r>
              <a:rPr lang="ru-RU" dirty="0"/>
              <a:t>1.Козлова, Л. </a:t>
            </a:r>
            <a:r>
              <a:rPr lang="ru-RU" dirty="0" err="1"/>
              <a:t>Використання</a:t>
            </a:r>
            <a:r>
              <a:rPr lang="ru-RU" dirty="0"/>
              <a:t> </a:t>
            </a:r>
            <a:r>
              <a:rPr lang="ru-RU" dirty="0" err="1"/>
              <a:t>інформаційно-комунікаційних</a:t>
            </a:r>
            <a:r>
              <a:rPr lang="ru-RU" dirty="0"/>
              <a:t> </a:t>
            </a:r>
            <a:r>
              <a:rPr lang="ru-RU" dirty="0" err="1"/>
              <a:t>технологій</a:t>
            </a:r>
            <a:r>
              <a:rPr lang="ru-RU" dirty="0"/>
              <a:t> – </a:t>
            </a:r>
            <a:r>
              <a:rPr lang="ru-RU" dirty="0" err="1"/>
              <a:t>активізація</a:t>
            </a:r>
            <a:r>
              <a:rPr lang="ru-RU" dirty="0"/>
              <a:t> </a:t>
            </a:r>
            <a:r>
              <a:rPr lang="ru-RU" dirty="0" err="1"/>
              <a:t>пізнавальної</a:t>
            </a:r>
            <a:r>
              <a:rPr lang="ru-RU" dirty="0"/>
              <a:t> </a:t>
            </a:r>
            <a:r>
              <a:rPr lang="ru-RU" dirty="0" err="1"/>
              <a:t>діяльності</a:t>
            </a:r>
            <a:r>
              <a:rPr lang="ru-RU" dirty="0"/>
              <a:t> </a:t>
            </a:r>
            <a:r>
              <a:rPr lang="ru-RU" dirty="0" err="1"/>
              <a:t>учнів</a:t>
            </a:r>
            <a:r>
              <a:rPr lang="ru-RU" dirty="0"/>
              <a:t> на уроках </a:t>
            </a:r>
            <a:r>
              <a:rPr lang="uk-UA" dirty="0" err="1"/>
              <a:t>англій</a:t>
            </a:r>
            <a:r>
              <a:rPr lang="ru-RU" dirty="0" err="1"/>
              <a:t>ської</a:t>
            </a:r>
            <a:r>
              <a:rPr lang="ru-RU" dirty="0"/>
              <a:t> </a:t>
            </a:r>
            <a:r>
              <a:rPr lang="ru-RU" dirty="0" err="1"/>
              <a:t>мови</a:t>
            </a:r>
            <a:r>
              <a:rPr lang="ru-RU" dirty="0"/>
              <a:t>  [</a:t>
            </a:r>
            <a:r>
              <a:rPr lang="ru-RU" dirty="0" err="1"/>
              <a:t>Електронний</a:t>
            </a:r>
            <a:r>
              <a:rPr lang="ru-RU" dirty="0"/>
              <a:t> ресурс] / Л. Козлова. – Режим доступу: </a:t>
            </a:r>
            <a:r>
              <a:rPr lang="ru-RU" u="sng" dirty="0">
                <a:hlinkClick r:id="rId2"/>
              </a:rPr>
              <a:t>http://ludmila1900.blogspot.com/p/blog-page_1.html</a:t>
            </a:r>
            <a:r>
              <a:rPr lang="ru-RU" dirty="0"/>
              <a:t> </a:t>
            </a:r>
          </a:p>
          <a:p>
            <a:pPr marL="0" indent="0">
              <a:buNone/>
            </a:pPr>
            <a:r>
              <a:rPr lang="ru-RU" dirty="0"/>
              <a:t>2.</a:t>
            </a:r>
            <a:r>
              <a:rPr lang="ru-RU" u="sng" dirty="0">
                <a:hlinkClick r:id="rId3"/>
              </a:rPr>
              <a:t>http://osvita.ua/</a:t>
            </a:r>
            <a:r>
              <a:rPr lang="ru-RU" u="sng" dirty="0" err="1">
                <a:hlinkClick r:id="rId3"/>
              </a:rPr>
              <a:t>school</a:t>
            </a:r>
            <a:r>
              <a:rPr lang="ru-RU" u="sng" dirty="0">
                <a:hlinkClick r:id="rId3"/>
              </a:rPr>
              <a:t>/</a:t>
            </a:r>
            <a:r>
              <a:rPr lang="ru-RU" u="sng" dirty="0" err="1">
                <a:hlinkClick r:id="rId3"/>
              </a:rPr>
              <a:t>lessons_summary</a:t>
            </a:r>
            <a:r>
              <a:rPr lang="ru-RU" u="sng" dirty="0">
                <a:hlinkClick r:id="rId3"/>
              </a:rPr>
              <a:t>/</a:t>
            </a:r>
            <a:r>
              <a:rPr lang="ru-RU" u="sng" dirty="0" err="1">
                <a:hlinkClick r:id="rId3"/>
              </a:rPr>
              <a:t>edu_technology</a:t>
            </a:r>
            <a:r>
              <a:rPr lang="ru-RU" u="sng" dirty="0">
                <a:hlinkClick r:id="rId3"/>
              </a:rPr>
              <a:t>/21519/</a:t>
            </a:r>
            <a:r>
              <a:rPr lang="ru-RU" dirty="0"/>
              <a:t>  </a:t>
            </a:r>
            <a:r>
              <a:rPr lang="ru-RU" dirty="0" err="1"/>
              <a:t>Використання</a:t>
            </a:r>
            <a:r>
              <a:rPr lang="ru-RU" dirty="0"/>
              <a:t> </a:t>
            </a:r>
            <a:r>
              <a:rPr lang="ru-RU" dirty="0" err="1"/>
              <a:t>інноваційних</a:t>
            </a:r>
            <a:r>
              <a:rPr lang="ru-RU" dirty="0"/>
              <a:t> </a:t>
            </a:r>
            <a:r>
              <a:rPr lang="ru-RU" dirty="0" err="1"/>
              <a:t>технологій</a:t>
            </a:r>
            <a:r>
              <a:rPr lang="ru-RU" dirty="0"/>
              <a:t> при </a:t>
            </a:r>
            <a:r>
              <a:rPr lang="ru-RU" dirty="0" err="1"/>
              <a:t>вивчанні</a:t>
            </a:r>
            <a:r>
              <a:rPr lang="ru-RU" dirty="0"/>
              <a:t> </a:t>
            </a:r>
            <a:r>
              <a:rPr lang="ru-RU" dirty="0" err="1"/>
              <a:t>англійської</a:t>
            </a:r>
            <a:r>
              <a:rPr lang="ru-RU" dirty="0"/>
              <a:t> </a:t>
            </a:r>
            <a:r>
              <a:rPr lang="ru-RU" dirty="0" err="1"/>
              <a:t>мови</a:t>
            </a:r>
            <a:endParaRPr lang="ru-RU" b="1" dirty="0"/>
          </a:p>
          <a:p>
            <a:pPr marL="0" indent="0">
              <a:buNone/>
            </a:pPr>
            <a:r>
              <a:rPr lang="uk-UA" dirty="0"/>
              <a:t>3.</a:t>
            </a:r>
            <a:r>
              <a:rPr lang="ru-RU" dirty="0" err="1"/>
              <a:t>http</a:t>
            </a:r>
            <a:r>
              <a:rPr lang="uk-UA" dirty="0"/>
              <a:t>://</a:t>
            </a:r>
            <a:r>
              <a:rPr lang="ru-RU" dirty="0" err="1"/>
              <a:t>journal</a:t>
            </a:r>
            <a:r>
              <a:rPr lang="uk-UA" dirty="0"/>
              <a:t>.</a:t>
            </a:r>
            <a:r>
              <a:rPr lang="ru-RU" dirty="0" err="1"/>
              <a:t>osnova</a:t>
            </a:r>
            <a:r>
              <a:rPr lang="uk-UA" dirty="0"/>
              <a:t>.</a:t>
            </a:r>
            <a:r>
              <a:rPr lang="ru-RU" dirty="0" err="1"/>
              <a:t>com</a:t>
            </a:r>
            <a:r>
              <a:rPr lang="uk-UA" dirty="0"/>
              <a:t>.</a:t>
            </a:r>
            <a:r>
              <a:rPr lang="ru-RU" dirty="0" err="1"/>
              <a:t>ua</a:t>
            </a:r>
            <a:r>
              <a:rPr lang="uk-UA" dirty="0"/>
              <a:t>/</a:t>
            </a:r>
            <a:r>
              <a:rPr lang="ru-RU" dirty="0" err="1"/>
              <a:t>article</a:t>
            </a:r>
            <a:r>
              <a:rPr lang="uk-UA" dirty="0"/>
              <a:t>/52127 Інноваційні_освітні_технології_у_вивченні_англійської_мови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6972907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261257"/>
            <a:ext cx="10515600" cy="5915706"/>
          </a:xfrm>
        </p:spPr>
        <p:txBody>
          <a:bodyPr>
            <a:normAutofit lnSpcReduction="10000"/>
          </a:bodyPr>
          <a:lstStyle/>
          <a:p>
            <a:pPr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4400" b="1" u="sng" dirty="0" err="1" smtClean="0">
                <a:latin typeface="Times New Roman"/>
                <a:ea typeface="Times New Roman"/>
                <a:cs typeface="Times New Roman"/>
              </a:rPr>
              <a:t>Актуальність</a:t>
            </a:r>
            <a:r>
              <a:rPr lang="ru-RU" sz="4400" b="1" u="sng" dirty="0" smtClean="0">
                <a:latin typeface="Times New Roman"/>
                <a:ea typeface="Times New Roman"/>
                <a:cs typeface="Times New Roman"/>
              </a:rPr>
              <a:t> </a:t>
            </a:r>
            <a:r>
              <a:rPr lang="ru-RU" sz="4400" b="1" u="sng" dirty="0" err="1" smtClean="0">
                <a:latin typeface="Times New Roman"/>
                <a:ea typeface="Times New Roman"/>
                <a:cs typeface="Times New Roman"/>
              </a:rPr>
              <a:t>технологій</a:t>
            </a:r>
            <a:r>
              <a:rPr lang="ru-RU" sz="4400" b="1" u="sng" dirty="0" smtClean="0">
                <a:latin typeface="Times New Roman"/>
                <a:ea typeface="Times New Roman"/>
                <a:cs typeface="Times New Roman"/>
              </a:rPr>
              <a:t>: 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 err="1" smtClean="0">
                <a:latin typeface="Times New Roman"/>
                <a:ea typeface="Times New Roman"/>
                <a:cs typeface="Times New Roman"/>
              </a:rPr>
              <a:t>Мотивація</a:t>
            </a:r>
            <a:r>
              <a:rPr lang="ru-RU" dirty="0" smtClean="0">
                <a:latin typeface="Times New Roman"/>
                <a:ea typeface="Times New Roman"/>
                <a:cs typeface="Times New Roman"/>
              </a:rPr>
              <a:t> </a:t>
            </a:r>
            <a:r>
              <a:rPr lang="ru-RU" dirty="0" err="1" smtClean="0">
                <a:latin typeface="Times New Roman"/>
                <a:ea typeface="Times New Roman"/>
                <a:cs typeface="Times New Roman"/>
              </a:rPr>
              <a:t>учнів</a:t>
            </a:r>
            <a:endParaRPr lang="ru-RU" dirty="0" smtClean="0">
              <a:latin typeface="Times New Roman"/>
              <a:ea typeface="Times New Roman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 err="1" smtClean="0">
                <a:latin typeface="Times New Roman"/>
                <a:ea typeface="Times New Roman"/>
                <a:cs typeface="Times New Roman"/>
              </a:rPr>
              <a:t>Формування</a:t>
            </a:r>
            <a:r>
              <a:rPr lang="ru-RU" dirty="0" smtClean="0">
                <a:latin typeface="Times New Roman"/>
                <a:ea typeface="Times New Roman"/>
                <a:cs typeface="Times New Roman"/>
              </a:rPr>
              <a:t> </a:t>
            </a:r>
            <a:r>
              <a:rPr lang="ru-RU" dirty="0" err="1" smtClean="0">
                <a:latin typeface="Times New Roman"/>
                <a:ea typeface="Times New Roman"/>
                <a:cs typeface="Times New Roman"/>
              </a:rPr>
              <a:t>компетентної</a:t>
            </a:r>
            <a:r>
              <a:rPr lang="ru-RU" dirty="0" smtClean="0">
                <a:latin typeface="Times New Roman"/>
                <a:ea typeface="Times New Roman"/>
                <a:cs typeface="Times New Roman"/>
              </a:rPr>
              <a:t> </a:t>
            </a:r>
            <a:r>
              <a:rPr lang="ru-RU" dirty="0" err="1" smtClean="0">
                <a:latin typeface="Times New Roman"/>
                <a:ea typeface="Times New Roman"/>
                <a:cs typeface="Times New Roman"/>
              </a:rPr>
              <a:t>особистості</a:t>
            </a:r>
            <a:r>
              <a:rPr lang="ru-RU" dirty="0" smtClean="0">
                <a:latin typeface="Times New Roman"/>
                <a:ea typeface="Times New Roman"/>
                <a:cs typeface="Times New Roman"/>
              </a:rPr>
              <a:t> </a:t>
            </a:r>
            <a:r>
              <a:rPr lang="ru-RU" dirty="0" err="1" smtClean="0">
                <a:latin typeface="Times New Roman"/>
                <a:ea typeface="Times New Roman"/>
                <a:cs typeface="Times New Roman"/>
              </a:rPr>
              <a:t>учня</a:t>
            </a:r>
            <a:r>
              <a:rPr lang="ru-RU" dirty="0" smtClean="0">
                <a:latin typeface="Times New Roman"/>
                <a:ea typeface="Times New Roman"/>
                <a:cs typeface="Times New Roman"/>
              </a:rPr>
              <a:t> 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 err="1" smtClean="0">
                <a:latin typeface="Times New Roman"/>
                <a:ea typeface="Times New Roman"/>
                <a:cs typeface="Times New Roman"/>
              </a:rPr>
              <a:t>Раціональне</a:t>
            </a:r>
            <a:r>
              <a:rPr lang="ru-RU" dirty="0" smtClean="0">
                <a:latin typeface="Times New Roman"/>
                <a:ea typeface="Times New Roman"/>
                <a:cs typeface="Times New Roman"/>
              </a:rPr>
              <a:t> </a:t>
            </a:r>
            <a:r>
              <a:rPr lang="ru-RU" dirty="0" err="1" smtClean="0">
                <a:latin typeface="Times New Roman"/>
                <a:ea typeface="Times New Roman"/>
                <a:cs typeface="Times New Roman"/>
              </a:rPr>
              <a:t>використання</a:t>
            </a:r>
            <a:r>
              <a:rPr lang="ru-RU" dirty="0" smtClean="0">
                <a:latin typeface="Times New Roman"/>
                <a:ea typeface="Times New Roman"/>
                <a:cs typeface="Times New Roman"/>
              </a:rPr>
              <a:t> </a:t>
            </a:r>
            <a:r>
              <a:rPr lang="ru-RU" dirty="0" err="1" smtClean="0">
                <a:latin typeface="Times New Roman"/>
                <a:ea typeface="Times New Roman"/>
                <a:cs typeface="Times New Roman"/>
              </a:rPr>
              <a:t>навчального</a:t>
            </a:r>
            <a:r>
              <a:rPr lang="ru-RU" dirty="0" smtClean="0">
                <a:latin typeface="Times New Roman"/>
                <a:ea typeface="Times New Roman"/>
                <a:cs typeface="Times New Roman"/>
              </a:rPr>
              <a:t> часу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 smtClean="0">
                <a:latin typeface="Times New Roman"/>
                <a:ea typeface="Times New Roman"/>
                <a:cs typeface="Times New Roman"/>
              </a:rPr>
              <a:t> </a:t>
            </a:r>
            <a:r>
              <a:rPr lang="ru-RU" dirty="0" err="1" smtClean="0">
                <a:latin typeface="Times New Roman"/>
                <a:ea typeface="Times New Roman"/>
                <a:cs typeface="Times New Roman"/>
              </a:rPr>
              <a:t>Наукова</a:t>
            </a:r>
            <a:r>
              <a:rPr lang="ru-RU" dirty="0" smtClean="0">
                <a:latin typeface="Times New Roman"/>
                <a:ea typeface="Times New Roman"/>
                <a:cs typeface="Times New Roman"/>
              </a:rPr>
              <a:t> </a:t>
            </a:r>
            <a:r>
              <a:rPr lang="ru-RU" dirty="0" err="1" smtClean="0">
                <a:latin typeface="Times New Roman"/>
                <a:ea typeface="Times New Roman"/>
                <a:cs typeface="Times New Roman"/>
              </a:rPr>
              <a:t>організація</a:t>
            </a:r>
            <a:r>
              <a:rPr lang="ru-RU" dirty="0" smtClean="0">
                <a:latin typeface="Times New Roman"/>
                <a:ea typeface="Times New Roman"/>
                <a:cs typeface="Times New Roman"/>
              </a:rPr>
              <a:t> </a:t>
            </a:r>
            <a:r>
              <a:rPr lang="ru-RU" dirty="0" err="1" smtClean="0">
                <a:latin typeface="Times New Roman"/>
                <a:ea typeface="Times New Roman"/>
                <a:cs typeface="Times New Roman"/>
              </a:rPr>
              <a:t>пізнавальної</a:t>
            </a:r>
            <a:r>
              <a:rPr lang="ru-RU" dirty="0" smtClean="0">
                <a:latin typeface="Times New Roman"/>
                <a:ea typeface="Times New Roman"/>
                <a:cs typeface="Times New Roman"/>
              </a:rPr>
              <a:t> </a:t>
            </a:r>
            <a:r>
              <a:rPr lang="ru-RU" dirty="0" err="1" smtClean="0">
                <a:latin typeface="Times New Roman"/>
                <a:ea typeface="Times New Roman"/>
                <a:cs typeface="Times New Roman"/>
              </a:rPr>
              <a:t>діяльності</a:t>
            </a:r>
            <a:r>
              <a:rPr lang="ru-RU" dirty="0" smtClean="0">
                <a:latin typeface="Times New Roman"/>
                <a:ea typeface="Times New Roman"/>
                <a:cs typeface="Times New Roman"/>
              </a:rPr>
              <a:t> </a:t>
            </a:r>
            <a:r>
              <a:rPr lang="ru-RU" dirty="0" err="1" smtClean="0">
                <a:latin typeface="Times New Roman"/>
                <a:ea typeface="Times New Roman"/>
                <a:cs typeface="Times New Roman"/>
              </a:rPr>
              <a:t>учнів</a:t>
            </a:r>
            <a:r>
              <a:rPr lang="ru-RU" dirty="0" smtClean="0">
                <a:latin typeface="Times New Roman"/>
                <a:ea typeface="Times New Roman"/>
                <a:cs typeface="Times New Roman"/>
              </a:rPr>
              <a:t> на </a:t>
            </a:r>
            <a:r>
              <a:rPr lang="ru-RU" dirty="0" err="1" smtClean="0">
                <a:latin typeface="Times New Roman"/>
                <a:ea typeface="Times New Roman"/>
                <a:cs typeface="Times New Roman"/>
              </a:rPr>
              <a:t>уроці</a:t>
            </a:r>
            <a:r>
              <a:rPr lang="ru-RU" dirty="0" smtClean="0">
                <a:latin typeface="Times New Roman"/>
                <a:ea typeface="Times New Roman"/>
                <a:cs typeface="Times New Roman"/>
              </a:rPr>
              <a:t> 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 err="1" smtClean="0">
                <a:latin typeface="Times New Roman"/>
                <a:ea typeface="Times New Roman"/>
                <a:cs typeface="Times New Roman"/>
              </a:rPr>
              <a:t>Відсутність</a:t>
            </a:r>
            <a:r>
              <a:rPr lang="ru-RU" dirty="0" smtClean="0">
                <a:latin typeface="Times New Roman"/>
                <a:ea typeface="Times New Roman"/>
                <a:cs typeface="Times New Roman"/>
              </a:rPr>
              <a:t> </a:t>
            </a:r>
            <a:r>
              <a:rPr lang="ru-RU" dirty="0" err="1" smtClean="0">
                <a:latin typeface="Times New Roman"/>
                <a:ea typeface="Times New Roman"/>
                <a:cs typeface="Times New Roman"/>
              </a:rPr>
              <a:t>внутрішньої</a:t>
            </a:r>
            <a:r>
              <a:rPr lang="ru-RU" dirty="0" smtClean="0">
                <a:latin typeface="Times New Roman"/>
                <a:ea typeface="Times New Roman"/>
                <a:cs typeface="Times New Roman"/>
              </a:rPr>
              <a:t> </a:t>
            </a:r>
            <a:r>
              <a:rPr lang="ru-RU" dirty="0" err="1" smtClean="0">
                <a:latin typeface="Times New Roman"/>
                <a:ea typeface="Times New Roman"/>
                <a:cs typeface="Times New Roman"/>
              </a:rPr>
              <a:t>мотивації</a:t>
            </a:r>
            <a:r>
              <a:rPr lang="ru-RU" dirty="0" smtClean="0">
                <a:latin typeface="Times New Roman"/>
                <a:ea typeface="Times New Roman"/>
                <a:cs typeface="Times New Roman"/>
              </a:rPr>
              <a:t> </a:t>
            </a:r>
            <a:r>
              <a:rPr lang="ru-RU" dirty="0" err="1" smtClean="0">
                <a:latin typeface="Times New Roman"/>
                <a:ea typeface="Times New Roman"/>
                <a:cs typeface="Times New Roman"/>
              </a:rPr>
              <a:t>учнів</a:t>
            </a:r>
            <a:r>
              <a:rPr lang="ru-RU" dirty="0" smtClean="0">
                <a:latin typeface="Times New Roman"/>
                <a:ea typeface="Times New Roman"/>
                <a:cs typeface="Times New Roman"/>
              </a:rPr>
              <a:t> 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 err="1" smtClean="0">
                <a:latin typeface="Times New Roman"/>
                <a:ea typeface="Times New Roman"/>
                <a:cs typeface="Times New Roman"/>
              </a:rPr>
              <a:t>Складність</a:t>
            </a:r>
            <a:r>
              <a:rPr lang="ru-RU" dirty="0" smtClean="0">
                <a:latin typeface="Times New Roman"/>
                <a:ea typeface="Times New Roman"/>
                <a:cs typeface="Times New Roman"/>
              </a:rPr>
              <a:t> </a:t>
            </a:r>
            <a:r>
              <a:rPr lang="ru-RU" dirty="0" err="1" smtClean="0">
                <a:latin typeface="Times New Roman"/>
                <a:ea typeface="Times New Roman"/>
                <a:cs typeface="Times New Roman"/>
              </a:rPr>
              <a:t>забезпечення</a:t>
            </a:r>
            <a:r>
              <a:rPr lang="ru-RU" dirty="0" smtClean="0">
                <a:latin typeface="Times New Roman"/>
                <a:ea typeface="Times New Roman"/>
                <a:cs typeface="Times New Roman"/>
              </a:rPr>
              <a:t> </a:t>
            </a:r>
            <a:r>
              <a:rPr lang="ru-RU" dirty="0" err="1" smtClean="0">
                <a:latin typeface="Times New Roman"/>
                <a:ea typeface="Times New Roman"/>
                <a:cs typeface="Times New Roman"/>
              </a:rPr>
              <a:t>необхідного</a:t>
            </a:r>
            <a:r>
              <a:rPr lang="ru-RU" dirty="0" smtClean="0">
                <a:latin typeface="Times New Roman"/>
                <a:ea typeface="Times New Roman"/>
                <a:cs typeface="Times New Roman"/>
              </a:rPr>
              <a:t> </a:t>
            </a:r>
            <a:r>
              <a:rPr lang="ru-RU" dirty="0" err="1" smtClean="0">
                <a:latin typeface="Times New Roman"/>
                <a:ea typeface="Times New Roman"/>
                <a:cs typeface="Times New Roman"/>
              </a:rPr>
              <a:t>рівня</a:t>
            </a:r>
            <a:r>
              <a:rPr lang="ru-RU" dirty="0" smtClean="0">
                <a:latin typeface="Times New Roman"/>
                <a:ea typeface="Times New Roman"/>
                <a:cs typeface="Times New Roman"/>
              </a:rPr>
              <a:t> </a:t>
            </a:r>
            <a:r>
              <a:rPr lang="ru-RU" dirty="0" err="1" smtClean="0">
                <a:latin typeface="Times New Roman"/>
                <a:ea typeface="Times New Roman"/>
                <a:cs typeface="Times New Roman"/>
              </a:rPr>
              <a:t>сформованості</a:t>
            </a:r>
            <a:r>
              <a:rPr lang="ru-RU" dirty="0" smtClean="0">
                <a:latin typeface="Times New Roman"/>
                <a:ea typeface="Times New Roman"/>
                <a:cs typeface="Times New Roman"/>
              </a:rPr>
              <a:t> в </a:t>
            </a:r>
            <a:r>
              <a:rPr lang="ru-RU" dirty="0" err="1" smtClean="0">
                <a:latin typeface="Times New Roman"/>
                <a:ea typeface="Times New Roman"/>
                <a:cs typeface="Times New Roman"/>
              </a:rPr>
              <a:t>учнів</a:t>
            </a:r>
            <a:r>
              <a:rPr lang="ru-RU" dirty="0" smtClean="0">
                <a:latin typeface="Times New Roman"/>
                <a:ea typeface="Times New Roman"/>
                <a:cs typeface="Times New Roman"/>
              </a:rPr>
              <a:t> </a:t>
            </a:r>
            <a:r>
              <a:rPr lang="ru-RU" dirty="0" err="1" smtClean="0">
                <a:latin typeface="Times New Roman"/>
                <a:ea typeface="Times New Roman"/>
                <a:cs typeface="Times New Roman"/>
              </a:rPr>
              <a:t>знань</a:t>
            </a:r>
            <a:r>
              <a:rPr lang="ru-RU" dirty="0" smtClean="0">
                <a:latin typeface="Times New Roman"/>
                <a:ea typeface="Times New Roman"/>
                <a:cs typeface="Times New Roman"/>
              </a:rPr>
              <a:t> </a:t>
            </a:r>
            <a:r>
              <a:rPr lang="ru-RU" dirty="0" err="1" smtClean="0">
                <a:latin typeface="Times New Roman"/>
                <a:ea typeface="Times New Roman"/>
                <a:cs typeface="Times New Roman"/>
              </a:rPr>
              <a:t>з</a:t>
            </a:r>
            <a:r>
              <a:rPr lang="ru-RU" dirty="0" smtClean="0">
                <a:latin typeface="Times New Roman"/>
                <a:ea typeface="Times New Roman"/>
                <a:cs typeface="Times New Roman"/>
              </a:rPr>
              <a:t> предмету </a:t>
            </a:r>
            <a:endParaRPr lang="ru-RU" dirty="0" smtClean="0">
              <a:ea typeface="Calibri"/>
              <a:cs typeface="Times New Roman"/>
            </a:endParaRPr>
          </a:p>
          <a:p>
            <a:endParaRPr lang="uk-UA" dirty="0"/>
          </a:p>
        </p:txBody>
      </p:sp>
    </p:spTree>
    <p:extLst>
      <p:ext uri="{BB962C8B-B14F-4D97-AF65-F5344CB8AC3E}">
        <p14:creationId xmlns="" xmlns:p14="http://schemas.microsoft.com/office/powerpoint/2010/main" val="7491684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05745" y="365125"/>
            <a:ext cx="7243949" cy="4586885"/>
          </a:xfrm>
        </p:spPr>
        <p:txBody>
          <a:bodyPr>
            <a:noAutofit/>
          </a:bodyPr>
          <a:lstStyle/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4000" dirty="0" err="1" smtClean="0">
                <a:latin typeface="Times New Roman" pitchFamily="18" charset="0"/>
                <a:cs typeface="Times New Roman" pitchFamily="18" charset="0"/>
              </a:rPr>
              <a:t>Дитина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dirty="0" err="1" smtClean="0">
                <a:latin typeface="Times New Roman" pitchFamily="18" charset="0"/>
                <a:cs typeface="Times New Roman" pitchFamily="18" charset="0"/>
              </a:rPr>
              <a:t>потребує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dirty="0" err="1" smtClean="0">
                <a:latin typeface="Times New Roman" pitchFamily="18" charset="0"/>
                <a:cs typeface="Times New Roman" pitchFamily="18" charset="0"/>
              </a:rPr>
              <a:t>діяльності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dirty="0" err="1" smtClean="0">
                <a:latin typeface="Times New Roman" pitchFamily="18" charset="0"/>
                <a:cs typeface="Times New Roman" pitchFamily="18" charset="0"/>
              </a:rPr>
              <a:t>безупинно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4000" dirty="0" err="1" smtClean="0">
                <a:latin typeface="Times New Roman" pitchFamily="18" charset="0"/>
                <a:cs typeface="Times New Roman" pitchFamily="18" charset="0"/>
              </a:rPr>
              <a:t>але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dirty="0" err="1" smtClean="0">
                <a:latin typeface="Times New Roman" pitchFamily="18" charset="0"/>
                <a:cs typeface="Times New Roman" pitchFamily="18" charset="0"/>
              </a:rPr>
              <a:t>втомлюється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не </a:t>
            </a:r>
            <a:r>
              <a:rPr lang="ru-RU" sz="4000" dirty="0" err="1" smtClean="0">
                <a:latin typeface="Times New Roman" pitchFamily="18" charset="0"/>
                <a:cs typeface="Times New Roman" pitchFamily="18" charset="0"/>
              </a:rPr>
              <a:t>діяльністю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, а </a:t>
            </a:r>
            <a:r>
              <a:rPr lang="ru-RU" sz="4000" dirty="0" err="1" smtClean="0">
                <a:latin typeface="Times New Roman" pitchFamily="18" charset="0"/>
                <a:cs typeface="Times New Roman" pitchFamily="18" charset="0"/>
              </a:rPr>
              <a:t>її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dirty="0" err="1" smtClean="0">
                <a:latin typeface="Times New Roman" pitchFamily="18" charset="0"/>
                <a:cs typeface="Times New Roman" pitchFamily="18" charset="0"/>
              </a:rPr>
              <a:t>одноманітністю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»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				</a:t>
            </a:r>
            <a:r>
              <a:rPr lang="ru-RU" sz="3600" i="1" dirty="0" smtClean="0">
                <a:latin typeface="Times New Roman" pitchFamily="18" charset="0"/>
                <a:cs typeface="Times New Roman" pitchFamily="18" charset="0"/>
              </a:rPr>
              <a:t>К. </a:t>
            </a:r>
            <a:r>
              <a:rPr lang="ru-RU" sz="3600" i="1" dirty="0" err="1" smtClean="0">
                <a:latin typeface="Times New Roman" pitchFamily="18" charset="0"/>
                <a:cs typeface="Times New Roman" pitchFamily="18" charset="0"/>
              </a:rPr>
              <a:t>Ушинський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 descr="http://school28.edu-kolomna.ru/local/images/school28/051109_jpg_131686657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096" y="1290503"/>
            <a:ext cx="3657600" cy="43053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38200" y="296883"/>
            <a:ext cx="10515600" cy="5880080"/>
          </a:xfrm>
        </p:spPr>
        <p:txBody>
          <a:bodyPr/>
          <a:lstStyle/>
          <a:p>
            <a:pPr>
              <a:buNone/>
            </a:pPr>
            <a:r>
              <a:rPr lang="uk-UA" sz="4000" b="1" dirty="0" smtClean="0">
                <a:latin typeface="Times New Roman" pitchFamily="18" charset="0"/>
                <a:cs typeface="Times New Roman" pitchFamily="18" charset="0"/>
              </a:rPr>
              <a:t>Сучасні інноваційні освітні технології:</a:t>
            </a:r>
            <a:endParaRPr lang="ru-RU" sz="4000" b="1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lnSpc>
                <a:spcPct val="150000"/>
              </a:lnSpc>
            </a:pP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проектна робота;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lnSpc>
                <a:spcPct val="150000"/>
              </a:lnSpc>
            </a:pP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робота з навчальними комп’ютерними й мультимедійними програмами;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lnSpc>
                <a:spcPct val="150000"/>
              </a:lnSpc>
            </a:pP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дистанційні технології;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lnSpc>
                <a:spcPct val="150000"/>
              </a:lnSpc>
            </a:pP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створення презентацій у програмному середовищі;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lnSpc>
                <a:spcPct val="150000"/>
              </a:lnSpc>
            </a:pP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використання ресурсів всесвітньої мережі Інтернет.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607624" y="2550019"/>
            <a:ext cx="6880761" cy="1261959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uk-UA" sz="4400" b="1" dirty="0" smtClean="0">
                <a:latin typeface="Times New Roman" pitchFamily="18" charset="0"/>
                <a:cs typeface="Times New Roman" pitchFamily="18" charset="0"/>
              </a:rPr>
              <a:t>Основні принципи сучасних методів 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593765" y="344385"/>
            <a:ext cx="5130141" cy="2137558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980703" y="641266"/>
            <a:ext cx="4363193" cy="1310678"/>
          </a:xfrm>
        </p:spPr>
        <p:txBody>
          <a:bodyPr>
            <a:normAutofit/>
          </a:bodyPr>
          <a:lstStyle/>
          <a:p>
            <a:pPr algn="ctr"/>
            <a:r>
              <a:rPr lang="uk-UA" sz="4000" b="1" dirty="0" smtClean="0">
                <a:latin typeface="Times New Roman" pitchFamily="18" charset="0"/>
                <a:cs typeface="Times New Roman" pitchFamily="18" charset="0"/>
              </a:rPr>
              <a:t>Орієнтація на учня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6175168" y="190004"/>
            <a:ext cx="5628904" cy="2410692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3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Цілеспрямованість та змістовність занять</a:t>
            </a:r>
            <a:endParaRPr lang="ru-RU" sz="3400" b="1" dirty="0">
              <a:solidFill>
                <a:schemeClr val="tx1"/>
              </a:solidFill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6495802" y="3988130"/>
            <a:ext cx="5284519" cy="2436420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36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Міжпредметна</a:t>
            </a:r>
            <a:r>
              <a:rPr lang="uk-UA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інтеграція</a:t>
            </a:r>
            <a:endParaRPr lang="ru-RU" sz="3600" b="1" dirty="0">
              <a:solidFill>
                <a:schemeClr val="tx1"/>
              </a:solidFill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292923" y="3808020"/>
            <a:ext cx="5347856" cy="2699657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Створення ситуації успіху</a:t>
            </a:r>
            <a:endParaRPr lang="ru-RU" sz="36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43197" y="0"/>
            <a:ext cx="10515600" cy="1083664"/>
          </a:xfrm>
        </p:spPr>
        <p:txBody>
          <a:bodyPr/>
          <a:lstStyle/>
          <a:p>
            <a:pPr algn="ctr"/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ФОРМИ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ТА МЕТОДИ РОБОТИ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53143" y="1021277"/>
            <a:ext cx="11364685" cy="5403273"/>
          </a:xfrm>
        </p:spPr>
        <p:txBody>
          <a:bodyPr numCol="3">
            <a:noAutofit/>
          </a:bodyPr>
          <a:lstStyle/>
          <a:p>
            <a:pPr>
              <a:lnSpc>
                <a:spcPct val="100000"/>
              </a:lnSpc>
            </a:pP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ru-RU" sz="3200" smtClean="0">
                <a:latin typeface="Times New Roman" pitchFamily="18" charset="0"/>
                <a:cs typeface="Times New Roman" pitchFamily="18" charset="0"/>
              </a:rPr>
              <a:t>ндивідуальна</a:t>
            </a: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00000"/>
              </a:lnSpc>
            </a:pP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малі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групи</a:t>
            </a: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00000"/>
              </a:lnSpc>
            </a:pP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мікрофон</a:t>
            </a: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00000"/>
              </a:lnSpc>
            </a:pP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броунівський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рух</a:t>
            </a: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00000"/>
              </a:lnSpc>
            </a:pP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незакінчені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речення</a:t>
            </a: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00000"/>
              </a:lnSpc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імітаційні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ігри</a:t>
            </a: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00000"/>
              </a:lnSpc>
            </a:pP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ротаційні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трійки</a:t>
            </a: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00000"/>
              </a:lnSpc>
            </a:pP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два-чотири-всі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разом</a:t>
            </a:r>
          </a:p>
          <a:p>
            <a:pPr>
              <a:lnSpc>
                <a:spcPct val="100000"/>
              </a:lnSpc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коло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ідей</a:t>
            </a: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00000"/>
              </a:lnSpc>
            </a:pP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мозковий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штурм</a:t>
            </a:r>
          </a:p>
          <a:p>
            <a:pPr>
              <a:lnSpc>
                <a:spcPct val="100000"/>
              </a:lnSpc>
            </a:pP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аналіз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ситуації</a:t>
            </a: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00000"/>
              </a:lnSpc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займи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позицію</a:t>
            </a: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00000"/>
              </a:lnSpc>
            </a:pP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рольові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ігри</a:t>
            </a: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00000"/>
              </a:lnSpc>
            </a:pP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дискусії</a:t>
            </a: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00000"/>
              </a:lnSpc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метод ПРЕС</a:t>
            </a:r>
          </a:p>
          <a:p>
            <a:pPr>
              <a:lnSpc>
                <a:spcPct val="100000"/>
              </a:lnSpc>
            </a:pP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акваріум</a:t>
            </a: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00000"/>
              </a:lnSpc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карусель</a:t>
            </a:r>
          </a:p>
          <a:p>
            <a:pPr>
              <a:lnSpc>
                <a:spcPct val="100000"/>
              </a:lnSpc>
            </a:pP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мозаїка</a:t>
            </a: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00000"/>
              </a:lnSpc>
            </a:pP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ділові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ігри</a:t>
            </a: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00000"/>
              </a:lnSpc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ток – шоу</a:t>
            </a:r>
          </a:p>
          <a:p>
            <a:pPr>
              <a:lnSpc>
                <a:spcPct val="100000"/>
              </a:lnSpc>
            </a:pP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дебати</a:t>
            </a: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00000"/>
              </a:lnSpc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диспут</a:t>
            </a:r>
          </a:p>
          <a:p>
            <a:pPr>
              <a:lnSpc>
                <a:spcPct val="100000"/>
              </a:lnSpc>
              <a:buNone/>
            </a:pP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12569" y="495588"/>
            <a:ext cx="10515600" cy="4351338"/>
          </a:xfrm>
        </p:spPr>
        <p:txBody>
          <a:bodyPr/>
          <a:lstStyle/>
          <a:p>
            <a:pPr algn="ctr">
              <a:buNone/>
            </a:pPr>
            <a:r>
              <a:rPr lang="uk-UA" sz="3600" b="1" dirty="0" smtClean="0">
                <a:latin typeface="Times New Roman" pitchFamily="18" charset="0"/>
                <a:cs typeface="Times New Roman" pitchFamily="18" charset="0"/>
              </a:rPr>
              <a:t>Мультимедійний комплекс (</a:t>
            </a:r>
            <a:r>
              <a:rPr lang="uk-UA" sz="3600" b="1" dirty="0" err="1" smtClean="0">
                <a:latin typeface="Times New Roman" pitchFamily="18" charset="0"/>
                <a:cs typeface="Times New Roman" pitchFamily="18" charset="0"/>
              </a:rPr>
              <a:t>МК</a:t>
            </a:r>
            <a:r>
              <a:rPr lang="uk-UA" sz="3600" b="1" dirty="0" smtClean="0">
                <a:latin typeface="Times New Roman" pitchFamily="18" charset="0"/>
                <a:cs typeface="Times New Roman" pitchFamily="18" charset="0"/>
              </a:rPr>
              <a:t>)  </a:t>
            </a:r>
          </a:p>
          <a:p>
            <a:pPr>
              <a:buNone/>
            </a:pPr>
            <a:endParaRPr lang="uk-UA" dirty="0" smtClean="0"/>
          </a:p>
          <a:p>
            <a:pPr>
              <a:buNone/>
            </a:pPr>
            <a:endParaRPr lang="uk-UA" dirty="0" smtClean="0"/>
          </a:p>
        </p:txBody>
      </p:sp>
      <p:sp>
        <p:nvSpPr>
          <p:cNvPr id="7" name="Стрелка вниз 6"/>
          <p:cNvSpPr/>
          <p:nvPr/>
        </p:nvSpPr>
        <p:spPr>
          <a:xfrm rot="2323890">
            <a:off x="1235034" y="1187533"/>
            <a:ext cx="653143" cy="87877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трелка вниз 7"/>
          <p:cNvSpPr/>
          <p:nvPr/>
        </p:nvSpPr>
        <p:spPr>
          <a:xfrm>
            <a:off x="4950033" y="1209304"/>
            <a:ext cx="653143" cy="87877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трелка вниз 8"/>
          <p:cNvSpPr/>
          <p:nvPr/>
        </p:nvSpPr>
        <p:spPr>
          <a:xfrm rot="20149493">
            <a:off x="9104417" y="1136073"/>
            <a:ext cx="653143" cy="87877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221324" y="2151803"/>
            <a:ext cx="2651623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uk-UA" sz="2800" b="1" dirty="0" smtClean="0">
                <a:latin typeface="Times New Roman" pitchFamily="18" charset="0"/>
                <a:cs typeface="Times New Roman" pitchFamily="18" charset="0"/>
              </a:rPr>
              <a:t>Персональний </a:t>
            </a:r>
          </a:p>
          <a:p>
            <a:pPr algn="ctr"/>
            <a:r>
              <a:rPr lang="uk-UA" sz="2800" b="1" dirty="0" smtClean="0">
                <a:latin typeface="Times New Roman" pitchFamily="18" charset="0"/>
                <a:cs typeface="Times New Roman" pitchFamily="18" charset="0"/>
              </a:rPr>
              <a:t>комп’ютер 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664187" y="2199305"/>
            <a:ext cx="2956259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uk-UA" sz="2800" b="1" dirty="0" smtClean="0">
                <a:latin typeface="Times New Roman" pitchFamily="18" charset="0"/>
                <a:cs typeface="Times New Roman" pitchFamily="18" charset="0"/>
              </a:rPr>
              <a:t>Мультимедійний</a:t>
            </a:r>
          </a:p>
          <a:p>
            <a:pPr algn="ctr"/>
            <a:r>
              <a:rPr lang="uk-UA" sz="2800" b="1" dirty="0" smtClean="0">
                <a:latin typeface="Times New Roman" pitchFamily="18" charset="0"/>
                <a:cs typeface="Times New Roman" pitchFamily="18" charset="0"/>
              </a:rPr>
              <a:t> проектор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8441054" y="2151805"/>
            <a:ext cx="2416046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uk-UA" sz="2800" b="1" dirty="0" smtClean="0">
                <a:latin typeface="Times New Roman" pitchFamily="18" charset="0"/>
                <a:cs typeface="Times New Roman" pitchFamily="18" charset="0"/>
              </a:rPr>
              <a:t>Інтерактивна</a:t>
            </a:r>
          </a:p>
          <a:p>
            <a:pPr algn="ctr"/>
            <a:r>
              <a:rPr lang="uk-UA" sz="2800" b="1" dirty="0" smtClean="0">
                <a:latin typeface="Times New Roman" pitchFamily="18" charset="0"/>
                <a:cs typeface="Times New Roman" pitchFamily="18" charset="0"/>
              </a:rPr>
              <a:t> дошка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D:\кино, фото\все картинки и фото\фото школа\IMG_20161109_11503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2507" y="3431374"/>
            <a:ext cx="5265719" cy="3159431"/>
          </a:xfrm>
          <a:prstGeom prst="rect">
            <a:avLst/>
          </a:prstGeom>
          <a:noFill/>
        </p:spPr>
      </p:pic>
      <p:pic>
        <p:nvPicPr>
          <p:cNvPr id="1027" name="Picture 3" descr="D:\кино, фото\все картинки и фото\фото школа\шекспир\Новая папка\IMG_20161214_10192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46371" y="3372591"/>
            <a:ext cx="5410199" cy="324611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68135" y="-1"/>
            <a:ext cx="10979315" cy="5545777"/>
          </a:xfrm>
        </p:spPr>
        <p:txBody>
          <a:bodyPr/>
          <a:lstStyle/>
          <a:p>
            <a:pPr algn="l">
              <a:lnSpc>
                <a:spcPct val="100000"/>
              </a:lnSpc>
            </a:pPr>
            <a:r>
              <a:rPr lang="uk-UA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uk-UA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Переваги інноваційного навчання:</a:t>
            </a:r>
            <a:r>
              <a:rPr lang="uk-UA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uk-UA" sz="28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співпраця, дружня атмосфера  між учасниками спілкування;</a:t>
            </a:r>
            <a:r>
              <a:rPr lang="ru-RU" sz="28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uk-UA" sz="28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формування у учнів незалежності  й упевненості в собі;</a:t>
            </a:r>
            <a:r>
              <a:rPr lang="ru-RU" sz="28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uk-UA" sz="28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відсутність страху зробити помилку;</a:t>
            </a:r>
            <a:r>
              <a:rPr lang="ru-RU" sz="28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28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- можливість подолати страх перед мовним бар'єром;</a:t>
            </a:r>
            <a:r>
              <a:rPr lang="ru-RU" sz="28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uk-UA" sz="28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викладач не домінує;</a:t>
            </a:r>
            <a:r>
              <a:rPr lang="ru-RU" sz="28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uk-UA" sz="28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слабкі учні можуть отримати допомогу від більш сильних;</a:t>
            </a:r>
            <a:r>
              <a:rPr lang="ru-RU" sz="28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uk-UA" sz="28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кожен учень, залучений до роботи, має певне завдання;</a:t>
            </a:r>
            <a:r>
              <a:rPr lang="ru-RU" sz="28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			 - </a:t>
            </a:r>
            <a:r>
              <a:rPr lang="uk-UA" sz="28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учні можуть використовувати свої знання й досвід, 			     набутий раніше.</a:t>
            </a:r>
            <a:r>
              <a:rPr lang="ru-RU" sz="28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uk-UA" sz="2800" b="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52627178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6310" y="424337"/>
            <a:ext cx="5146963" cy="775072"/>
          </a:xfrm>
        </p:spPr>
        <p:txBody>
          <a:bodyPr/>
          <a:lstStyle/>
          <a:p>
            <a:pPr algn="ctr">
              <a:buNone/>
            </a:pPr>
            <a:r>
              <a:rPr lang="uk-UA" sz="3600" b="1" dirty="0" smtClean="0">
                <a:latin typeface="Times New Roman" pitchFamily="18" charset="0"/>
                <a:cs typeface="Times New Roman" pitchFamily="18" charset="0"/>
              </a:rPr>
              <a:t>Малі групи</a:t>
            </a:r>
          </a:p>
          <a:p>
            <a:pPr>
              <a:buNone/>
            </a:pPr>
            <a:endParaRPr lang="uk-UA" dirty="0" smtClean="0"/>
          </a:p>
          <a:p>
            <a:pPr>
              <a:buNone/>
            </a:pPr>
            <a:endParaRPr lang="uk-UA" dirty="0" smtClean="0"/>
          </a:p>
        </p:txBody>
      </p:sp>
      <p:pic>
        <p:nvPicPr>
          <p:cNvPr id="2" name="Picture 2" descr="F:\IMG_20160129_11242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0633" y="1519446"/>
            <a:ext cx="6057408" cy="3634445"/>
          </a:xfrm>
          <a:prstGeom prst="rect">
            <a:avLst/>
          </a:prstGeom>
          <a:noFill/>
        </p:spPr>
      </p:pic>
      <p:pic>
        <p:nvPicPr>
          <p:cNvPr id="4" name="Picture 3" descr="F:\IMG_20160129_11250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41373" y="2885704"/>
            <a:ext cx="5442860" cy="3681352"/>
          </a:xfrm>
          <a:prstGeom prst="rect">
            <a:avLst/>
          </a:prstGeom>
          <a:noFill/>
        </p:spPr>
      </p:pic>
      <p:sp>
        <p:nvSpPr>
          <p:cNvPr id="13" name="Прямоугольник 12"/>
          <p:cNvSpPr/>
          <p:nvPr/>
        </p:nvSpPr>
        <p:spPr>
          <a:xfrm>
            <a:off x="7356590" y="1700541"/>
            <a:ext cx="396275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buNone/>
            </a:pPr>
            <a:r>
              <a:rPr lang="uk-UA" sz="3600" b="1" dirty="0" smtClean="0">
                <a:latin typeface="Times New Roman" pitchFamily="18" charset="0"/>
                <a:cs typeface="Times New Roman" pitchFamily="18" charset="0"/>
              </a:rPr>
              <a:t>Читання </a:t>
            </a:r>
            <a:r>
              <a:rPr lang="uk-UA" sz="3600" b="1" dirty="0" err="1" smtClean="0">
                <a:latin typeface="Times New Roman" pitchFamily="18" charset="0"/>
                <a:cs typeface="Times New Roman" pitchFamily="18" charset="0"/>
              </a:rPr>
              <a:t>зигзагом</a:t>
            </a:r>
            <a:endParaRPr lang="uk-UA" sz="3600" b="1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1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1.pptx" id="{0C71E1C8-85FC-4347-B971-0F47575080A1}" vid="{B1210D05-FCFD-4B35-9629-33F188F59D6B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1</Template>
  <TotalTime>65</TotalTime>
  <Words>252</Words>
  <Application>Microsoft Office PowerPoint</Application>
  <PresentationFormat>Произвольный</PresentationFormat>
  <Paragraphs>84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1</vt:lpstr>
      <vt:lpstr> «Інноваційні підходи у підготовці учнів базової  та основної школи до ЗНО» </vt:lpstr>
      <vt:lpstr>Слайд 2</vt:lpstr>
      <vt:lpstr> «Дитина потребує діяльності безупинно, але втомлюється не діяльністю, а її одноманітністю»       К. Ушинський</vt:lpstr>
      <vt:lpstr>Слайд 4</vt:lpstr>
      <vt:lpstr>Орієнтація на учня</vt:lpstr>
      <vt:lpstr>ФОРМИ ТА МЕТОДИ РОБОТИ</vt:lpstr>
      <vt:lpstr>Слайд 7</vt:lpstr>
      <vt:lpstr> Переваги інноваційного навчання:   - співпраця, дружня атмосфера  між учасниками спілкування;  - формування у учнів незалежності  й упевненості в собі;  - відсутність страху зробити помилку;  - можливість подолати страх перед мовним бар'єром;  - викладач не домінує;  - слабкі учні можуть отримати допомогу від більш сильних;  - кожен учень, залучений до роботи, має певне завдання;     - учні можуть використовувати свої знання й досвід,         набутий раніше. </vt:lpstr>
      <vt:lpstr>Слайд 9</vt:lpstr>
      <vt:lpstr>Робота з проектами</vt:lpstr>
      <vt:lpstr>Робота в парі</vt:lpstr>
      <vt:lpstr>Практична частина Listen the dialogue and match questions and answers</vt:lpstr>
      <vt:lpstr>Keys</vt:lpstr>
      <vt:lpstr>Слайд 14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Круглий    стіл   вчителів   англійської мови «Інноваційні підходи у підготовці учнів базової та основної школи до ЗНО» </dc:title>
  <dc:creator>Надя</dc:creator>
  <cp:lastModifiedBy>Надя</cp:lastModifiedBy>
  <cp:revision>25</cp:revision>
  <dcterms:created xsi:type="dcterms:W3CDTF">2017-10-20T16:24:11Z</dcterms:created>
  <dcterms:modified xsi:type="dcterms:W3CDTF">2017-11-06T15:18:23Z</dcterms:modified>
</cp:coreProperties>
</file>