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66" r:id="rId8"/>
    <p:sldId id="270" r:id="rId9"/>
    <p:sldId id="261" r:id="rId10"/>
    <p:sldId id="263" r:id="rId11"/>
    <p:sldId id="262" r:id="rId12"/>
    <p:sldId id="265" r:id="rId13"/>
    <p:sldId id="274" r:id="rId14"/>
    <p:sldId id="275" r:id="rId15"/>
    <p:sldId id="276" r:id="rId16"/>
    <p:sldId id="277" r:id="rId17"/>
    <p:sldId id="279" r:id="rId18"/>
    <p:sldId id="280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0" autoAdjust="0"/>
    <p:restoredTop sz="94660"/>
  </p:normalViewPr>
  <p:slideViewPr>
    <p:cSldViewPr>
      <p:cViewPr varScale="1">
        <p:scale>
          <a:sx n="73" d="100"/>
          <a:sy n="73" d="100"/>
        </p:scale>
        <p:origin x="11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99966-EDA7-40CA-99B0-B326E85784C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24300"/>
            <a:ext cx="8229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5C353C-34B5-424A-A9E2-F3D7ADD24E3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24300"/>
            <a:ext cx="8229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1B0DF-C281-4053-A179-E5482D21C4F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147CE-D03D-492A-B975-0ECE5244029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6" r:id="rId15"/>
  </p:sldLayoutIdLst>
  <p:transition spd="slow">
    <p:wipe/>
  </p:transition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A1%D0%A0%D0%A1%D0%A0" TargetMode="External"/><Relationship Id="rId2" Type="http://schemas.openxmlformats.org/officeDocument/2006/relationships/hyperlink" Target="http://uk.wikipedia.org/wiki/%D0%9C%D0%B0%D1%80%D1%81-2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hyperlink" Target="http://uk.wikipedia.org/wiki/%D0%9C%D0%B0%D1%80%D1%81-3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A1%D0%BF%D0%BE%D0%BB%D1%83%D1%87%D0%B5%D0%BD%D1%96_%D0%A8%D1%82%D0%B0%D1%82%D0%B8_%D0%90%D0%BC%D0%B5%D1%80%D0%B8%D0%BA%D0%B8" TargetMode="External"/><Relationship Id="rId7" Type="http://schemas.openxmlformats.org/officeDocument/2006/relationships/image" Target="../media/image25.jpeg"/><Relationship Id="rId2" Type="http://schemas.openxmlformats.org/officeDocument/2006/relationships/hyperlink" Target="http://uk.wikipedia.org/w/index.php?title=%D0%9F%D1%80%D0%BE%D0%B3%D1%80%D0%B0%D0%BC%D0%B0_%C2%AB%D0%92%D1%96%D0%BA%D1%96%D0%BD%D0%B3%C2%BB&amp;action=edit&amp;redlink=1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jpeg"/><Relationship Id="rId5" Type="http://schemas.openxmlformats.org/officeDocument/2006/relationships/hyperlink" Target="http://uk.wikipedia.org/wiki/%D0%9C%D0%B0%D1%80%D1%81%D0%BE%D1%85%D1%96%D0%B4" TargetMode="External"/><Relationship Id="rId4" Type="http://schemas.openxmlformats.org/officeDocument/2006/relationships/hyperlink" Target="http://uk.wikipedia.org/w/index.php?title=Mars_Pathfinder&amp;action=edit&amp;redlink=1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A1%D0%BF%D0%BE%D0%BB%D1%83%D1%87%D0%B5%D0%BD%D1%96_%D0%A8%D1%82%D0%B0%D1%82%D0%B8_%D0%90%D0%BC%D0%B5%D1%80%D0%B8%D0%BA%D0%B8" TargetMode="External"/><Relationship Id="rId7" Type="http://schemas.openxmlformats.org/officeDocument/2006/relationships/image" Target="../media/image27.jpeg"/><Relationship Id="rId2" Type="http://schemas.openxmlformats.org/officeDocument/2006/relationships/hyperlink" Target="http://uk.wikipedia.org/w/index.php?title=Mars_Climate_Orbiter&amp;action=edit&amp;redlink=1" TargetMode="Externa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jpeg"/><Relationship Id="rId5" Type="http://schemas.openxmlformats.org/officeDocument/2006/relationships/hyperlink" Target="http://uk.wikipedia.org/w/index.php?title=Deep_Space_2&amp;action=edit&amp;redlink=1" TargetMode="External"/><Relationship Id="rId4" Type="http://schemas.openxmlformats.org/officeDocument/2006/relationships/hyperlink" Target="http://uk.wikipedia.org/w/index.php?title=Mars_Polar_Lander&amp;action=edit&amp;redlink=1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A1%D0%BF%D0%BE%D0%BB%D1%83%D1%87%D0%B5%D0%BD%D1%96_%D0%A8%D1%82%D0%B0%D1%82%D0%B8_%D0%90%D0%BC%D0%B5%D1%80%D0%B8%D0%BA%D0%B8" TargetMode="External"/><Relationship Id="rId2" Type="http://schemas.openxmlformats.org/officeDocument/2006/relationships/hyperlink" Target="http://uk.wikipedia.org/w/index.php?title=%D0%9E%D0%BF%D0%BF%D0%BE%D1%80%D1%82%D1%8C%D1%8E%D0%BD%D1%96%D1%82%D1%96&amp;action=edit&amp;redlink=1" TargetMode="Externa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hyperlink" Target="http://uk.wikipedia.org/wiki/%D0%A4%D0%B5%D0%BD%D1%96%D0%BA%D1%81_(%D0%BA%D0%BE%D1%81%D0%BC%D1%96%D1%87%D0%BD%D0%B8%D0%B9_%D0%B0%D0%BF%D0%B0%D1%80%D0%B0%D1%82)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itzemli.ru/article/5/" TargetMode="External"/><Relationship Id="rId2" Type="http://schemas.openxmlformats.org/officeDocument/2006/relationships/hyperlink" Target="http://uk.wikipedia.org/wiki/%D0%9C%D0%B0%D1%80%D1%81_(%D0%BF%D0%BB%D0%B0%D0%BD%D0%B5%D1%82%D0%B0)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%D0%9C%D0%B0%D1%80%D1%81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29" y="1"/>
            <a:ext cx="917192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2979763"/>
          </a:xfrm>
        </p:spPr>
        <p:txBody>
          <a:bodyPr>
            <a:noAutofit/>
          </a:bodyPr>
          <a:lstStyle/>
          <a:p>
            <a:pPr algn="ctr"/>
            <a:r>
              <a:rPr lang="uk-UA" sz="9600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uk-UA" sz="8800" b="1" dirty="0" smtClean="0">
                <a:solidFill>
                  <a:schemeClr val="tx1"/>
                </a:solidFill>
                <a:latin typeface="Arial Black" pitchFamily="34" charset="0"/>
              </a:rPr>
              <a:t>Та</a:t>
            </a:r>
            <a:r>
              <a:rPr lang="uk-UA" sz="8800" dirty="0" smtClean="0">
                <a:solidFill>
                  <a:schemeClr val="tx1"/>
                </a:solidFill>
                <a:latin typeface="Arial Black" pitchFamily="34" charset="0"/>
              </a:rPr>
              <a:t>ємниця Червоної планети</a:t>
            </a:r>
            <a:endParaRPr lang="uk-UA" sz="88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494116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Підготували учні </a:t>
            </a: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4</a:t>
            </a:r>
            <a:r>
              <a:rPr lang="uk-UA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класу </a:t>
            </a:r>
            <a:r>
              <a:rPr lang="ru-RU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Ново</a:t>
            </a:r>
            <a:r>
              <a:rPr lang="uk-UA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іванівської ЗОШ</a:t>
            </a:r>
          </a:p>
          <a:p>
            <a:pPr algn="ctr"/>
            <a:r>
              <a:rPr lang="uk-UA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І-ІІ  ступенів</a:t>
            </a:r>
          </a:p>
          <a:p>
            <a:pPr algn="ctr"/>
            <a:r>
              <a:rPr lang="uk-UA" sz="2400" dirty="0" err="1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Тєлєбєнєва</a:t>
            </a:r>
            <a:r>
              <a:rPr lang="uk-UA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Карина, </a:t>
            </a:r>
            <a:r>
              <a:rPr lang="uk-UA" sz="2400" dirty="0" err="1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Сустав</a:t>
            </a:r>
            <a:r>
              <a:rPr lang="uk-UA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Олександр</a:t>
            </a:r>
          </a:p>
        </p:txBody>
      </p:sp>
    </p:spTree>
    <p:extLst>
      <p:ext uri="{BB962C8B-B14F-4D97-AF65-F5344CB8AC3E}">
        <p14:creationId xmlns:p14="http://schemas.microsoft.com/office/powerpoint/2010/main" val="543314332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908" y="14904"/>
            <a:ext cx="8013192" cy="720080"/>
          </a:xfrm>
        </p:spPr>
        <p:txBody>
          <a:bodyPr>
            <a:normAutofit/>
          </a:bodyPr>
          <a:lstStyle/>
          <a:p>
            <a:pPr algn="ctr"/>
            <a:r>
              <a:rPr lang="ru-RU" dirty="0" err="1">
                <a:solidFill>
                  <a:srgbClr val="00B0F0"/>
                </a:solidFill>
              </a:rPr>
              <a:t>Льодові</a:t>
            </a:r>
            <a:r>
              <a:rPr lang="ru-RU" dirty="0">
                <a:solidFill>
                  <a:srgbClr val="00B0F0"/>
                </a:solidFill>
              </a:rPr>
              <a:t> </a:t>
            </a:r>
            <a:r>
              <a:rPr lang="ru-RU" dirty="0" err="1" smtClean="0">
                <a:solidFill>
                  <a:srgbClr val="00B0F0"/>
                </a:solidFill>
              </a:rPr>
              <a:t>утворення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2720" y="764704"/>
            <a:ext cx="892899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100" dirty="0"/>
              <a:t>Полярні шапки Марса багатошарові. Нижній, основний шар товщиною в кілька кілометрів утворений звичайним водяним льодом, змішаним з пилом, що зберігається й у літній період. Це постійні шапки. Сезонні зміни полярних шапок, </a:t>
            </a:r>
            <a:r>
              <a:rPr lang="uk-UA" sz="2100" dirty="0" smtClean="0"/>
              <a:t>відбуваються </a:t>
            </a:r>
            <a:r>
              <a:rPr lang="uk-UA" sz="2100" dirty="0"/>
              <a:t>за рахунок верхнього шару товщиною менше 1 метра, що складається з </a:t>
            </a:r>
            <a:r>
              <a:rPr lang="uk-UA" sz="2100" dirty="0" smtClean="0"/>
              <a:t>«</a:t>
            </a:r>
            <a:r>
              <a:rPr lang="uk-UA" sz="2100" dirty="0"/>
              <a:t>сухого льоду».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6912"/>
            <a:ext cx="5602208" cy="4201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208" y="2636912"/>
            <a:ext cx="3541792" cy="3517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78200" y="6154051"/>
            <a:ext cx="3386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err="1"/>
              <a:t>Мікроскопічні</a:t>
            </a:r>
            <a:r>
              <a:rPr lang="ru-RU" i="1" dirty="0"/>
              <a:t> </a:t>
            </a:r>
            <a:r>
              <a:rPr lang="ru-RU" i="1" dirty="0" err="1"/>
              <a:t>гірські</a:t>
            </a:r>
            <a:r>
              <a:rPr lang="ru-RU" i="1" dirty="0"/>
              <a:t> породи, </a:t>
            </a:r>
            <a:r>
              <a:rPr lang="ru-RU" i="1" dirty="0" err="1"/>
              <a:t>що</a:t>
            </a:r>
            <a:r>
              <a:rPr lang="ru-RU" i="1" dirty="0"/>
              <a:t> </a:t>
            </a:r>
            <a:r>
              <a:rPr lang="ru-RU" i="1" dirty="0" err="1"/>
              <a:t>містять</a:t>
            </a:r>
            <a:r>
              <a:rPr lang="ru-RU" i="1" dirty="0"/>
              <a:t> </a:t>
            </a:r>
            <a:r>
              <a:rPr lang="ru-RU" i="1" dirty="0" err="1"/>
              <a:t>ознаки</a:t>
            </a:r>
            <a:r>
              <a:rPr lang="ru-RU" i="1" dirty="0"/>
              <a:t> води. </a:t>
            </a:r>
            <a:endParaRPr lang="uk-UA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6465840"/>
            <a:ext cx="2471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i="1" dirty="0"/>
              <a:t>Північний полюс </a:t>
            </a:r>
            <a:r>
              <a:rPr lang="uk-UA" i="1" dirty="0" smtClean="0"/>
              <a:t>Марса</a:t>
            </a:r>
            <a:endParaRPr lang="uk-UA" i="1" dirty="0"/>
          </a:p>
        </p:txBody>
      </p:sp>
    </p:spTree>
    <p:extLst>
      <p:ext uri="{BB962C8B-B14F-4D97-AF65-F5344CB8AC3E}">
        <p14:creationId xmlns:p14="http://schemas.microsoft.com/office/powerpoint/2010/main" val="39849423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>
                <a:solidFill>
                  <a:srgbClr val="00B0F0"/>
                </a:solidFill>
              </a:rPr>
              <a:t>Марс у культурі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8856984" cy="2088233"/>
          </a:xfrm>
        </p:spPr>
        <p:txBody>
          <a:bodyPr>
            <a:normAutofit fontScale="85000" lnSpcReduction="10000"/>
          </a:bodyPr>
          <a:lstStyle/>
          <a:p>
            <a:pPr marL="118872" indent="0">
              <a:buNone/>
            </a:pPr>
            <a:r>
              <a:rPr lang="uk-UA" dirty="0"/>
              <a:t>Протягом минулого сторіччя Марс посідав спеціальне місце в популярній культурі. Він служив натхненням для поколінь фантастів. Загадковість планети і багато таємниць залишаються стимулом для наукових досліджень і людської уяви до цього дня</a:t>
            </a:r>
            <a:r>
              <a:rPr lang="uk-UA" dirty="0" smtClean="0"/>
              <a:t>.</a:t>
            </a:r>
            <a:r>
              <a:rPr lang="ru-RU" dirty="0"/>
              <a:t> </a:t>
            </a: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1585"/>
            <a:ext cx="9144000" cy="324641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60233" y="6423354"/>
            <a:ext cx="30276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>
                <a:solidFill>
                  <a:schemeClr val="bg1"/>
                </a:solidFill>
              </a:rPr>
              <a:t>Долина </a:t>
            </a:r>
            <a:r>
              <a:rPr lang="uk-UA" sz="2000" dirty="0" err="1">
                <a:solidFill>
                  <a:schemeClr val="bg1"/>
                </a:solidFill>
              </a:rPr>
              <a:t>Марінер</a:t>
            </a:r>
            <a:r>
              <a:rPr lang="uk-UA" sz="2000" dirty="0">
                <a:solidFill>
                  <a:schemeClr val="bg1"/>
                </a:solidFill>
              </a:rPr>
              <a:t> на Марсі</a:t>
            </a:r>
          </a:p>
        </p:txBody>
      </p:sp>
    </p:spTree>
    <p:extLst>
      <p:ext uri="{BB962C8B-B14F-4D97-AF65-F5344CB8AC3E}">
        <p14:creationId xmlns:p14="http://schemas.microsoft.com/office/powerpoint/2010/main" val="41680766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00B0F0"/>
                </a:solidFill>
              </a:rPr>
              <a:t>Чи є життя на Марсі?</a:t>
            </a:r>
            <a:endParaRPr lang="uk-UA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661920" cy="4968551"/>
          </a:xfrm>
        </p:spPr>
        <p:txBody>
          <a:bodyPr>
            <a:normAutofit fontScale="92500" lnSpcReduction="20000"/>
          </a:bodyPr>
          <a:lstStyle/>
          <a:p>
            <a:pPr marL="118872" indent="0">
              <a:buNone/>
            </a:pPr>
            <a:r>
              <a:rPr lang="ru-RU" dirty="0" err="1"/>
              <a:t>Наразі</a:t>
            </a:r>
            <a:r>
              <a:rPr lang="ru-RU" dirty="0"/>
              <a:t> </a:t>
            </a:r>
            <a:r>
              <a:rPr lang="ru-RU" dirty="0" err="1"/>
              <a:t>немає</a:t>
            </a:r>
            <a:r>
              <a:rPr lang="ru-RU" dirty="0"/>
              <a:t> </a:t>
            </a:r>
            <a:r>
              <a:rPr lang="ru-RU" dirty="0" err="1"/>
              <a:t>наукових</a:t>
            </a:r>
            <a:r>
              <a:rPr lang="ru-RU" dirty="0"/>
              <a:t> </a:t>
            </a:r>
            <a:r>
              <a:rPr lang="ru-RU" dirty="0" err="1"/>
              <a:t>доказів</a:t>
            </a:r>
            <a:r>
              <a:rPr lang="ru-RU" dirty="0"/>
              <a:t> </a:t>
            </a:r>
            <a:r>
              <a:rPr lang="ru-RU" dirty="0" err="1"/>
              <a:t>існування</a:t>
            </a:r>
            <a:r>
              <a:rPr lang="ru-RU" dirty="0"/>
              <a:t> </a:t>
            </a:r>
            <a:r>
              <a:rPr lang="ru-RU" dirty="0" err="1"/>
              <a:t>життя</a:t>
            </a:r>
            <a:r>
              <a:rPr lang="ru-RU" dirty="0"/>
              <a:t> на </a:t>
            </a:r>
            <a:r>
              <a:rPr lang="ru-RU" dirty="0" err="1"/>
              <a:t>Марсі</a:t>
            </a:r>
            <a:r>
              <a:rPr lang="ru-RU" dirty="0"/>
              <a:t>. </a:t>
            </a:r>
            <a:r>
              <a:rPr lang="ru-RU" dirty="0" err="1"/>
              <a:t>Хоча</a:t>
            </a:r>
            <a:r>
              <a:rPr lang="ru-RU" dirty="0"/>
              <a:t> </a:t>
            </a:r>
            <a:r>
              <a:rPr lang="ru-RU" dirty="0" err="1"/>
              <a:t>припускають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воно</a:t>
            </a:r>
            <a:r>
              <a:rPr lang="ru-RU" dirty="0"/>
              <a:t> там </a:t>
            </a:r>
            <a:r>
              <a:rPr lang="ru-RU" dirty="0" err="1"/>
              <a:t>може</a:t>
            </a:r>
            <a:r>
              <a:rPr lang="ru-RU" dirty="0"/>
              <a:t> бути. </a:t>
            </a:r>
            <a:r>
              <a:rPr lang="ru-RU" dirty="0" err="1"/>
              <a:t>Ще</a:t>
            </a:r>
            <a:r>
              <a:rPr lang="ru-RU" dirty="0"/>
              <a:t> до початку </a:t>
            </a:r>
            <a:r>
              <a:rPr lang="ru-RU" dirty="0" err="1"/>
              <a:t>польотів</a:t>
            </a:r>
            <a:r>
              <a:rPr lang="ru-RU" dirty="0"/>
              <a:t> на Марс </a:t>
            </a:r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був</a:t>
            </a:r>
            <a:r>
              <a:rPr lang="ru-RU" dirty="0"/>
              <a:t> першим кандидатом на </a:t>
            </a:r>
            <a:r>
              <a:rPr lang="ru-RU" dirty="0" err="1"/>
              <a:t>виявлення</a:t>
            </a:r>
            <a:r>
              <a:rPr lang="ru-RU" dirty="0"/>
              <a:t> там </a:t>
            </a:r>
            <a:r>
              <a:rPr lang="ru-RU" dirty="0" err="1"/>
              <a:t>позаземного</a:t>
            </a:r>
            <a:r>
              <a:rPr lang="ru-RU" dirty="0"/>
              <a:t> </a:t>
            </a:r>
            <a:r>
              <a:rPr lang="ru-RU" dirty="0" err="1"/>
              <a:t>життя</a:t>
            </a:r>
            <a:r>
              <a:rPr lang="ru-RU" dirty="0"/>
              <a:t>. На </a:t>
            </a:r>
            <a:r>
              <a:rPr lang="ru-RU" dirty="0" err="1"/>
              <a:t>Марсі</a:t>
            </a:r>
            <a:r>
              <a:rPr lang="ru-RU" dirty="0"/>
              <a:t> </a:t>
            </a:r>
            <a:r>
              <a:rPr lang="ru-RU" dirty="0" err="1"/>
              <a:t>було</a:t>
            </a:r>
            <a:r>
              <a:rPr lang="ru-RU" dirty="0"/>
              <a:t> </a:t>
            </a:r>
            <a:r>
              <a:rPr lang="ru-RU" dirty="0" err="1"/>
              <a:t>знайдено</a:t>
            </a:r>
            <a:r>
              <a:rPr lang="ru-RU" dirty="0"/>
              <a:t> </a:t>
            </a:r>
            <a:r>
              <a:rPr lang="ru-RU" dirty="0" err="1"/>
              <a:t>зразки</a:t>
            </a:r>
            <a:r>
              <a:rPr lang="ru-RU" dirty="0"/>
              <a:t> </a:t>
            </a:r>
            <a:r>
              <a:rPr lang="ru-RU" dirty="0" err="1"/>
              <a:t>льоду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є </a:t>
            </a:r>
            <a:r>
              <a:rPr lang="ru-RU" dirty="0" err="1"/>
              <a:t>однією</a:t>
            </a:r>
            <a:r>
              <a:rPr lang="ru-RU" dirty="0"/>
              <a:t> з умов </a:t>
            </a:r>
            <a:r>
              <a:rPr lang="ru-RU" dirty="0" err="1"/>
              <a:t>існування</a:t>
            </a:r>
            <a:r>
              <a:rPr lang="ru-RU" dirty="0"/>
              <a:t> </a:t>
            </a:r>
            <a:r>
              <a:rPr lang="ru-RU" dirty="0" err="1"/>
              <a:t>життя</a:t>
            </a:r>
            <a:r>
              <a:rPr lang="ru-RU" dirty="0"/>
              <a:t>. За </a:t>
            </a:r>
            <a:r>
              <a:rPr lang="ru-RU" dirty="0" err="1"/>
              <a:t>останніми</a:t>
            </a:r>
            <a:r>
              <a:rPr lang="ru-RU" dirty="0"/>
              <a:t> </a:t>
            </a:r>
            <a:r>
              <a:rPr lang="ru-RU" dirty="0" err="1"/>
              <a:t>відомостями</a:t>
            </a:r>
            <a:r>
              <a:rPr lang="ru-RU" dirty="0"/>
              <a:t>, в </a:t>
            </a:r>
            <a:r>
              <a:rPr lang="ru-RU" dirty="0" err="1"/>
              <a:t>минулому</a:t>
            </a:r>
            <a:r>
              <a:rPr lang="ru-RU" dirty="0"/>
              <a:t> на </a:t>
            </a:r>
            <a:r>
              <a:rPr lang="ru-RU" dirty="0" err="1"/>
              <a:t>Марсі</a:t>
            </a:r>
            <a:r>
              <a:rPr lang="ru-RU" dirty="0"/>
              <a:t> </a:t>
            </a:r>
            <a:r>
              <a:rPr lang="ru-RU" dirty="0" err="1"/>
              <a:t>існувала</a:t>
            </a:r>
            <a:r>
              <a:rPr lang="ru-RU" dirty="0"/>
              <a:t> вода в </a:t>
            </a:r>
            <a:r>
              <a:rPr lang="ru-RU" dirty="0" err="1"/>
              <a:t>рідкому</a:t>
            </a:r>
            <a:r>
              <a:rPr lang="ru-RU" dirty="0"/>
              <a:t> </a:t>
            </a:r>
            <a:r>
              <a:rPr lang="ru-RU" dirty="0" err="1"/>
              <a:t>стані</a:t>
            </a:r>
            <a:r>
              <a:rPr lang="ru-RU" dirty="0"/>
              <a:t>, </a:t>
            </a:r>
            <a:r>
              <a:rPr lang="ru-RU" dirty="0" err="1"/>
              <a:t>поверхню</a:t>
            </a:r>
            <a:r>
              <a:rPr lang="ru-RU" dirty="0"/>
              <a:t> </a:t>
            </a:r>
            <a:r>
              <a:rPr lang="ru-RU" dirty="0" err="1"/>
              <a:t>планети</a:t>
            </a:r>
            <a:r>
              <a:rPr lang="ru-RU" dirty="0"/>
              <a:t> </a:t>
            </a:r>
            <a:r>
              <a:rPr lang="ru-RU" dirty="0" err="1"/>
              <a:t>вкривали</a:t>
            </a:r>
            <a:r>
              <a:rPr lang="ru-RU" dirty="0"/>
              <a:t> </a:t>
            </a:r>
            <a:r>
              <a:rPr lang="ru-RU" dirty="0" smtClean="0"/>
              <a:t>моря. </a:t>
            </a:r>
            <a:r>
              <a:rPr lang="ru-RU" dirty="0" err="1" smtClean="0"/>
              <a:t>Однак</a:t>
            </a:r>
            <a:r>
              <a:rPr lang="ru-RU" dirty="0" smtClean="0"/>
              <a:t> </a:t>
            </a:r>
            <a:r>
              <a:rPr lang="ru-RU" dirty="0" err="1"/>
              <a:t>внаслідок</a:t>
            </a:r>
            <a:r>
              <a:rPr lang="ru-RU" dirty="0"/>
              <a:t> </a:t>
            </a:r>
            <a:r>
              <a:rPr lang="ru-RU" dirty="0" err="1"/>
              <a:t>нез'ясованих</a:t>
            </a:r>
            <a:r>
              <a:rPr lang="ru-RU" dirty="0"/>
              <a:t> </a:t>
            </a:r>
            <a:r>
              <a:rPr lang="ru-RU" dirty="0" err="1"/>
              <a:t>досі</a:t>
            </a:r>
            <a:r>
              <a:rPr lang="ru-RU" dirty="0"/>
              <a:t> причин вона практично </a:t>
            </a:r>
            <a:r>
              <a:rPr lang="ru-RU" dirty="0" err="1"/>
              <a:t>зникла</a:t>
            </a:r>
            <a:r>
              <a:rPr lang="ru-RU" dirty="0"/>
              <a:t>. </a:t>
            </a:r>
            <a:r>
              <a:rPr lang="ru-RU" dirty="0" err="1"/>
              <a:t>Цілком</a:t>
            </a:r>
            <a:r>
              <a:rPr lang="ru-RU" dirty="0"/>
              <a:t> </a:t>
            </a:r>
            <a:r>
              <a:rPr lang="ru-RU" dirty="0" err="1"/>
              <a:t>можливо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ще</a:t>
            </a:r>
            <a:r>
              <a:rPr lang="ru-RU" dirty="0"/>
              <a:t> </a:t>
            </a:r>
            <a:r>
              <a:rPr lang="ru-RU" dirty="0" err="1"/>
              <a:t>кілька</a:t>
            </a:r>
            <a:r>
              <a:rPr lang="ru-RU" dirty="0"/>
              <a:t> </a:t>
            </a:r>
            <a:r>
              <a:rPr lang="ru-RU" dirty="0" err="1"/>
              <a:t>мільйонів</a:t>
            </a:r>
            <a:r>
              <a:rPr lang="ru-RU" dirty="0"/>
              <a:t> </a:t>
            </a:r>
            <a:r>
              <a:rPr lang="ru-RU" dirty="0" err="1"/>
              <a:t>років</a:t>
            </a:r>
            <a:r>
              <a:rPr lang="ru-RU" dirty="0"/>
              <a:t> тому </a:t>
            </a:r>
            <a:r>
              <a:rPr lang="ru-RU" dirty="0" err="1"/>
              <a:t>клімат</a:t>
            </a:r>
            <a:r>
              <a:rPr lang="ru-RU" dirty="0"/>
              <a:t> на </a:t>
            </a:r>
            <a:r>
              <a:rPr lang="ru-RU" dirty="0" err="1"/>
              <a:t>Марсі</a:t>
            </a:r>
            <a:r>
              <a:rPr lang="ru-RU" dirty="0"/>
              <a:t> </a:t>
            </a:r>
            <a:r>
              <a:rPr lang="ru-RU" dirty="0" err="1"/>
              <a:t>був</a:t>
            </a:r>
            <a:r>
              <a:rPr lang="ru-RU" dirty="0"/>
              <a:t> </a:t>
            </a:r>
            <a:r>
              <a:rPr lang="ru-RU" dirty="0" err="1"/>
              <a:t>вологішим</a:t>
            </a:r>
            <a:r>
              <a:rPr lang="ru-RU" dirty="0"/>
              <a:t>. </a:t>
            </a:r>
            <a:r>
              <a:rPr lang="ru-RU" dirty="0" err="1" smtClean="0"/>
              <a:t>Доказом</a:t>
            </a:r>
            <a:r>
              <a:rPr lang="ru-RU" dirty="0"/>
              <a:t> </a:t>
            </a:r>
            <a:r>
              <a:rPr lang="ru-RU" dirty="0" err="1" smtClean="0"/>
              <a:t>цього</a:t>
            </a:r>
            <a:r>
              <a:rPr lang="ru-RU" dirty="0" smtClean="0"/>
              <a:t> </a:t>
            </a:r>
            <a:r>
              <a:rPr lang="ru-RU" dirty="0" err="1"/>
              <a:t>слугує</a:t>
            </a:r>
            <a:r>
              <a:rPr lang="ru-RU" dirty="0"/>
              <a:t> </a:t>
            </a:r>
            <a:r>
              <a:rPr lang="ru-RU" dirty="0" err="1"/>
              <a:t>рельєф</a:t>
            </a:r>
            <a:r>
              <a:rPr lang="ru-RU" dirty="0"/>
              <a:t> </a:t>
            </a:r>
            <a:r>
              <a:rPr lang="ru-RU" dirty="0" err="1"/>
              <a:t>планети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116632"/>
            <a:ext cx="1317104" cy="131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1828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CC"/>
          </a:solidFill>
        </p:spPr>
        <p:txBody>
          <a:bodyPr/>
          <a:lstStyle/>
          <a:p>
            <a:pPr eaLnBrk="1" hangingPunct="1">
              <a:defRPr/>
            </a:pPr>
            <a:r>
              <a:rPr lang="uk-UA" b="1" smtClean="0">
                <a:solidFill>
                  <a:schemeClr val="accent1"/>
                </a:solidFill>
                <a:latin typeface="Ravie" pitchFamily="82" charset="0"/>
              </a:rPr>
              <a:t>Дослідження Марса</a:t>
            </a:r>
            <a:endParaRPr lang="ru-RU" b="1" smtClean="0">
              <a:solidFill>
                <a:schemeClr val="accent1"/>
              </a:solidFill>
              <a:latin typeface="Ravie" pitchFamily="82" charset="0"/>
            </a:endParaRPr>
          </a:p>
        </p:txBody>
      </p:sp>
      <p:sp>
        <p:nvSpPr>
          <p:cNvPr id="68612" name="Rectangle 4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uk-UA" sz="2800" smtClean="0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2400" b="1" dirty="0" smtClean="0"/>
              <a:t>Дослідження Марса розпочалися ще у 70-х роках ХХ століття</a:t>
            </a:r>
            <a:endParaRPr lang="ru-RU" sz="2400" b="1" dirty="0" smtClean="0"/>
          </a:p>
          <a:p>
            <a:pPr eaLnBrk="1" hangingPunct="1">
              <a:defRPr/>
            </a:pPr>
            <a:endParaRPr lang="ru-RU" sz="2400" b="1" dirty="0" smtClean="0"/>
          </a:p>
        </p:txBody>
      </p:sp>
      <p:pic>
        <p:nvPicPr>
          <p:cNvPr id="27653" name="Picture 7" descr="ANd9GcTIR77aXvrbIa4on9ZP9CmyTQJcLIuxzP9xMwjcq9fEo6nxzaF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557338"/>
            <a:ext cx="4321175" cy="449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CCCCFF"/>
          </a:solidFill>
        </p:spPr>
        <p:txBody>
          <a:bodyPr/>
          <a:lstStyle/>
          <a:p>
            <a:pPr eaLnBrk="1" hangingPunct="1">
              <a:defRPr/>
            </a:pPr>
            <a:r>
              <a:rPr lang="uk-UA" b="1" smtClean="0">
                <a:solidFill>
                  <a:srgbClr val="800000"/>
                </a:solidFill>
              </a:rPr>
              <a:t>Дослідження Марса</a:t>
            </a:r>
            <a:endParaRPr lang="ru-RU" b="1" smtClean="0">
              <a:solidFill>
                <a:srgbClr val="800000"/>
              </a:solidFill>
            </a:endParaRPr>
          </a:p>
        </p:txBody>
      </p:sp>
      <p:sp>
        <p:nvSpPr>
          <p:cNvPr id="95237" name="Rectangle 5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defRPr/>
            </a:pPr>
            <a:endParaRPr lang="uk-UA" sz="2400" smtClean="0"/>
          </a:p>
        </p:txBody>
      </p:sp>
      <p:sp>
        <p:nvSpPr>
          <p:cNvPr id="95238" name="Rectangle 6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 eaLnBrk="1" hangingPunct="1">
              <a:defRPr/>
            </a:pPr>
            <a:endParaRPr lang="uk-UA" sz="2400" smtClean="0"/>
          </a:p>
        </p:txBody>
      </p:sp>
      <p:sp>
        <p:nvSpPr>
          <p:cNvPr id="95239" name="Rectangle 7"/>
          <p:cNvSpPr>
            <a:spLocks noGrp="1" noChangeArrowheads="1"/>
          </p:cNvSpPr>
          <p:nvPr>
            <p:ph type="body" sz="half" idx="3"/>
          </p:nvPr>
        </p:nvSpPr>
        <p:spPr>
          <a:xfrm>
            <a:off x="539750" y="4508500"/>
            <a:ext cx="8229600" cy="2171700"/>
          </a:xfrm>
          <a:solidFill>
            <a:srgbClr val="99FF99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rgbClr val="000066"/>
                </a:solidFill>
                <a:hlinkClick r:id="rId2" tooltip="Марс-2"/>
              </a:rPr>
              <a:t>Марс-2</a:t>
            </a:r>
            <a:r>
              <a:rPr lang="ru-RU" sz="2000" b="1" dirty="0" smtClean="0">
                <a:solidFill>
                  <a:srgbClr val="000066"/>
                </a:solidFill>
              </a:rPr>
              <a:t>. </a:t>
            </a:r>
            <a:r>
              <a:rPr lang="ru-RU" sz="2000" b="1" dirty="0" smtClean="0">
                <a:solidFill>
                  <a:srgbClr val="000066"/>
                </a:solidFill>
                <a:hlinkClick r:id="rId3" tooltip="СРСР"/>
              </a:rPr>
              <a:t>СРСР</a:t>
            </a:r>
            <a:r>
              <a:rPr lang="ru-RU" sz="2000" b="1" dirty="0" smtClean="0">
                <a:solidFill>
                  <a:srgbClr val="000066"/>
                </a:solidFill>
              </a:rPr>
              <a:t>. 27.11.1971. 1 210 кг. Перша в </a:t>
            </a:r>
            <a:r>
              <a:rPr lang="ru-RU" sz="2000" b="1" dirty="0" err="1" smtClean="0">
                <a:solidFill>
                  <a:srgbClr val="000066"/>
                </a:solidFill>
              </a:rPr>
              <a:t>світі</a:t>
            </a:r>
            <a:r>
              <a:rPr lang="ru-RU" sz="2000" b="1" dirty="0" smtClean="0">
                <a:solidFill>
                  <a:srgbClr val="000066"/>
                </a:solidFill>
              </a:rPr>
              <a:t> </a:t>
            </a:r>
            <a:r>
              <a:rPr lang="ru-RU" sz="2000" b="1" dirty="0" err="1" smtClean="0">
                <a:solidFill>
                  <a:srgbClr val="000066"/>
                </a:solidFill>
              </a:rPr>
              <a:t>станція</a:t>
            </a:r>
            <a:r>
              <a:rPr lang="ru-RU" sz="2000" b="1" dirty="0" smtClean="0">
                <a:solidFill>
                  <a:srgbClr val="000066"/>
                </a:solidFill>
              </a:rPr>
              <a:t>, </a:t>
            </a:r>
            <a:r>
              <a:rPr lang="ru-RU" sz="2000" b="1" dirty="0" err="1" smtClean="0">
                <a:solidFill>
                  <a:srgbClr val="000066"/>
                </a:solidFill>
              </a:rPr>
              <a:t>що</a:t>
            </a:r>
            <a:r>
              <a:rPr lang="ru-RU" sz="2000" b="1" dirty="0" smtClean="0">
                <a:solidFill>
                  <a:srgbClr val="000066"/>
                </a:solidFill>
              </a:rPr>
              <a:t> </a:t>
            </a:r>
            <a:r>
              <a:rPr lang="ru-RU" sz="2000" b="1" dirty="0" err="1" smtClean="0">
                <a:solidFill>
                  <a:srgbClr val="000066"/>
                </a:solidFill>
              </a:rPr>
              <a:t>досягла</a:t>
            </a:r>
            <a:r>
              <a:rPr lang="ru-RU" sz="2000" b="1" dirty="0" smtClean="0">
                <a:solidFill>
                  <a:srgbClr val="000066"/>
                </a:solidFill>
              </a:rPr>
              <a:t> </a:t>
            </a:r>
            <a:r>
              <a:rPr lang="ru-RU" sz="2000" b="1" dirty="0" err="1" smtClean="0">
                <a:solidFill>
                  <a:srgbClr val="000066"/>
                </a:solidFill>
              </a:rPr>
              <a:t>поверхні</a:t>
            </a:r>
            <a:r>
              <a:rPr lang="ru-RU" sz="2000" b="1" dirty="0" smtClean="0">
                <a:solidFill>
                  <a:srgbClr val="000066"/>
                </a:solidFill>
              </a:rPr>
              <a:t> Марса. При </a:t>
            </a:r>
            <a:r>
              <a:rPr lang="ru-RU" sz="2000" b="1" dirty="0" err="1" smtClean="0">
                <a:solidFill>
                  <a:srgbClr val="000066"/>
                </a:solidFill>
              </a:rPr>
              <a:t>посадці</a:t>
            </a:r>
            <a:r>
              <a:rPr lang="ru-RU" sz="2000" b="1" dirty="0" smtClean="0">
                <a:solidFill>
                  <a:srgbClr val="000066"/>
                </a:solidFill>
              </a:rPr>
              <a:t> </a:t>
            </a:r>
            <a:r>
              <a:rPr lang="ru-RU" sz="2000" b="1" dirty="0" err="1" smtClean="0">
                <a:solidFill>
                  <a:srgbClr val="000066"/>
                </a:solidFill>
              </a:rPr>
              <a:t>розбилася</a:t>
            </a:r>
            <a:r>
              <a:rPr lang="ru-RU" sz="2000" b="1" dirty="0" smtClean="0">
                <a:solidFill>
                  <a:srgbClr val="000066"/>
                </a:solidFill>
              </a:rPr>
              <a:t>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rgbClr val="000066"/>
                </a:solidFill>
                <a:hlinkClick r:id="rId4" tooltip="Марс-3"/>
              </a:rPr>
              <a:t>Марс-3</a:t>
            </a:r>
            <a:r>
              <a:rPr lang="ru-RU" sz="2000" b="1" dirty="0" smtClean="0">
                <a:solidFill>
                  <a:srgbClr val="000066"/>
                </a:solidFill>
              </a:rPr>
              <a:t>. </a:t>
            </a:r>
            <a:r>
              <a:rPr lang="ru-RU" sz="2000" b="1" dirty="0" smtClean="0">
                <a:solidFill>
                  <a:srgbClr val="000066"/>
                </a:solidFill>
                <a:hlinkClick r:id="rId3" tooltip="СРСР"/>
              </a:rPr>
              <a:t>СРСР</a:t>
            </a:r>
            <a:r>
              <a:rPr lang="ru-RU" sz="2000" b="1" dirty="0" smtClean="0">
                <a:solidFill>
                  <a:srgbClr val="000066"/>
                </a:solidFill>
              </a:rPr>
              <a:t>. 02.12.1971. 1 210 кг. 2 </a:t>
            </a:r>
            <a:r>
              <a:rPr lang="ru-RU" sz="2000" b="1" dirty="0" err="1" smtClean="0">
                <a:solidFill>
                  <a:srgbClr val="000066"/>
                </a:solidFill>
              </a:rPr>
              <a:t>грудня</a:t>
            </a:r>
            <a:r>
              <a:rPr lang="ru-RU" sz="2000" b="1" dirty="0" smtClean="0">
                <a:solidFill>
                  <a:srgbClr val="000066"/>
                </a:solidFill>
              </a:rPr>
              <a:t> 1971 року </a:t>
            </a:r>
            <a:r>
              <a:rPr lang="ru-RU" sz="2000" b="1" dirty="0" err="1" smtClean="0">
                <a:solidFill>
                  <a:srgbClr val="000066"/>
                </a:solidFill>
              </a:rPr>
              <a:t>була</a:t>
            </a:r>
            <a:r>
              <a:rPr lang="ru-RU" sz="2000" b="1" dirty="0" smtClean="0">
                <a:solidFill>
                  <a:srgbClr val="000066"/>
                </a:solidFill>
              </a:rPr>
              <a:t> </a:t>
            </a:r>
            <a:r>
              <a:rPr lang="ru-RU" sz="2000" b="1" dirty="0" err="1" smtClean="0">
                <a:solidFill>
                  <a:srgbClr val="000066"/>
                </a:solidFill>
              </a:rPr>
              <a:t>здійснена</a:t>
            </a:r>
            <a:r>
              <a:rPr lang="ru-RU" sz="2000" b="1" dirty="0" smtClean="0">
                <a:solidFill>
                  <a:srgbClr val="000066"/>
                </a:solidFill>
              </a:rPr>
              <a:t> перша </a:t>
            </a:r>
            <a:r>
              <a:rPr lang="ru-RU" sz="2000" b="1" dirty="0" err="1" smtClean="0">
                <a:solidFill>
                  <a:srgbClr val="000066"/>
                </a:solidFill>
              </a:rPr>
              <a:t>м'яка</a:t>
            </a:r>
            <a:r>
              <a:rPr lang="ru-RU" sz="2000" b="1" dirty="0" smtClean="0">
                <a:solidFill>
                  <a:srgbClr val="000066"/>
                </a:solidFill>
              </a:rPr>
              <a:t> посадка на </a:t>
            </a:r>
            <a:r>
              <a:rPr lang="ru-RU" sz="2000" b="1" dirty="0" err="1" smtClean="0">
                <a:solidFill>
                  <a:srgbClr val="000066"/>
                </a:solidFill>
              </a:rPr>
              <a:t>поверхню</a:t>
            </a:r>
            <a:r>
              <a:rPr lang="ru-RU" sz="2000" b="1" dirty="0" smtClean="0">
                <a:solidFill>
                  <a:srgbClr val="000066"/>
                </a:solidFill>
              </a:rPr>
              <a:t> Марса. </a:t>
            </a:r>
          </a:p>
        </p:txBody>
      </p:sp>
      <p:pic>
        <p:nvPicPr>
          <p:cNvPr id="28678" name="Picture 11" descr="ANd9GcR49KvJ_MFG28fFQbKhfXMC3H4a86w3knKisTFM1YTcFkI62Yf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1628775"/>
            <a:ext cx="39592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Text Box 34"/>
          <p:cNvSpPr txBox="1">
            <a:spLocks noChangeArrowheads="1"/>
          </p:cNvSpPr>
          <p:nvPr/>
        </p:nvSpPr>
        <p:spPr bwMode="auto">
          <a:xfrm>
            <a:off x="7524750" y="1700213"/>
            <a:ext cx="97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>
                <a:solidFill>
                  <a:srgbClr val="0000CC"/>
                </a:solidFill>
              </a:rPr>
              <a:t>Марс-2</a:t>
            </a:r>
            <a:endParaRPr lang="ru-RU" b="1">
              <a:solidFill>
                <a:srgbClr val="0000CC"/>
              </a:solidFill>
            </a:endParaRPr>
          </a:p>
        </p:txBody>
      </p:sp>
      <p:pic>
        <p:nvPicPr>
          <p:cNvPr id="28680" name="Picture 38" descr="ANd9GcTq5Ey3tfA5iJXwUnSSt6ejPBew1UR22J6-cr3uWHdj9RAn2QNVH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557338"/>
            <a:ext cx="39592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1" name="Text Box 39"/>
          <p:cNvSpPr txBox="1">
            <a:spLocks noChangeArrowheads="1"/>
          </p:cNvSpPr>
          <p:nvPr/>
        </p:nvSpPr>
        <p:spPr bwMode="auto">
          <a:xfrm>
            <a:off x="3348038" y="1700213"/>
            <a:ext cx="9108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70C0"/>
                </a:solidFill>
              </a:rPr>
              <a:t>Марс-3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uk-UA" b="1" smtClean="0">
                <a:solidFill>
                  <a:srgbClr val="003300"/>
                </a:solidFill>
              </a:rPr>
              <a:t>Дослідження Марса</a:t>
            </a:r>
            <a:endParaRPr lang="ru-RU" b="1" smtClean="0">
              <a:solidFill>
                <a:srgbClr val="003300"/>
              </a:solidFill>
            </a:endParaRPr>
          </a:p>
        </p:txBody>
      </p:sp>
      <p:sp>
        <p:nvSpPr>
          <p:cNvPr id="99333" name="Rectangle 5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defRPr/>
            </a:pPr>
            <a:endParaRPr lang="uk-UA" sz="2400" smtClean="0"/>
          </a:p>
        </p:txBody>
      </p:sp>
      <p:sp>
        <p:nvSpPr>
          <p:cNvPr id="99334" name="Rectangle 6"/>
          <p:cNvSpPr>
            <a:spLocks noGrp="1" noChangeArrowheads="1"/>
          </p:cNvSpPr>
          <p:nvPr>
            <p:ph sz="quarter" idx="2"/>
          </p:nvPr>
        </p:nvSpPr>
        <p:spPr>
          <a:xfrm>
            <a:off x="4643438" y="1628775"/>
            <a:ext cx="4038600" cy="2171700"/>
          </a:xfrm>
        </p:spPr>
        <p:txBody>
          <a:bodyPr/>
          <a:lstStyle/>
          <a:p>
            <a:pPr eaLnBrk="1" hangingPunct="1">
              <a:defRPr/>
            </a:pPr>
            <a:endParaRPr lang="uk-UA" sz="2400" smtClean="0"/>
          </a:p>
        </p:txBody>
      </p:sp>
      <p:sp>
        <p:nvSpPr>
          <p:cNvPr id="99335" name="Rectangle 7"/>
          <p:cNvSpPr>
            <a:spLocks noGrp="1" noChangeArrowheads="1"/>
          </p:cNvSpPr>
          <p:nvPr>
            <p:ph type="body" sz="half" idx="3"/>
          </p:nvPr>
        </p:nvSpPr>
        <p:spPr>
          <a:xfrm>
            <a:off x="468313" y="4437063"/>
            <a:ext cx="8229600" cy="2171700"/>
          </a:xfrm>
          <a:solidFill>
            <a:srgbClr val="CCECFF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600" b="1" dirty="0" smtClean="0">
                <a:solidFill>
                  <a:srgbClr val="003366"/>
                </a:solidFill>
                <a:hlinkClick r:id="rId2" tooltip="Програма «Вікінг» (ще не написана)"/>
              </a:rPr>
              <a:t>Вікінг-2</a:t>
            </a:r>
            <a:r>
              <a:rPr lang="ru-RU" sz="1600" b="1" dirty="0" smtClean="0">
                <a:solidFill>
                  <a:srgbClr val="003366"/>
                </a:solidFill>
              </a:rPr>
              <a:t>. </a:t>
            </a:r>
            <a:r>
              <a:rPr lang="ru-RU" sz="1600" b="1" dirty="0" err="1" smtClean="0">
                <a:solidFill>
                  <a:srgbClr val="003366"/>
                </a:solidFill>
                <a:hlinkClick r:id="rId3" tooltip="Сполучені Штати Америки"/>
              </a:rPr>
              <a:t>Сполучені</a:t>
            </a:r>
            <a:r>
              <a:rPr lang="ru-RU" sz="1600" b="1" dirty="0" smtClean="0">
                <a:solidFill>
                  <a:srgbClr val="003366"/>
                </a:solidFill>
                <a:hlinkClick r:id="rId3" tooltip="Сполучені Штати Америки"/>
              </a:rPr>
              <a:t> </a:t>
            </a:r>
            <a:r>
              <a:rPr lang="ru-RU" sz="1600" b="1" dirty="0" err="1" smtClean="0">
                <a:solidFill>
                  <a:srgbClr val="003366"/>
                </a:solidFill>
                <a:hlinkClick r:id="rId3" tooltip="Сполучені Штати Америки"/>
              </a:rPr>
              <a:t>Штати</a:t>
            </a:r>
            <a:r>
              <a:rPr lang="ru-RU" sz="1600" b="1" dirty="0" smtClean="0">
                <a:solidFill>
                  <a:srgbClr val="003366"/>
                </a:solidFill>
                <a:hlinkClick r:id="rId3" tooltip="Сполучені Штати Америки"/>
              </a:rPr>
              <a:t> Америки</a:t>
            </a:r>
            <a:r>
              <a:rPr lang="ru-RU" sz="1600" b="1" dirty="0" smtClean="0">
                <a:solidFill>
                  <a:srgbClr val="003366"/>
                </a:solidFill>
              </a:rPr>
              <a:t> 03.09.1976 р. </a:t>
            </a:r>
            <a:r>
              <a:rPr lang="ru-RU" sz="1600" b="1" dirty="0" err="1" smtClean="0">
                <a:solidFill>
                  <a:srgbClr val="003366"/>
                </a:solidFill>
              </a:rPr>
              <a:t>Обидва</a:t>
            </a:r>
            <a:r>
              <a:rPr lang="ru-RU" sz="1600" b="1" dirty="0" smtClean="0">
                <a:solidFill>
                  <a:srgbClr val="003366"/>
                </a:solidFill>
              </a:rPr>
              <a:t> </a:t>
            </a:r>
            <a:r>
              <a:rPr lang="ru-RU" sz="1600" b="1" dirty="0" err="1" smtClean="0">
                <a:solidFill>
                  <a:srgbClr val="003366"/>
                </a:solidFill>
              </a:rPr>
              <a:t>апарати</a:t>
            </a:r>
            <a:r>
              <a:rPr lang="ru-RU" sz="1600" b="1" dirty="0" smtClean="0">
                <a:solidFill>
                  <a:srgbClr val="003366"/>
                </a:solidFill>
              </a:rPr>
              <a:t> взяли </a:t>
            </a:r>
            <a:r>
              <a:rPr lang="ru-RU" sz="1600" b="1" dirty="0" err="1" smtClean="0">
                <a:solidFill>
                  <a:srgbClr val="003366"/>
                </a:solidFill>
              </a:rPr>
              <a:t>зразки</a:t>
            </a:r>
            <a:r>
              <a:rPr lang="ru-RU" sz="1600" b="1" dirty="0" smtClean="0">
                <a:solidFill>
                  <a:srgbClr val="003366"/>
                </a:solidFill>
              </a:rPr>
              <a:t> грунту в </a:t>
            </a:r>
            <a:r>
              <a:rPr lang="ru-RU" sz="1600" b="1" dirty="0" err="1" smtClean="0">
                <a:solidFill>
                  <a:srgbClr val="003366"/>
                </a:solidFill>
              </a:rPr>
              <a:t>якості</a:t>
            </a:r>
            <a:r>
              <a:rPr lang="ru-RU" sz="1600" b="1" dirty="0" smtClean="0">
                <a:solidFill>
                  <a:srgbClr val="003366"/>
                </a:solidFill>
              </a:rPr>
              <a:t> </a:t>
            </a:r>
            <a:r>
              <a:rPr lang="ru-RU" sz="1600" b="1" dirty="0" err="1" smtClean="0">
                <a:solidFill>
                  <a:srgbClr val="003366"/>
                </a:solidFill>
              </a:rPr>
              <a:t>проби</a:t>
            </a:r>
            <a:r>
              <a:rPr lang="ru-RU" sz="1600" b="1" dirty="0" smtClean="0">
                <a:solidFill>
                  <a:srgbClr val="003366"/>
                </a:solidFill>
              </a:rPr>
              <a:t> для </a:t>
            </a:r>
            <a:r>
              <a:rPr lang="ru-RU" sz="1600" b="1" dirty="0" err="1" smtClean="0">
                <a:solidFill>
                  <a:srgbClr val="003366"/>
                </a:solidFill>
              </a:rPr>
              <a:t>аналізу</a:t>
            </a:r>
            <a:r>
              <a:rPr lang="ru-RU" sz="1600" b="1" dirty="0" smtClean="0">
                <a:solidFill>
                  <a:srgbClr val="003366"/>
                </a:solidFill>
              </a:rPr>
              <a:t> на </a:t>
            </a:r>
            <a:r>
              <a:rPr lang="ru-RU" sz="1600" b="1" dirty="0" err="1" smtClean="0">
                <a:solidFill>
                  <a:srgbClr val="003366"/>
                </a:solidFill>
              </a:rPr>
              <a:t>наявність</a:t>
            </a:r>
            <a:r>
              <a:rPr lang="ru-RU" sz="1600" b="1" dirty="0" smtClean="0">
                <a:solidFill>
                  <a:srgbClr val="003366"/>
                </a:solidFill>
              </a:rPr>
              <a:t> </a:t>
            </a:r>
            <a:r>
              <a:rPr lang="ru-RU" sz="1600" b="1" dirty="0" err="1" smtClean="0">
                <a:solidFill>
                  <a:srgbClr val="003366"/>
                </a:solidFill>
              </a:rPr>
              <a:t>життя</a:t>
            </a:r>
            <a:r>
              <a:rPr lang="ru-RU" sz="1600" b="1" dirty="0" smtClean="0">
                <a:solidFill>
                  <a:srgbClr val="003366"/>
                </a:solidFill>
              </a:rPr>
              <a:t>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600" b="1" dirty="0" err="1" smtClean="0">
                <a:solidFill>
                  <a:srgbClr val="003366"/>
                </a:solidFill>
                <a:hlinkClick r:id="rId4" tooltip="Mars Pathfinder (ще не написана)"/>
              </a:rPr>
              <a:t>Mars</a:t>
            </a:r>
            <a:r>
              <a:rPr lang="ru-RU" sz="1600" b="1" dirty="0" smtClean="0">
                <a:solidFill>
                  <a:srgbClr val="003366"/>
                </a:solidFill>
                <a:hlinkClick r:id="rId4" tooltip="Mars Pathfinder (ще не написана)"/>
              </a:rPr>
              <a:t> </a:t>
            </a:r>
            <a:r>
              <a:rPr lang="ru-RU" sz="1600" b="1" dirty="0" err="1" smtClean="0">
                <a:solidFill>
                  <a:srgbClr val="003366"/>
                </a:solidFill>
                <a:hlinkClick r:id="rId4" tooltip="Mars Pathfinder (ще не написана)"/>
              </a:rPr>
              <a:t>Pathfinder</a:t>
            </a:r>
            <a:r>
              <a:rPr lang="ru-RU" sz="1600" b="1" dirty="0" smtClean="0">
                <a:solidFill>
                  <a:srgbClr val="003366"/>
                </a:solidFill>
              </a:rPr>
              <a:t>. </a:t>
            </a:r>
            <a:r>
              <a:rPr lang="ru-RU" sz="1600" b="1" dirty="0" err="1" smtClean="0">
                <a:solidFill>
                  <a:srgbClr val="003366"/>
                </a:solidFill>
                <a:hlinkClick r:id="rId3" tooltip="Сполучені Штати Америки"/>
              </a:rPr>
              <a:t>Сполучені</a:t>
            </a:r>
            <a:r>
              <a:rPr lang="ru-RU" sz="1600" b="1" dirty="0" smtClean="0">
                <a:solidFill>
                  <a:srgbClr val="003366"/>
                </a:solidFill>
                <a:hlinkClick r:id="rId3" tooltip="Сполучені Штати Америки"/>
              </a:rPr>
              <a:t> </a:t>
            </a:r>
            <a:r>
              <a:rPr lang="ru-RU" sz="1600" b="1" dirty="0" err="1" smtClean="0">
                <a:solidFill>
                  <a:srgbClr val="003366"/>
                </a:solidFill>
                <a:hlinkClick r:id="rId3" tooltip="Сполучені Штати Америки"/>
              </a:rPr>
              <a:t>Штати</a:t>
            </a:r>
            <a:r>
              <a:rPr lang="ru-RU" sz="1600" b="1" dirty="0" smtClean="0">
                <a:solidFill>
                  <a:srgbClr val="003366"/>
                </a:solidFill>
                <a:hlinkClick r:id="rId3" tooltip="Сполучені Штати Америки"/>
              </a:rPr>
              <a:t> Америки</a:t>
            </a:r>
            <a:r>
              <a:rPr lang="ru-RU" sz="1600" b="1" dirty="0" smtClean="0">
                <a:solidFill>
                  <a:srgbClr val="003366"/>
                </a:solidFill>
              </a:rPr>
              <a:t>. 04.07.1997 р. Перший </a:t>
            </a:r>
            <a:r>
              <a:rPr lang="ru-RU" sz="1600" b="1" dirty="0" err="1" smtClean="0">
                <a:solidFill>
                  <a:srgbClr val="003366"/>
                </a:solidFill>
                <a:hlinkClick r:id="rId5" tooltip="Марсохід"/>
              </a:rPr>
              <a:t>марсохід</a:t>
            </a:r>
            <a:r>
              <a:rPr lang="ru-RU" sz="1600" b="1" dirty="0" smtClean="0">
                <a:solidFill>
                  <a:srgbClr val="003366"/>
                </a:solidFill>
              </a:rPr>
              <a:t> на </a:t>
            </a:r>
            <a:r>
              <a:rPr lang="ru-RU" sz="1600" b="1" dirty="0" err="1" smtClean="0">
                <a:solidFill>
                  <a:srgbClr val="003366"/>
                </a:solidFill>
              </a:rPr>
              <a:t>Марсі</a:t>
            </a:r>
            <a:r>
              <a:rPr lang="ru-RU" sz="1600" b="1" dirty="0" smtClean="0">
                <a:solidFill>
                  <a:srgbClr val="003366"/>
                </a:solidFill>
              </a:rPr>
              <a:t>, </a:t>
            </a:r>
            <a:r>
              <a:rPr lang="ru-RU" sz="1600" b="1" dirty="0" err="1" smtClean="0">
                <a:solidFill>
                  <a:srgbClr val="003366"/>
                </a:solidFill>
              </a:rPr>
              <a:t>що</a:t>
            </a:r>
            <a:r>
              <a:rPr lang="ru-RU" sz="1600" b="1" dirty="0" smtClean="0">
                <a:solidFill>
                  <a:srgbClr val="003366"/>
                </a:solidFill>
              </a:rPr>
              <a:t> </a:t>
            </a:r>
            <a:r>
              <a:rPr lang="ru-RU" sz="1600" b="1" dirty="0" err="1" smtClean="0">
                <a:solidFill>
                  <a:srgbClr val="003366"/>
                </a:solidFill>
              </a:rPr>
              <a:t>вдало</a:t>
            </a:r>
            <a:r>
              <a:rPr lang="ru-RU" sz="1600" b="1" dirty="0" smtClean="0">
                <a:solidFill>
                  <a:srgbClr val="003366"/>
                </a:solidFill>
              </a:rPr>
              <a:t> </a:t>
            </a:r>
            <a:r>
              <a:rPr lang="ru-RU" sz="1600" b="1" dirty="0" err="1" smtClean="0">
                <a:solidFill>
                  <a:srgbClr val="003366"/>
                </a:solidFill>
              </a:rPr>
              <a:t>працював</a:t>
            </a:r>
            <a:r>
              <a:rPr lang="ru-RU" sz="1600" b="1" dirty="0" smtClean="0">
                <a:solidFill>
                  <a:srgbClr val="003366"/>
                </a:solidFill>
              </a:rPr>
              <a:t>. </a:t>
            </a:r>
          </a:p>
        </p:txBody>
      </p:sp>
      <p:pic>
        <p:nvPicPr>
          <p:cNvPr id="30726" name="Picture 9" descr="ANd9GcSseSIc6JvYPow_ppvAexSueTPamMkvhwGMkeq78-oYJtAM8uDZ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825" y="1268413"/>
            <a:ext cx="417671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Text Box 10"/>
          <p:cNvSpPr txBox="1">
            <a:spLocks noChangeArrowheads="1"/>
          </p:cNvSpPr>
          <p:nvPr/>
        </p:nvSpPr>
        <p:spPr bwMode="auto">
          <a:xfrm>
            <a:off x="395288" y="1341438"/>
            <a:ext cx="10271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/>
              <a:t>Вікінг-2</a:t>
            </a:r>
            <a:endParaRPr lang="ru-RU" b="1"/>
          </a:p>
        </p:txBody>
      </p:sp>
      <p:pic>
        <p:nvPicPr>
          <p:cNvPr id="30728" name="Picture 12" descr="ANd9GcSpl_I59_Kg6cbw3DZqnZUbRyFhM5P9KbzWh5z800a-a4FULseUl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1268413"/>
            <a:ext cx="4176712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Text Box 13"/>
          <p:cNvSpPr txBox="1">
            <a:spLocks noChangeArrowheads="1"/>
          </p:cNvSpPr>
          <p:nvPr/>
        </p:nvSpPr>
        <p:spPr bwMode="auto">
          <a:xfrm>
            <a:off x="7216775" y="1576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/>
          </a:p>
        </p:txBody>
      </p:sp>
      <p:sp>
        <p:nvSpPr>
          <p:cNvPr id="99344" name="Text Box 16"/>
          <p:cNvSpPr txBox="1">
            <a:spLocks noChangeArrowheads="1"/>
          </p:cNvSpPr>
          <p:nvPr/>
        </p:nvSpPr>
        <p:spPr bwMode="auto">
          <a:xfrm>
            <a:off x="6877050" y="1341438"/>
            <a:ext cx="1911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  <a:hlinkClick r:id="rId4" tooltip="Mars Pathfinder (ще не написана)"/>
              </a:rPr>
              <a:t>Mars Pathfinder</a:t>
            </a:r>
            <a:endParaRPr lang="ru-RU" b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275388" cy="850900"/>
          </a:xfrm>
        </p:spPr>
        <p:txBody>
          <a:bodyPr/>
          <a:lstStyle/>
          <a:p>
            <a:pPr eaLnBrk="1" hangingPunct="1">
              <a:defRPr/>
            </a:pPr>
            <a:r>
              <a:rPr lang="uk-UA" b="1" smtClean="0"/>
              <a:t>Дослідження Марса</a:t>
            </a:r>
            <a:endParaRPr lang="ru-RU" b="1" smtClean="0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125538"/>
            <a:ext cx="8229600" cy="2171700"/>
          </a:xfrm>
          <a:solidFill>
            <a:srgbClr val="FFCCFF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000" smtClean="0">
                <a:solidFill>
                  <a:srgbClr val="0000CC"/>
                </a:solidFill>
                <a:hlinkClick r:id="rId2" tooltip="Mars Climate Orbiter (ще не написана)"/>
              </a:rPr>
              <a:t>Mars Climate Orbiter</a:t>
            </a:r>
            <a:r>
              <a:rPr lang="ru-RU" sz="2000" smtClean="0">
                <a:solidFill>
                  <a:srgbClr val="0000CC"/>
                </a:solidFill>
              </a:rPr>
              <a:t>. </a:t>
            </a:r>
            <a:r>
              <a:rPr lang="ru-RU" sz="2000" smtClean="0">
                <a:solidFill>
                  <a:srgbClr val="0000CC"/>
                </a:solidFill>
                <a:hlinkClick r:id="rId3" tooltip="Сполучені Штати Америки"/>
              </a:rPr>
              <a:t>Сполучені Штати Америки</a:t>
            </a:r>
            <a:r>
              <a:rPr lang="ru-RU" sz="2000" smtClean="0">
                <a:solidFill>
                  <a:srgbClr val="0000CC"/>
                </a:solidFill>
              </a:rPr>
              <a:t> 23.11.1999 р. При входженні в атмосферу зв'язок був втрачений.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000" smtClean="0">
                <a:solidFill>
                  <a:srgbClr val="0000CC"/>
                </a:solidFill>
                <a:hlinkClick r:id="rId4" tooltip="Mars Polar Lander (ще не написана)"/>
              </a:rPr>
              <a:t>Mars Polar Lander</a:t>
            </a:r>
            <a:r>
              <a:rPr lang="en-GB" sz="2000" smtClean="0">
                <a:solidFill>
                  <a:srgbClr val="0000CC"/>
                </a:solidFill>
              </a:rPr>
              <a:t> </a:t>
            </a:r>
            <a:r>
              <a:rPr lang="ru-RU" sz="2000" smtClean="0">
                <a:solidFill>
                  <a:srgbClr val="0000CC"/>
                </a:solidFill>
              </a:rPr>
              <a:t>і</a:t>
            </a:r>
            <a:r>
              <a:rPr lang="en-GB" sz="2000" smtClean="0">
                <a:solidFill>
                  <a:srgbClr val="0000CC"/>
                </a:solidFill>
              </a:rPr>
              <a:t> </a:t>
            </a:r>
            <a:r>
              <a:rPr lang="en-GB" sz="2000" smtClean="0">
                <a:solidFill>
                  <a:srgbClr val="0000CC"/>
                </a:solidFill>
                <a:hlinkClick r:id="rId5" tooltip="Deep Space 2 (ще не написана)"/>
              </a:rPr>
              <a:t>Deep Space 2</a:t>
            </a:r>
            <a:r>
              <a:rPr lang="uk-UA" sz="2000" smtClean="0">
                <a:solidFill>
                  <a:srgbClr val="0000CC"/>
                </a:solidFill>
              </a:rPr>
              <a:t>. </a:t>
            </a:r>
            <a:r>
              <a:rPr lang="ru-RU" sz="2000" smtClean="0">
                <a:solidFill>
                  <a:srgbClr val="0000CC"/>
                </a:solidFill>
                <a:hlinkClick r:id="rId3" tooltip="Сполучені Штати Америки"/>
              </a:rPr>
              <a:t>Сполучені Штати Америки</a:t>
            </a:r>
            <a:r>
              <a:rPr lang="ru-RU" sz="2000" smtClean="0">
                <a:solidFill>
                  <a:srgbClr val="0000CC"/>
                </a:solidFill>
              </a:rPr>
              <a:t> 03.12.1999 р. При входженні в атмосферу звязок з апаратом був втрачений. Пошуки сигналу велися як із Землі, так і з автоматичної міжпланетної станції «Mars Global Surveyor» на протязі півтора місяців, але результату не було.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68313" y="3933825"/>
            <a:ext cx="8229600" cy="2663825"/>
          </a:xfrm>
        </p:spPr>
        <p:txBody>
          <a:bodyPr/>
          <a:lstStyle/>
          <a:p>
            <a:pPr eaLnBrk="1" hangingPunct="1">
              <a:defRPr/>
            </a:pPr>
            <a:endParaRPr lang="uk-UA" sz="2800" smtClean="0"/>
          </a:p>
        </p:txBody>
      </p:sp>
      <p:pic>
        <p:nvPicPr>
          <p:cNvPr id="31749" name="Picture 8" descr="ANd9GcQXuE_wt_dV2Mr5FEmuiafqz1Jsujj9DtrmqCFNqJjKH4T_XK_XA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32363" y="3357563"/>
            <a:ext cx="40322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5" name="Text Box 9"/>
          <p:cNvSpPr txBox="1">
            <a:spLocks noChangeArrowheads="1"/>
          </p:cNvSpPr>
          <p:nvPr/>
        </p:nvSpPr>
        <p:spPr bwMode="auto">
          <a:xfrm>
            <a:off x="5127625" y="3736975"/>
            <a:ext cx="229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hlinkClick r:id="rId2" tooltip="Mars Climate Orbiter (ще не написана)"/>
              </a:rPr>
              <a:t>Mars Climate Orbiter</a:t>
            </a:r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1751" name="Picture 11" descr="ANd9GcSlcUlUZcJ1YO2Tsap6Z4qkM0GQpvY1F3hGKk2A27EsYtPp1inPww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825" y="3357563"/>
            <a:ext cx="4392613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8" name="Text Box 12"/>
          <p:cNvSpPr txBox="1">
            <a:spLocks noChangeArrowheads="1"/>
          </p:cNvSpPr>
          <p:nvPr/>
        </p:nvSpPr>
        <p:spPr bwMode="auto">
          <a:xfrm>
            <a:off x="900113" y="3429000"/>
            <a:ext cx="3689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>
                <a:effectLst>
                  <a:outerShdw blurRad="38100" dist="38100" dir="2700000" algn="tl">
                    <a:srgbClr val="000000"/>
                  </a:outerShdw>
                </a:effectLst>
                <a:hlinkClick r:id="rId4" tooltip="Mars Polar Lander (ще не написана)"/>
              </a:rPr>
              <a:t>Mars Polar Lander</a:t>
            </a:r>
            <a:r>
              <a:rPr lang="en-GB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і</a:t>
            </a:r>
            <a:r>
              <a:rPr lang="en-GB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GB">
                <a:effectLst>
                  <a:outerShdw blurRad="38100" dist="38100" dir="2700000" algn="tl">
                    <a:srgbClr val="000000"/>
                  </a:outerShdw>
                </a:effectLst>
                <a:hlinkClick r:id="rId5" tooltip="Deep Space 2 (ще не написана)"/>
              </a:rPr>
              <a:t>Deep Space 2</a:t>
            </a:r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419850" cy="922337"/>
          </a:xfrm>
        </p:spPr>
        <p:txBody>
          <a:bodyPr/>
          <a:lstStyle/>
          <a:p>
            <a:pPr eaLnBrk="1" hangingPunct="1">
              <a:defRPr/>
            </a:pPr>
            <a:r>
              <a:rPr lang="uk-UA" b="1" smtClean="0"/>
              <a:t>Дослідження Марса</a:t>
            </a:r>
            <a:endParaRPr lang="ru-RU" b="1" smtClean="0"/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body" sz="half" idx="1"/>
          </p:nvPr>
        </p:nvSpPr>
        <p:spPr>
          <a:solidFill>
            <a:srgbClr val="CCCCFF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smtClean="0">
                <a:solidFill>
                  <a:srgbClr val="000066"/>
                </a:solidFill>
                <a:hlinkClick r:id="rId2" tooltip="Оппортьюніті (ще не написана)"/>
              </a:rPr>
              <a:t>Оппортьюніті</a:t>
            </a:r>
            <a:r>
              <a:rPr lang="ru-RU" sz="2400" smtClean="0">
                <a:solidFill>
                  <a:srgbClr val="000066"/>
                </a:solidFill>
              </a:rPr>
              <a:t>. </a:t>
            </a:r>
            <a:r>
              <a:rPr lang="ru-RU" sz="2400" smtClean="0">
                <a:solidFill>
                  <a:srgbClr val="000066"/>
                </a:solidFill>
                <a:hlinkClick r:id="rId3" tooltip="Сполучені Штати Америки"/>
              </a:rPr>
              <a:t>Сполучені Штати Америки</a:t>
            </a:r>
            <a:r>
              <a:rPr lang="ru-RU" sz="2400" smtClean="0">
                <a:solidFill>
                  <a:srgbClr val="000066"/>
                </a:solidFill>
              </a:rPr>
              <a:t>. 25.01.2004 року марсохід «Оппортьюніті» вдало приземлився на поверхні Марса.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smtClean="0">
                <a:solidFill>
                  <a:srgbClr val="000066"/>
                </a:solidFill>
                <a:hlinkClick r:id="rId4" tooltip="Фенікс (космічний апарат)"/>
              </a:rPr>
              <a:t>Фенікс</a:t>
            </a:r>
            <a:r>
              <a:rPr lang="ru-RU" sz="2400" smtClean="0">
                <a:solidFill>
                  <a:srgbClr val="000066"/>
                </a:solidFill>
              </a:rPr>
              <a:t>. </a:t>
            </a:r>
            <a:r>
              <a:rPr lang="ru-RU" sz="2400" smtClean="0">
                <a:solidFill>
                  <a:srgbClr val="000066"/>
                </a:solidFill>
                <a:hlinkClick r:id="rId3" tooltip="Сполучені Штати Америки"/>
              </a:rPr>
              <a:t>Сполучені Штати Америки</a:t>
            </a:r>
            <a:r>
              <a:rPr lang="ru-RU" sz="2400" smtClean="0">
                <a:solidFill>
                  <a:srgbClr val="000066"/>
                </a:solidFill>
              </a:rPr>
              <a:t>. 25.05.2008 «Фенікс» здійснив посадку в районі північного полюсу, знайшов воду на Марсі.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400" smtClean="0">
              <a:solidFill>
                <a:srgbClr val="000066"/>
              </a:solidFill>
            </a:endParaRPr>
          </a:p>
        </p:txBody>
      </p:sp>
      <p:sp>
        <p:nvSpPr>
          <p:cNvPr id="105477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68313" y="4508500"/>
            <a:ext cx="8229600" cy="2171700"/>
          </a:xfrm>
        </p:spPr>
        <p:txBody>
          <a:bodyPr/>
          <a:lstStyle/>
          <a:p>
            <a:pPr lvl="4" eaLnBrk="1" hangingPunct="1">
              <a:buFont typeface="Wingdings" pitchFamily="2" charset="2"/>
              <a:buNone/>
              <a:defRPr/>
            </a:pPr>
            <a:endParaRPr lang="uk-UA" sz="1800" smtClean="0"/>
          </a:p>
        </p:txBody>
      </p:sp>
      <p:pic>
        <p:nvPicPr>
          <p:cNvPr id="33797" name="Picture 7" descr="ANd9GcTHpYTMfq3MQxmGpP6CDFtUcXffMhl1HiRSgkMD2cWioXobmN0SR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3933825"/>
            <a:ext cx="4319588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 Box 8"/>
          <p:cNvSpPr txBox="1">
            <a:spLocks noChangeArrowheads="1"/>
          </p:cNvSpPr>
          <p:nvPr/>
        </p:nvSpPr>
        <p:spPr bwMode="auto">
          <a:xfrm>
            <a:off x="323850" y="4149725"/>
            <a:ext cx="1468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Опортьюніті</a:t>
            </a:r>
            <a:endParaRPr lang="ru-RU"/>
          </a:p>
        </p:txBody>
      </p:sp>
      <p:pic>
        <p:nvPicPr>
          <p:cNvPr id="33799" name="Picture 10" descr="ANd9GcQOUa7ynQsz74QJUigZCTeuPqdNJMwY4N7dcXCDVUKvsMsUWjKJ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9338" y="3933825"/>
            <a:ext cx="3816350" cy="262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ext Box 11"/>
          <p:cNvSpPr txBox="1">
            <a:spLocks noChangeArrowheads="1"/>
          </p:cNvSpPr>
          <p:nvPr/>
        </p:nvSpPr>
        <p:spPr bwMode="auto">
          <a:xfrm>
            <a:off x="7596188" y="4076700"/>
            <a:ext cx="876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Фенікс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5" name="Rectangle 9"/>
          <p:cNvSpPr>
            <a:spLocks noGrp="1" noChangeArrowheads="1"/>
          </p:cNvSpPr>
          <p:nvPr>
            <p:ph type="title" sz="quarter"/>
          </p:nvPr>
        </p:nvSpPr>
        <p:spPr>
          <a:xfrm>
            <a:off x="539750" y="0"/>
            <a:ext cx="8229600" cy="1143000"/>
          </a:xfrm>
          <a:solidFill>
            <a:schemeClr val="tx2"/>
          </a:solidFill>
        </p:spPr>
        <p:txBody>
          <a:bodyPr/>
          <a:lstStyle/>
          <a:p>
            <a:pPr eaLnBrk="1" hangingPunct="1">
              <a:defRPr/>
            </a:pPr>
            <a:r>
              <a:rPr lang="uk-UA" b="1" smtClean="0">
                <a:solidFill>
                  <a:schemeClr val="accent1"/>
                </a:solidFill>
              </a:rPr>
              <a:t>Дослідження Марса</a:t>
            </a:r>
            <a:endParaRPr lang="ru-RU" b="1" smtClean="0">
              <a:solidFill>
                <a:schemeClr val="accent1"/>
              </a:solidFill>
            </a:endParaRPr>
          </a:p>
        </p:txBody>
      </p:sp>
      <p:sp>
        <p:nvSpPr>
          <p:cNvPr id="91147" name="Rectangle 11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defRPr/>
            </a:pPr>
            <a:endParaRPr lang="uk-UA" sz="2400" smtClean="0"/>
          </a:p>
        </p:txBody>
      </p:sp>
      <p:sp>
        <p:nvSpPr>
          <p:cNvPr id="91148" name="Rectangle 12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 eaLnBrk="1" hangingPunct="1">
              <a:defRPr/>
            </a:pPr>
            <a:endParaRPr lang="uk-UA" sz="2400" smtClean="0"/>
          </a:p>
        </p:txBody>
      </p:sp>
      <p:sp>
        <p:nvSpPr>
          <p:cNvPr id="91149" name="Rectangle 13"/>
          <p:cNvSpPr>
            <a:spLocks noGrp="1" noChangeArrowheads="1"/>
          </p:cNvSpPr>
          <p:nvPr>
            <p:ph sz="quarter" idx="3"/>
          </p:nvPr>
        </p:nvSpPr>
        <p:spPr/>
        <p:txBody>
          <a:bodyPr/>
          <a:lstStyle/>
          <a:p>
            <a:pPr eaLnBrk="1" hangingPunct="1">
              <a:defRPr/>
            </a:pPr>
            <a:endParaRPr lang="uk-UA" sz="2400" dirty="0" smtClean="0"/>
          </a:p>
        </p:txBody>
      </p:sp>
      <p:sp>
        <p:nvSpPr>
          <p:cNvPr id="91150" name="Rectangle 14"/>
          <p:cNvSpPr>
            <a:spLocks noGrp="1" noChangeArrowheads="1"/>
          </p:cNvSpPr>
          <p:nvPr>
            <p:ph sz="quarter" idx="4"/>
          </p:nvPr>
        </p:nvSpPr>
        <p:spPr/>
        <p:txBody>
          <a:bodyPr/>
          <a:lstStyle/>
          <a:p>
            <a:pPr eaLnBrk="1" hangingPunct="1">
              <a:defRPr/>
            </a:pPr>
            <a:endParaRPr lang="uk-UA" sz="2400" smtClean="0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95288" y="1268413"/>
            <a:ext cx="8569325" cy="2520950"/>
          </a:xfrm>
          <a:solidFill>
            <a:srgbClr val="99FF99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00CC"/>
                </a:solidFill>
              </a:rPr>
              <a:t>на Марс </a:t>
            </a:r>
            <a:r>
              <a:rPr lang="ru-RU" sz="2000" b="1" dirty="0" err="1" smtClean="0">
                <a:solidFill>
                  <a:srgbClr val="0000CC"/>
                </a:solidFill>
              </a:rPr>
              <a:t>був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успішно</a:t>
            </a:r>
            <a:r>
              <a:rPr lang="ru-RU" sz="2000" b="1" dirty="0" smtClean="0">
                <a:solidFill>
                  <a:srgbClr val="0000CC"/>
                </a:solidFill>
              </a:rPr>
              <a:t> доставлений </a:t>
            </a:r>
            <a:r>
              <a:rPr lang="ru-RU" sz="2000" b="1" dirty="0" err="1" smtClean="0">
                <a:solidFill>
                  <a:srgbClr val="0000CC"/>
                </a:solidFill>
              </a:rPr>
              <a:t>і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експлуатується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марсохід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третього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покоління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Кьюріосіті</a:t>
            </a:r>
            <a:r>
              <a:rPr lang="ru-RU" sz="2000" b="1" dirty="0" smtClean="0">
                <a:solidFill>
                  <a:srgbClr val="0000CC"/>
                </a:solidFill>
              </a:rPr>
              <a:t>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00CC"/>
                </a:solidFill>
              </a:rPr>
              <a:t>(</a:t>
            </a:r>
            <a:r>
              <a:rPr lang="ru-RU" sz="2000" b="1" dirty="0" err="1" smtClean="0">
                <a:solidFill>
                  <a:srgbClr val="0000CC"/>
                </a:solidFill>
              </a:rPr>
              <a:t>Curiosity</a:t>
            </a:r>
            <a:r>
              <a:rPr lang="ru-RU" sz="2000" b="1" dirty="0" smtClean="0">
                <a:solidFill>
                  <a:srgbClr val="0000CC"/>
                </a:solidFill>
              </a:rPr>
              <a:t>). </a:t>
            </a:r>
            <a:r>
              <a:rPr lang="ru-RU" sz="2000" b="1" dirty="0" err="1" smtClean="0">
                <a:solidFill>
                  <a:srgbClr val="0000CC"/>
                </a:solidFill>
              </a:rPr>
              <a:t>Марсохід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являє</a:t>
            </a:r>
            <a:r>
              <a:rPr lang="ru-RU" sz="2000" b="1" dirty="0" smtClean="0">
                <a:solidFill>
                  <a:srgbClr val="0000CC"/>
                </a:solidFill>
              </a:rPr>
              <a:t> собою </a:t>
            </a:r>
            <a:r>
              <a:rPr lang="ru-RU" sz="2000" b="1" dirty="0" err="1" smtClean="0">
                <a:solidFill>
                  <a:srgbClr val="0000CC"/>
                </a:solidFill>
              </a:rPr>
              <a:t>автономну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хімічну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лабораторію</a:t>
            </a:r>
            <a:r>
              <a:rPr lang="ru-RU" sz="2000" b="1" dirty="0" smtClean="0">
                <a:solidFill>
                  <a:srgbClr val="0000CC"/>
                </a:solidFill>
              </a:rPr>
              <a:t>. 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00CC"/>
                </a:solidFill>
              </a:rPr>
              <a:t>Запуск </a:t>
            </a:r>
            <a:r>
              <a:rPr lang="ru-RU" sz="2000" b="1" dirty="0" err="1" smtClean="0">
                <a:solidFill>
                  <a:srgbClr val="0000CC"/>
                </a:solidFill>
              </a:rPr>
              <a:t>Кьюріосіті</a:t>
            </a:r>
            <a:r>
              <a:rPr lang="ru-RU" sz="2000" b="1" dirty="0" smtClean="0">
                <a:solidFill>
                  <a:srgbClr val="0000CC"/>
                </a:solidFill>
              </a:rPr>
              <a:t> до Марса </a:t>
            </a:r>
            <a:r>
              <a:rPr lang="ru-RU" sz="2000" b="1" dirty="0" err="1" smtClean="0">
                <a:solidFill>
                  <a:srgbClr val="0000CC"/>
                </a:solidFill>
              </a:rPr>
              <a:t>відбувся</a:t>
            </a:r>
            <a:r>
              <a:rPr lang="ru-RU" sz="2000" b="1" dirty="0" smtClean="0">
                <a:solidFill>
                  <a:srgbClr val="0000CC"/>
                </a:solidFill>
              </a:rPr>
              <a:t> 26 листопада 2011 року, </a:t>
            </a:r>
            <a:r>
              <a:rPr lang="ru-RU" sz="2000" b="1" dirty="0" err="1" smtClean="0">
                <a:solidFill>
                  <a:srgbClr val="0000CC"/>
                </a:solidFill>
              </a:rPr>
              <a:t>м'яка</a:t>
            </a:r>
            <a:r>
              <a:rPr lang="ru-RU" sz="2000" b="1" dirty="0" smtClean="0">
                <a:solidFill>
                  <a:srgbClr val="0000CC"/>
                </a:solidFill>
              </a:rPr>
              <a:t> посадка на </a:t>
            </a:r>
            <a:r>
              <a:rPr lang="ru-RU" sz="2000" b="1" dirty="0" err="1" smtClean="0">
                <a:solidFill>
                  <a:srgbClr val="0000CC"/>
                </a:solidFill>
              </a:rPr>
              <a:t>поверхню</a:t>
            </a:r>
            <a:r>
              <a:rPr lang="ru-RU" sz="2000" b="1" dirty="0" smtClean="0">
                <a:solidFill>
                  <a:srgbClr val="0000CC"/>
                </a:solidFill>
              </a:rPr>
              <a:t> Марса - 6 </a:t>
            </a:r>
            <a:r>
              <a:rPr lang="ru-RU" sz="2000" b="1" dirty="0" err="1" smtClean="0">
                <a:solidFill>
                  <a:srgbClr val="0000CC"/>
                </a:solidFill>
              </a:rPr>
              <a:t>серпня</a:t>
            </a:r>
            <a:r>
              <a:rPr lang="ru-RU" sz="2000" b="1" dirty="0" smtClean="0">
                <a:solidFill>
                  <a:srgbClr val="0000CC"/>
                </a:solidFill>
              </a:rPr>
              <a:t> 2012 року.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00CC"/>
                </a:solidFill>
              </a:rPr>
              <a:t> </a:t>
            </a:r>
            <a:r>
              <a:rPr lang="ru-RU" sz="2000" b="1" dirty="0" err="1" smtClean="0">
                <a:solidFill>
                  <a:srgbClr val="0000CC"/>
                </a:solidFill>
              </a:rPr>
              <a:t>Передбачуваний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термін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служби</a:t>
            </a:r>
            <a:r>
              <a:rPr lang="ru-RU" sz="2000" b="1" dirty="0" smtClean="0">
                <a:solidFill>
                  <a:srgbClr val="0000CC"/>
                </a:solidFill>
              </a:rPr>
              <a:t> на </a:t>
            </a:r>
            <a:r>
              <a:rPr lang="ru-RU" sz="2000" b="1" dirty="0" err="1" smtClean="0">
                <a:solidFill>
                  <a:srgbClr val="0000CC"/>
                </a:solidFill>
              </a:rPr>
              <a:t>Марсі</a:t>
            </a:r>
            <a:r>
              <a:rPr lang="ru-RU" sz="2000" b="1" dirty="0" smtClean="0">
                <a:solidFill>
                  <a:srgbClr val="0000CC"/>
                </a:solidFill>
              </a:rPr>
              <a:t> - один </a:t>
            </a:r>
            <a:r>
              <a:rPr lang="ru-RU" sz="2000" b="1" dirty="0" err="1" smtClean="0">
                <a:solidFill>
                  <a:srgbClr val="0000CC"/>
                </a:solidFill>
              </a:rPr>
              <a:t>марсіанський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рік</a:t>
            </a:r>
            <a:r>
              <a:rPr lang="ru-RU" sz="2000" b="1" dirty="0" smtClean="0">
                <a:solidFill>
                  <a:srgbClr val="0000CC"/>
                </a:solidFill>
              </a:rPr>
              <a:t> .</a:t>
            </a:r>
          </a:p>
        </p:txBody>
      </p:sp>
      <p:pic>
        <p:nvPicPr>
          <p:cNvPr id="34824" name="Picture 8" descr="1_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857628"/>
            <a:ext cx="82804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00B0F0"/>
                </a:solidFill>
              </a:rPr>
              <a:t>Джерела</a:t>
            </a:r>
            <a:endParaRPr lang="uk-UA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r>
              <a:rPr lang="en-US" dirty="0">
                <a:hlinkClick r:id="rId2"/>
              </a:rPr>
              <a:t>http://uk.wikipedia.org/wiki/%D0%9C%D0%B0%D1%80%D1%81_(%D0%BF%D0%BB%D0%B0%D0%BD%D0%B5%D1%82%D0%B0</a:t>
            </a:r>
            <a:r>
              <a:rPr lang="en-US" dirty="0" smtClean="0">
                <a:hlinkClick r:id="rId2"/>
              </a:rPr>
              <a:t>)</a:t>
            </a:r>
            <a:endParaRPr lang="uk-UA" dirty="0" smtClean="0"/>
          </a:p>
          <a:p>
            <a:pPr>
              <a:buClr>
                <a:srgbClr val="00B0F0"/>
              </a:buClr>
            </a:pPr>
            <a:r>
              <a:rPr lang="en-US" dirty="0">
                <a:hlinkClick r:id="rId3"/>
              </a:rPr>
              <a:t>http://www.saitzemli.ru/article/5</a:t>
            </a:r>
            <a:r>
              <a:rPr lang="en-US" dirty="0" smtClean="0">
                <a:hlinkClick r:id="rId3"/>
              </a:rPr>
              <a:t>/</a:t>
            </a:r>
            <a:endParaRPr lang="uk-UA" dirty="0" smtClean="0"/>
          </a:p>
          <a:p>
            <a:pPr>
              <a:buClr>
                <a:srgbClr val="00B0F0"/>
              </a:buClr>
            </a:pPr>
            <a:r>
              <a:rPr lang="en-US" dirty="0">
                <a:hlinkClick r:id="rId4"/>
              </a:rPr>
              <a:t>http://ru.wikipedia.org/wiki/%</a:t>
            </a:r>
            <a:r>
              <a:rPr lang="en-US" dirty="0" smtClean="0">
                <a:hlinkClick r:id="rId4"/>
              </a:rPr>
              <a:t>D0%9C%D0%B0%D1%80%D1%81</a:t>
            </a:r>
            <a:endParaRPr lang="uk-UA" dirty="0" smtClean="0"/>
          </a:p>
          <a:p>
            <a:pPr>
              <a:buClr>
                <a:srgbClr val="00B0F0"/>
              </a:buClr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745771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7"/>
            <a:ext cx="8650932" cy="1152128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uk-UA" dirty="0">
                <a:solidFill>
                  <a:srgbClr val="FF0000"/>
                </a:solidFill>
              </a:rPr>
              <a:t>Марс</a:t>
            </a:r>
            <a:r>
              <a:rPr lang="uk-UA" dirty="0">
                <a:solidFill>
                  <a:schemeClr val="bg1"/>
                </a:solidFill>
              </a:rPr>
              <a:t> — четверта планета Сонячної системи за відстанню </a:t>
            </a:r>
            <a:r>
              <a:rPr lang="uk-UA" dirty="0" smtClean="0">
                <a:solidFill>
                  <a:schemeClr val="bg1"/>
                </a:solidFill>
              </a:rPr>
              <a:t>від Сонця.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0384" y="1519316"/>
            <a:ext cx="3600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Названа на честь </a:t>
            </a:r>
            <a:r>
              <a:rPr lang="ru-RU" sz="2800" b="1" dirty="0" smtClean="0">
                <a:solidFill>
                  <a:srgbClr val="7030A0"/>
                </a:solidFill>
              </a:rPr>
              <a:t>Марса</a:t>
            </a:r>
            <a:r>
              <a:rPr lang="ru-RU" sz="2800" dirty="0" smtClean="0"/>
              <a:t> — </a:t>
            </a:r>
            <a:r>
              <a:rPr lang="ru-RU" sz="2800" dirty="0" err="1" smtClean="0"/>
              <a:t>давньоримського</a:t>
            </a:r>
            <a:r>
              <a:rPr lang="ru-RU" sz="2800" dirty="0" smtClean="0"/>
              <a:t> бога </a:t>
            </a:r>
            <a:r>
              <a:rPr lang="ru-RU" sz="2800" dirty="0" err="1" smtClean="0"/>
              <a:t>війни</a:t>
            </a:r>
            <a:r>
              <a:rPr lang="ru-RU" sz="2800" dirty="0" smtClean="0"/>
              <a:t>. </a:t>
            </a:r>
          </a:p>
          <a:p>
            <a:r>
              <a:rPr lang="ru-RU" sz="2800" dirty="0" err="1" smtClean="0"/>
              <a:t>Іноді</a:t>
            </a:r>
            <a:r>
              <a:rPr lang="ru-RU" sz="2800" dirty="0" smtClean="0"/>
              <a:t> Марс </a:t>
            </a:r>
            <a:r>
              <a:rPr lang="ru-RU" sz="2800" dirty="0" err="1" smtClean="0"/>
              <a:t>називають</a:t>
            </a:r>
            <a:r>
              <a:rPr lang="ru-RU" sz="2800" dirty="0" smtClean="0"/>
              <a:t> </a:t>
            </a:r>
            <a:r>
              <a:rPr lang="ru-RU" sz="2800" i="1" dirty="0" smtClean="0"/>
              <a:t>«</a:t>
            </a:r>
            <a:r>
              <a:rPr lang="ru-RU" sz="2800" i="1" dirty="0" err="1" smtClean="0"/>
              <a:t>червоною</a:t>
            </a:r>
            <a:r>
              <a:rPr lang="ru-RU" sz="2800" i="1" dirty="0" smtClean="0"/>
              <a:t> планетою» </a:t>
            </a:r>
            <a:r>
              <a:rPr lang="ru-RU" sz="2800" dirty="0" smtClean="0"/>
              <a:t>через </a:t>
            </a:r>
            <a:r>
              <a:rPr lang="ru-RU" sz="2800" dirty="0" err="1" smtClean="0"/>
              <a:t>червонуватий</a:t>
            </a:r>
            <a:r>
              <a:rPr lang="ru-RU" sz="2800" dirty="0" smtClean="0"/>
              <a:t> </a:t>
            </a:r>
            <a:r>
              <a:rPr lang="ru-RU" sz="2800" dirty="0" err="1" smtClean="0"/>
              <a:t>колір</a:t>
            </a:r>
            <a:r>
              <a:rPr lang="ru-RU" sz="2800" dirty="0" smtClean="0"/>
              <a:t> </a:t>
            </a:r>
            <a:r>
              <a:rPr lang="ru-RU" sz="2800" dirty="0" err="1" smtClean="0"/>
              <a:t>поверхні</a:t>
            </a:r>
            <a:r>
              <a:rPr lang="ru-RU" sz="2800" dirty="0" smtClean="0"/>
              <a:t>, </a:t>
            </a:r>
            <a:r>
              <a:rPr lang="ru-RU" sz="2800" dirty="0" err="1" smtClean="0"/>
              <a:t>спричинений</a:t>
            </a:r>
            <a:r>
              <a:rPr lang="ru-RU" sz="2800" dirty="0" smtClean="0"/>
              <a:t> </a:t>
            </a:r>
            <a:r>
              <a:rPr lang="ru-RU" sz="2800" dirty="0" err="1" smtClean="0"/>
              <a:t>наявністю</a:t>
            </a:r>
            <a:r>
              <a:rPr lang="ru-RU" sz="2800" dirty="0" smtClean="0"/>
              <a:t> оксиду </a:t>
            </a:r>
            <a:r>
              <a:rPr lang="ru-RU" sz="2800" dirty="0" err="1" smtClean="0"/>
              <a:t>заліза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784" y="1484784"/>
            <a:ext cx="5373216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9203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44949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>
                <a:solidFill>
                  <a:srgbClr val="00B0F0"/>
                </a:solidFill>
              </a:rPr>
              <a:t>Загальна</a:t>
            </a:r>
            <a:r>
              <a:rPr lang="ru-RU" dirty="0">
                <a:solidFill>
                  <a:srgbClr val="00B0F0"/>
                </a:solidFill>
              </a:rPr>
              <a:t> </a:t>
            </a:r>
            <a:r>
              <a:rPr lang="ru-RU" dirty="0" smtClean="0">
                <a:solidFill>
                  <a:srgbClr val="00B0F0"/>
                </a:solidFill>
              </a:rPr>
              <a:t>характеристика</a:t>
            </a:r>
            <a:endParaRPr lang="uk-UA" dirty="0">
              <a:solidFill>
                <a:srgbClr val="00B0F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16401"/>
            <a:ext cx="9144000" cy="1441600"/>
          </a:xfrm>
        </p:spPr>
      </p:pic>
      <p:sp>
        <p:nvSpPr>
          <p:cNvPr id="5" name="Прямоугольник 4"/>
          <p:cNvSpPr/>
          <p:nvPr/>
        </p:nvSpPr>
        <p:spPr>
          <a:xfrm>
            <a:off x="2987824" y="6462628"/>
            <a:ext cx="6156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Панорама </a:t>
            </a:r>
            <a:r>
              <a:rPr lang="ru-RU" dirty="0" smtClean="0">
                <a:solidFill>
                  <a:schemeClr val="bg1"/>
                </a:solidFill>
              </a:rPr>
              <a:t>кратера </a:t>
            </a:r>
            <a:r>
              <a:rPr lang="ru-RU" dirty="0" err="1">
                <a:solidFill>
                  <a:schemeClr val="bg1"/>
                </a:solidFill>
              </a:rPr>
              <a:t>Вікторія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діаметром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близько</a:t>
            </a:r>
            <a:r>
              <a:rPr lang="ru-RU" dirty="0">
                <a:solidFill>
                  <a:schemeClr val="bg1"/>
                </a:solidFill>
              </a:rPr>
              <a:t> 800 </a:t>
            </a:r>
            <a:r>
              <a:rPr lang="ru-RU" dirty="0" err="1">
                <a:solidFill>
                  <a:schemeClr val="bg1"/>
                </a:solidFill>
              </a:rPr>
              <a:t>метрів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1784" y="1484783"/>
            <a:ext cx="558013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chemeClr val="accent6"/>
                </a:solidFill>
              </a:rPr>
              <a:t>Марс</a:t>
            </a:r>
            <a:r>
              <a:rPr lang="uk-UA" sz="2800" dirty="0"/>
              <a:t> — планета земного типу з розрідженою атмосферою. На Марсі є метеоритні </a:t>
            </a:r>
            <a:r>
              <a:rPr lang="uk-UA" sz="2800" dirty="0" smtClean="0"/>
              <a:t>кратери, </a:t>
            </a:r>
            <a:r>
              <a:rPr lang="uk-UA" sz="2800" dirty="0"/>
              <a:t>вулкани, долини і пустелі, подібні до земних. Тут розташована </a:t>
            </a:r>
            <a:r>
              <a:rPr lang="uk-UA" sz="2800" dirty="0" smtClean="0"/>
              <a:t>      </a:t>
            </a:r>
            <a:r>
              <a:rPr lang="uk-UA" sz="2800" dirty="0" smtClean="0">
                <a:solidFill>
                  <a:srgbClr val="0070C0"/>
                </a:solidFill>
              </a:rPr>
              <a:t>гора </a:t>
            </a:r>
            <a:r>
              <a:rPr lang="uk-UA" sz="2800" dirty="0">
                <a:solidFill>
                  <a:srgbClr val="0070C0"/>
                </a:solidFill>
              </a:rPr>
              <a:t>Олімп </a:t>
            </a:r>
            <a:r>
              <a:rPr lang="uk-UA" sz="2800" dirty="0"/>
              <a:t>(22 км), найвища відома гора в Сонячній </a:t>
            </a:r>
            <a:r>
              <a:rPr lang="uk-UA" sz="2800" dirty="0" smtClean="0"/>
              <a:t>системі і</a:t>
            </a:r>
            <a:endParaRPr lang="uk-UA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296" y="1484784"/>
            <a:ext cx="3787704" cy="302433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1784" y="4509120"/>
            <a:ext cx="85860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Долина </a:t>
            </a:r>
            <a:r>
              <a:rPr lang="ru-RU" sz="2800" dirty="0" err="1">
                <a:solidFill>
                  <a:srgbClr val="0070C0"/>
                </a:solidFill>
              </a:rPr>
              <a:t>Марінер</a:t>
            </a:r>
            <a:r>
              <a:rPr lang="ru-RU" sz="2800" dirty="0">
                <a:solidFill>
                  <a:srgbClr val="0070C0"/>
                </a:solidFill>
              </a:rPr>
              <a:t> </a:t>
            </a:r>
            <a:r>
              <a:rPr lang="ru-RU" sz="2800" dirty="0"/>
              <a:t>— </a:t>
            </a:r>
            <a:r>
              <a:rPr lang="ru-RU" sz="2800" dirty="0" err="1"/>
              <a:t>величезна</a:t>
            </a:r>
            <a:r>
              <a:rPr lang="ru-RU" sz="2800" dirty="0"/>
              <a:t> </a:t>
            </a:r>
            <a:r>
              <a:rPr lang="ru-RU" sz="2800" dirty="0" err="1"/>
              <a:t>рифтоподібна</a:t>
            </a:r>
            <a:r>
              <a:rPr lang="ru-RU" sz="2800" dirty="0"/>
              <a:t> система </a:t>
            </a:r>
            <a:r>
              <a:rPr lang="ru-RU" sz="2800" dirty="0" err="1"/>
              <a:t>каньйонів</a:t>
            </a:r>
            <a:r>
              <a:rPr lang="ru-RU" sz="2800" dirty="0"/>
              <a:t>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801090" y="4094628"/>
            <a:ext cx="1324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Гора </a:t>
            </a:r>
            <a:r>
              <a:rPr lang="uk-UA" dirty="0">
                <a:solidFill>
                  <a:schemeClr val="bg1"/>
                </a:solidFill>
              </a:rPr>
              <a:t>Олімп </a:t>
            </a:r>
          </a:p>
        </p:txBody>
      </p:sp>
    </p:spTree>
    <p:extLst>
      <p:ext uri="{BB962C8B-B14F-4D97-AF65-F5344CB8AC3E}">
        <p14:creationId xmlns:p14="http://schemas.microsoft.com/office/powerpoint/2010/main" val="10234980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57931" y="1520272"/>
            <a:ext cx="3778565" cy="320487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118872" indent="0">
              <a:buNone/>
            </a:pPr>
            <a:r>
              <a:rPr lang="ru-RU" dirty="0" err="1"/>
              <a:t>Тривалість</a:t>
            </a:r>
            <a:r>
              <a:rPr lang="ru-RU" dirty="0"/>
              <a:t> </a:t>
            </a:r>
            <a:r>
              <a:rPr lang="ru-RU" dirty="0" err="1"/>
              <a:t>марсіанського</a:t>
            </a:r>
            <a:r>
              <a:rPr lang="ru-RU" dirty="0"/>
              <a:t> року становить </a:t>
            </a:r>
            <a:r>
              <a:rPr lang="ru-RU" dirty="0" smtClean="0">
                <a:solidFill>
                  <a:srgbClr val="0070C0"/>
                </a:solidFill>
              </a:rPr>
              <a:t>687</a:t>
            </a:r>
            <a:r>
              <a:rPr lang="ru-RU" dirty="0" smtClean="0"/>
              <a:t> </a:t>
            </a:r>
            <a:r>
              <a:rPr lang="ru-RU" dirty="0" err="1"/>
              <a:t>земних</a:t>
            </a:r>
            <a:r>
              <a:rPr lang="ru-RU" dirty="0"/>
              <a:t> </a:t>
            </a:r>
            <a:r>
              <a:rPr lang="ru-RU" dirty="0" err="1"/>
              <a:t>днів</a:t>
            </a:r>
            <a:r>
              <a:rPr lang="ru-RU" dirty="0"/>
              <a:t>. Марс </a:t>
            </a:r>
            <a:r>
              <a:rPr lang="ru-RU" dirty="0" err="1"/>
              <a:t>обертається</a:t>
            </a:r>
            <a:r>
              <a:rPr lang="ru-RU" dirty="0"/>
              <a:t> </a:t>
            </a:r>
            <a:r>
              <a:rPr lang="ru-RU" dirty="0" err="1"/>
              <a:t>навколо</a:t>
            </a:r>
            <a:r>
              <a:rPr lang="ru-RU" dirty="0"/>
              <a:t> </a:t>
            </a:r>
            <a:r>
              <a:rPr lang="ru-RU" dirty="0" err="1"/>
              <a:t>своєї</a:t>
            </a:r>
            <a:r>
              <a:rPr lang="ru-RU" dirty="0"/>
              <a:t> </a:t>
            </a:r>
            <a:r>
              <a:rPr lang="ru-RU" dirty="0" err="1"/>
              <a:t>осі</a:t>
            </a:r>
            <a:r>
              <a:rPr lang="ru-RU" dirty="0"/>
              <a:t> з </a:t>
            </a:r>
            <a:r>
              <a:rPr lang="ru-RU" dirty="0" err="1"/>
              <a:t>періодом</a:t>
            </a:r>
            <a:r>
              <a:rPr lang="ru-RU" dirty="0"/>
              <a:t> 24 </a:t>
            </a:r>
            <a:r>
              <a:rPr lang="ru-RU" dirty="0" err="1"/>
              <a:t>години</a:t>
            </a:r>
            <a:r>
              <a:rPr lang="ru-RU" dirty="0"/>
              <a:t> 37 </a:t>
            </a:r>
            <a:r>
              <a:rPr lang="ru-RU" dirty="0" err="1"/>
              <a:t>хвилин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лише</a:t>
            </a:r>
            <a:r>
              <a:rPr lang="ru-RU" dirty="0"/>
              <a:t> </a:t>
            </a:r>
            <a:r>
              <a:rPr lang="ru-RU" dirty="0" err="1"/>
              <a:t>трохи</a:t>
            </a:r>
            <a:r>
              <a:rPr lang="ru-RU" dirty="0"/>
              <a:t> </a:t>
            </a:r>
            <a:r>
              <a:rPr lang="ru-RU" dirty="0" err="1"/>
              <a:t>довше</a:t>
            </a:r>
            <a:r>
              <a:rPr lang="ru-RU" dirty="0"/>
              <a:t> </a:t>
            </a:r>
            <a:r>
              <a:rPr lang="ru-RU" dirty="0" err="1"/>
              <a:t>ніж</a:t>
            </a:r>
            <a:r>
              <a:rPr lang="ru-RU" dirty="0"/>
              <a:t> на </a:t>
            </a:r>
            <a:r>
              <a:rPr lang="ru-RU" dirty="0" err="1"/>
              <a:t>Землі</a:t>
            </a:r>
            <a:r>
              <a:rPr lang="ru-RU" dirty="0" smtClean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07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1656"/>
            <a:ext cx="5257932" cy="32334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7504" y="4869160"/>
            <a:ext cx="8892480" cy="17543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700" dirty="0">
                <a:solidFill>
                  <a:schemeClr val="accent6">
                    <a:lumMod val="75000"/>
                  </a:schemeClr>
                </a:solidFill>
              </a:rPr>
              <a:t>Марс</a:t>
            </a:r>
            <a:r>
              <a:rPr lang="uk-UA" sz="2700" dirty="0"/>
              <a:t> — невелика планета, більша за Меркурій, але майже вдвічі менша від Землі за діаметром. Марс має екваторіальний радіус </a:t>
            </a:r>
            <a:r>
              <a:rPr lang="uk-UA" sz="2700" dirty="0">
                <a:solidFill>
                  <a:srgbClr val="0070C0"/>
                </a:solidFill>
              </a:rPr>
              <a:t>3 396 км </a:t>
            </a:r>
            <a:r>
              <a:rPr lang="uk-UA" sz="2700" dirty="0"/>
              <a:t>і середній полярний радіус </a:t>
            </a:r>
            <a:r>
              <a:rPr lang="uk-UA" sz="2700" dirty="0">
                <a:solidFill>
                  <a:srgbClr val="0070C0"/>
                </a:solidFill>
              </a:rPr>
              <a:t>3 379 км</a:t>
            </a:r>
            <a:r>
              <a:rPr lang="uk-UA" sz="27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608744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7" y="3425208"/>
            <a:ext cx="2994595" cy="29262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664" y="3424334"/>
            <a:ext cx="2944690" cy="294971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9512" y="9143"/>
            <a:ext cx="88569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00B0F0"/>
                </a:solidFill>
              </a:rPr>
              <a:t>У </a:t>
            </a:r>
            <a:r>
              <a:rPr lang="ru-RU" sz="4000" dirty="0" err="1">
                <a:solidFill>
                  <a:srgbClr val="00B0F0"/>
                </a:solidFill>
              </a:rPr>
              <a:t>планети</a:t>
            </a:r>
            <a:r>
              <a:rPr lang="ru-RU" sz="4000" dirty="0">
                <a:solidFill>
                  <a:srgbClr val="00B0F0"/>
                </a:solidFill>
              </a:rPr>
              <a:t> є два </a:t>
            </a:r>
            <a:r>
              <a:rPr lang="ru-RU" sz="4000" dirty="0" err="1">
                <a:solidFill>
                  <a:srgbClr val="00B0F0"/>
                </a:solidFill>
              </a:rPr>
              <a:t>супутники</a:t>
            </a:r>
            <a:r>
              <a:rPr lang="ru-RU" sz="4000" dirty="0">
                <a:solidFill>
                  <a:srgbClr val="00B0F0"/>
                </a:solidFill>
              </a:rPr>
              <a:t>, </a:t>
            </a:r>
            <a:endParaRPr lang="ru-RU" sz="4000" dirty="0" smtClean="0">
              <a:solidFill>
                <a:srgbClr val="00B0F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00B0F0"/>
                </a:solidFill>
              </a:rPr>
              <a:t>Фобос </a:t>
            </a:r>
            <a:r>
              <a:rPr lang="ru-RU" sz="4000" dirty="0" smtClean="0">
                <a:solidFill>
                  <a:schemeClr val="bg1"/>
                </a:solidFill>
              </a:rPr>
              <a:t>( </a:t>
            </a:r>
            <a:r>
              <a:rPr lang="ru-RU" sz="4000" dirty="0">
                <a:solidFill>
                  <a:schemeClr val="bg1"/>
                </a:solidFill>
              </a:rPr>
              <a:t>«Страх») </a:t>
            </a:r>
            <a:r>
              <a:rPr lang="ru-RU" sz="4000" dirty="0" smtClean="0">
                <a:solidFill>
                  <a:srgbClr val="00B0F0"/>
                </a:solidFill>
              </a:rPr>
              <a:t>і </a:t>
            </a:r>
            <a:r>
              <a:rPr lang="ru-RU" sz="4000" b="1" dirty="0" err="1" smtClean="0">
                <a:solidFill>
                  <a:srgbClr val="00B0F0"/>
                </a:solidFill>
              </a:rPr>
              <a:t>Деймос</a:t>
            </a:r>
            <a:r>
              <a:rPr lang="ru-RU" sz="4000" b="1" dirty="0" smtClean="0">
                <a:solidFill>
                  <a:srgbClr val="00B0F0"/>
                </a:solidFill>
              </a:rPr>
              <a:t> </a:t>
            </a:r>
            <a:r>
              <a:rPr lang="ru-RU" sz="4000" dirty="0">
                <a:solidFill>
                  <a:schemeClr val="bg1"/>
                </a:solidFill>
              </a:rPr>
              <a:t>(«</a:t>
            </a:r>
            <a:r>
              <a:rPr lang="ru-RU" sz="4000" dirty="0" err="1">
                <a:solidFill>
                  <a:schemeClr val="bg1"/>
                </a:solidFill>
              </a:rPr>
              <a:t>Жах</a:t>
            </a:r>
            <a:r>
              <a:rPr lang="ru-RU" sz="4000" dirty="0" smtClean="0">
                <a:solidFill>
                  <a:schemeClr val="bg1"/>
                </a:solidFill>
              </a:rPr>
              <a:t>»)</a:t>
            </a:r>
            <a:r>
              <a:rPr lang="ru-RU" sz="4000" dirty="0" smtClean="0">
                <a:solidFill>
                  <a:srgbClr val="00B0F0"/>
                </a:solidFill>
              </a:rPr>
              <a:t>.</a:t>
            </a:r>
            <a:r>
              <a:rPr lang="ru-RU" sz="4000" dirty="0">
                <a:solidFill>
                  <a:srgbClr val="00B0F0"/>
                </a:solidFill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510" y="1536711"/>
            <a:ext cx="87849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/>
              <a:t>Першим передбачив, що Марс має супутники, </a:t>
            </a:r>
            <a:r>
              <a:rPr lang="uk-UA" sz="2800" dirty="0">
                <a:solidFill>
                  <a:srgbClr val="00B050"/>
                </a:solidFill>
              </a:rPr>
              <a:t>Йоганн </a:t>
            </a:r>
            <a:r>
              <a:rPr lang="uk-UA" sz="2800" dirty="0" err="1">
                <a:solidFill>
                  <a:srgbClr val="00B050"/>
                </a:solidFill>
              </a:rPr>
              <a:t>Кепл</a:t>
            </a:r>
            <a:r>
              <a:rPr lang="uk-UA" sz="2800" dirty="0">
                <a:solidFill>
                  <a:srgbClr val="00B050"/>
                </a:solidFill>
              </a:rPr>
              <a:t>ер</a:t>
            </a:r>
            <a:r>
              <a:rPr lang="uk-UA" sz="2800" dirty="0"/>
              <a:t> 1610 року. До другої половини ХХ століття про супутники Марса було відомо небагато. Потім їх спостерігали орбітальні космічні </a:t>
            </a:r>
            <a:r>
              <a:rPr lang="uk-UA" sz="2800" dirty="0" smtClean="0"/>
              <a:t>апарати.</a:t>
            </a:r>
            <a:r>
              <a:rPr lang="uk-UA" sz="2800" dirty="0"/>
              <a:t> 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76283" y="3425208"/>
            <a:ext cx="317989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/>
              <a:t>«</a:t>
            </a:r>
            <a:r>
              <a:rPr lang="uk-UA" sz="2800" dirty="0" smtClean="0"/>
              <a:t>Вікінг1</a:t>
            </a:r>
            <a:r>
              <a:rPr lang="uk-UA" sz="2800" dirty="0"/>
              <a:t>» пролетів на відстані 100 км від поверхні </a:t>
            </a:r>
            <a:r>
              <a:rPr lang="uk-UA" sz="2800" dirty="0" smtClean="0"/>
              <a:t>Фобоса,а</a:t>
            </a:r>
            <a:r>
              <a:rPr lang="uk-UA" sz="2800" dirty="0"/>
              <a:t> «</a:t>
            </a:r>
            <a:r>
              <a:rPr lang="uk-UA" sz="2800" dirty="0" smtClean="0"/>
              <a:t>Вікінг2</a:t>
            </a:r>
            <a:r>
              <a:rPr lang="uk-UA" sz="2800" dirty="0"/>
              <a:t>» — на відстані 30 км від </a:t>
            </a:r>
            <a:r>
              <a:rPr lang="uk-UA" sz="2800" dirty="0" err="1"/>
              <a:t>Деймоса</a:t>
            </a:r>
            <a:r>
              <a:rPr lang="uk-UA" sz="2800" dirty="0"/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42461" y="6325869"/>
            <a:ext cx="10663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7030A0"/>
                </a:solidFill>
              </a:rPr>
              <a:t>Фобос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050011" y="6351411"/>
            <a:ext cx="12525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err="1">
                <a:solidFill>
                  <a:srgbClr val="7030A0"/>
                </a:solidFill>
              </a:rPr>
              <a:t>Деймос</a:t>
            </a:r>
            <a:endParaRPr lang="uk-UA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7189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00B0F0"/>
                </a:solidFill>
              </a:rPr>
              <a:t>Клімат</a:t>
            </a:r>
            <a:endParaRPr lang="uk-UA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-12982" y="1581335"/>
            <a:ext cx="9131018" cy="2952328"/>
          </a:xfrm>
        </p:spPr>
        <p:txBody>
          <a:bodyPr>
            <a:noAutofit/>
          </a:bodyPr>
          <a:lstStyle/>
          <a:p>
            <a:r>
              <a:rPr lang="ru-RU" sz="2200" dirty="0"/>
              <a:t>Температура на </a:t>
            </a:r>
            <a:r>
              <a:rPr lang="ru-RU" sz="2200" dirty="0" err="1"/>
              <a:t>планеті</a:t>
            </a:r>
            <a:r>
              <a:rPr lang="ru-RU" sz="2200" dirty="0"/>
              <a:t> </a:t>
            </a:r>
            <a:r>
              <a:rPr lang="ru-RU" sz="2200" dirty="0" err="1"/>
              <a:t>коливається</a:t>
            </a:r>
            <a:r>
              <a:rPr lang="ru-RU" sz="2200" dirty="0"/>
              <a:t> </a:t>
            </a:r>
            <a:r>
              <a:rPr lang="ru-RU" sz="2200" dirty="0" err="1"/>
              <a:t>від</a:t>
            </a:r>
            <a:r>
              <a:rPr lang="ru-RU" sz="2200" dirty="0"/>
              <a:t> -153 ° C </a:t>
            </a:r>
            <a:r>
              <a:rPr lang="ru-RU" sz="2200" dirty="0" smtClean="0"/>
              <a:t> до +20 </a:t>
            </a:r>
            <a:r>
              <a:rPr lang="ru-RU" sz="2200" dirty="0"/>
              <a:t>° </a:t>
            </a:r>
            <a:r>
              <a:rPr lang="ru-RU" sz="2200" dirty="0" smtClean="0"/>
              <a:t>C. </a:t>
            </a:r>
            <a:r>
              <a:rPr lang="ru-RU" sz="2200" dirty="0" err="1"/>
              <a:t>Середня</a:t>
            </a:r>
            <a:r>
              <a:rPr lang="ru-RU" sz="2200" dirty="0"/>
              <a:t> температура становить -50 ° </a:t>
            </a:r>
            <a:r>
              <a:rPr lang="ru-RU" sz="2200" dirty="0" smtClean="0"/>
              <a:t>C.</a:t>
            </a:r>
            <a:endParaRPr lang="ru-RU" sz="2200" dirty="0"/>
          </a:p>
          <a:p>
            <a:r>
              <a:rPr lang="ru-RU" sz="2200" dirty="0"/>
              <a:t>Атмосфера Марса , </a:t>
            </a:r>
            <a:r>
              <a:rPr lang="ru-RU" sz="2200" dirty="0" err="1"/>
              <a:t>що</a:t>
            </a:r>
            <a:r>
              <a:rPr lang="ru-RU" sz="2200" dirty="0"/>
              <a:t> </a:t>
            </a:r>
            <a:r>
              <a:rPr lang="ru-RU" sz="2200" dirty="0" err="1"/>
              <a:t>складається</a:t>
            </a:r>
            <a:r>
              <a:rPr lang="ru-RU" sz="2200" dirty="0"/>
              <a:t> в основному з </a:t>
            </a:r>
            <a:r>
              <a:rPr lang="ru-RU" sz="2200" dirty="0" err="1"/>
              <a:t>вуглекислого</a:t>
            </a:r>
            <a:r>
              <a:rPr lang="ru-RU" sz="2200" dirty="0"/>
              <a:t> газу , </a:t>
            </a:r>
            <a:r>
              <a:rPr lang="ru-RU" sz="2200" dirty="0" err="1"/>
              <a:t>дуже</a:t>
            </a:r>
            <a:r>
              <a:rPr lang="ru-RU" sz="2200" dirty="0"/>
              <a:t> </a:t>
            </a:r>
            <a:r>
              <a:rPr lang="ru-RU" sz="2200" dirty="0" err="1"/>
              <a:t>розріджена</a:t>
            </a:r>
            <a:r>
              <a:rPr lang="ru-RU" sz="2200" dirty="0"/>
              <a:t>. </a:t>
            </a:r>
            <a:r>
              <a:rPr lang="ru-RU" sz="2200" dirty="0" err="1"/>
              <a:t>Тиск</a:t>
            </a:r>
            <a:r>
              <a:rPr lang="ru-RU" sz="2200" dirty="0"/>
              <a:t> у </a:t>
            </a:r>
            <a:r>
              <a:rPr lang="ru-RU" sz="2200" dirty="0" err="1"/>
              <a:t>поверхні</a:t>
            </a:r>
            <a:r>
              <a:rPr lang="ru-RU" sz="2200" dirty="0"/>
              <a:t> Марса в 160 </a:t>
            </a:r>
            <a:r>
              <a:rPr lang="ru-RU" sz="2200" dirty="0" err="1"/>
              <a:t>разів</a:t>
            </a:r>
            <a:r>
              <a:rPr lang="ru-RU" sz="2200" dirty="0"/>
              <a:t> </a:t>
            </a:r>
            <a:r>
              <a:rPr lang="ru-RU" sz="2200" dirty="0" err="1"/>
              <a:t>менше</a:t>
            </a:r>
            <a:r>
              <a:rPr lang="ru-RU" sz="2200" dirty="0"/>
              <a:t> </a:t>
            </a:r>
            <a:r>
              <a:rPr lang="ru-RU" sz="2200" dirty="0" smtClean="0"/>
              <a:t>земного. </a:t>
            </a:r>
          </a:p>
          <a:p>
            <a:r>
              <a:rPr lang="ru-RU" sz="2200" dirty="0" err="1" smtClean="0"/>
              <a:t>Водяної</a:t>
            </a:r>
            <a:r>
              <a:rPr lang="ru-RU" sz="2200" dirty="0" smtClean="0"/>
              <a:t> </a:t>
            </a:r>
            <a:r>
              <a:rPr lang="ru-RU" sz="2200" dirty="0"/>
              <a:t>пари в </a:t>
            </a:r>
            <a:r>
              <a:rPr lang="ru-RU" sz="2200" dirty="0" err="1"/>
              <a:t>атмосфері</a:t>
            </a:r>
            <a:r>
              <a:rPr lang="ru-RU" sz="2200" dirty="0"/>
              <a:t> Марса </a:t>
            </a:r>
            <a:r>
              <a:rPr lang="ru-RU" sz="2200" dirty="0" err="1"/>
              <a:t>небагато</a:t>
            </a:r>
            <a:r>
              <a:rPr lang="ru-RU" sz="2200" dirty="0"/>
              <a:t>, </a:t>
            </a:r>
            <a:r>
              <a:rPr lang="ru-RU" sz="2200" dirty="0" err="1"/>
              <a:t>її</a:t>
            </a:r>
            <a:r>
              <a:rPr lang="ru-RU" sz="2200" dirty="0"/>
              <a:t> </a:t>
            </a:r>
            <a:r>
              <a:rPr lang="ru-RU" sz="2200" dirty="0" err="1"/>
              <a:t>кількість</a:t>
            </a:r>
            <a:r>
              <a:rPr lang="ru-RU" sz="2200" dirty="0"/>
              <a:t> </a:t>
            </a:r>
            <a:r>
              <a:rPr lang="ru-RU" sz="2200" dirty="0" err="1"/>
              <a:t>змінюється</a:t>
            </a:r>
            <a:r>
              <a:rPr lang="ru-RU" sz="2200" dirty="0"/>
              <a:t> </a:t>
            </a:r>
            <a:r>
              <a:rPr lang="ru-RU" sz="2200" dirty="0" err="1"/>
              <a:t>залежно</a:t>
            </a:r>
            <a:r>
              <a:rPr lang="ru-RU" sz="2200" dirty="0"/>
              <a:t> </a:t>
            </a:r>
            <a:r>
              <a:rPr lang="ru-RU" sz="2200" dirty="0" err="1"/>
              <a:t>від</a:t>
            </a:r>
            <a:r>
              <a:rPr lang="ru-RU" sz="2200" dirty="0"/>
              <a:t> пори року</a:t>
            </a:r>
            <a:r>
              <a:rPr lang="ru-RU" sz="2200" dirty="0" smtClean="0"/>
              <a:t>.</a:t>
            </a:r>
            <a:r>
              <a:rPr lang="ru-RU" sz="2200" dirty="0"/>
              <a:t> Геологи </a:t>
            </a:r>
            <a:r>
              <a:rPr lang="ru-RU" sz="2200" dirty="0" err="1"/>
              <a:t>вважають</a:t>
            </a:r>
            <a:r>
              <a:rPr lang="ru-RU" sz="2200" dirty="0"/>
              <a:t>, </a:t>
            </a:r>
            <a:r>
              <a:rPr lang="ru-RU" sz="2200" dirty="0" err="1"/>
              <a:t>що</a:t>
            </a:r>
            <a:r>
              <a:rPr lang="ru-RU" sz="2200" dirty="0"/>
              <a:t> </a:t>
            </a:r>
            <a:r>
              <a:rPr lang="ru-RU" sz="2200" dirty="0" err="1"/>
              <a:t>раніше</a:t>
            </a:r>
            <a:r>
              <a:rPr lang="ru-RU" sz="2200" dirty="0"/>
              <a:t> </a:t>
            </a:r>
            <a:r>
              <a:rPr lang="ru-RU" sz="2200" dirty="0" smtClean="0"/>
              <a:t>на </a:t>
            </a:r>
            <a:r>
              <a:rPr lang="ru-RU" sz="2200" dirty="0" err="1" smtClean="0"/>
              <a:t>Марсі</a:t>
            </a:r>
            <a:r>
              <a:rPr lang="ru-RU" sz="2200" dirty="0"/>
              <a:t> </a:t>
            </a:r>
            <a:r>
              <a:rPr lang="ru-RU" sz="2200" dirty="0" err="1"/>
              <a:t>було</a:t>
            </a:r>
            <a:r>
              <a:rPr lang="ru-RU" sz="2200" dirty="0"/>
              <a:t> </a:t>
            </a:r>
            <a:r>
              <a:rPr lang="ru-RU" sz="2200" dirty="0" err="1"/>
              <a:t>багато</a:t>
            </a:r>
            <a:r>
              <a:rPr lang="ru-RU" sz="2200" dirty="0"/>
              <a:t> води. На </a:t>
            </a:r>
            <a:r>
              <a:rPr lang="ru-RU" sz="2200" dirty="0" err="1"/>
              <a:t>знімках</a:t>
            </a:r>
            <a:r>
              <a:rPr lang="ru-RU" sz="2200" dirty="0"/>
              <a:t> з </a:t>
            </a:r>
            <a:r>
              <a:rPr lang="ru-RU" sz="2200" dirty="0" err="1"/>
              <a:t>космічних</a:t>
            </a:r>
            <a:r>
              <a:rPr lang="ru-RU" sz="2200" dirty="0"/>
              <a:t> </a:t>
            </a:r>
            <a:r>
              <a:rPr lang="ru-RU" sz="2200" dirty="0" err="1"/>
              <a:t>апаратів</a:t>
            </a:r>
            <a:r>
              <a:rPr lang="ru-RU" sz="2200" dirty="0"/>
              <a:t> </a:t>
            </a:r>
            <a:r>
              <a:rPr lang="ru-RU" sz="2200" dirty="0" err="1"/>
              <a:t>можна</a:t>
            </a:r>
            <a:r>
              <a:rPr lang="ru-RU" sz="2200" dirty="0"/>
              <a:t> </a:t>
            </a:r>
            <a:r>
              <a:rPr lang="ru-RU" sz="2200" dirty="0" err="1"/>
              <a:t>побачити</a:t>
            </a:r>
            <a:r>
              <a:rPr lang="ru-RU" sz="2200" dirty="0"/>
              <a:t> </a:t>
            </a:r>
            <a:r>
              <a:rPr lang="ru-RU" sz="2200" dirty="0" err="1"/>
              <a:t>довгі</a:t>
            </a:r>
            <a:r>
              <a:rPr lang="ru-RU" sz="2200" dirty="0"/>
              <a:t> </a:t>
            </a:r>
            <a:r>
              <a:rPr lang="ru-RU" sz="2200" dirty="0" err="1"/>
              <a:t>гіллясті</a:t>
            </a:r>
            <a:r>
              <a:rPr lang="ru-RU" sz="2200" dirty="0"/>
              <a:t> </a:t>
            </a:r>
            <a:r>
              <a:rPr lang="ru-RU" sz="2200" dirty="0" err="1"/>
              <a:t>долини</a:t>
            </a:r>
            <a:r>
              <a:rPr lang="ru-RU" sz="2200" dirty="0"/>
              <a:t>, </a:t>
            </a:r>
            <a:r>
              <a:rPr lang="ru-RU" sz="2200" dirty="0" err="1"/>
              <a:t>які</a:t>
            </a:r>
            <a:r>
              <a:rPr lang="ru-RU" sz="2200" dirty="0"/>
              <a:t> </a:t>
            </a:r>
            <a:r>
              <a:rPr lang="ru-RU" sz="2200" dirty="0" err="1"/>
              <a:t>схожі</a:t>
            </a:r>
            <a:r>
              <a:rPr lang="ru-RU" sz="2200" dirty="0"/>
              <a:t> на </a:t>
            </a:r>
            <a:r>
              <a:rPr lang="ru-RU" sz="2200" dirty="0" err="1"/>
              <a:t>пересохлі</a:t>
            </a:r>
            <a:r>
              <a:rPr lang="ru-RU" sz="2200" dirty="0"/>
              <a:t> </a:t>
            </a:r>
            <a:r>
              <a:rPr lang="ru-RU" sz="2200" dirty="0" smtClean="0"/>
              <a:t>русла </a:t>
            </a:r>
            <a:r>
              <a:rPr lang="ru-RU" sz="2200" dirty="0" err="1" smtClean="0"/>
              <a:t>річок</a:t>
            </a:r>
            <a:r>
              <a:rPr lang="ru-RU" sz="2300" dirty="0"/>
              <a:t>. </a:t>
            </a:r>
            <a:endParaRPr lang="uk-UA" sz="23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82" y="4567132"/>
            <a:ext cx="9144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9975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32" y="547869"/>
            <a:ext cx="4283968" cy="2720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566" y="3726324"/>
            <a:ext cx="6890884" cy="3049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116" y="548680"/>
            <a:ext cx="3964611" cy="2720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86508" y="18506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Кратер Гусєва</a:t>
            </a:r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290451" y="18506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Поверхня Марса вкрита </a:t>
            </a:r>
            <a:r>
              <a:rPr lang="uk-UA" dirty="0" err="1" smtClean="0"/>
              <a:t>інієм</a:t>
            </a:r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290451" y="3356992"/>
            <a:ext cx="435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Циклон біля північного полюса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728398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>
                <a:solidFill>
                  <a:srgbClr val="00B0F0"/>
                </a:solidFill>
              </a:rPr>
              <a:t>Планетологія</a:t>
            </a:r>
            <a:endParaRPr lang="uk-UA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05066"/>
            <a:ext cx="4896544" cy="3758984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ru-RU" sz="2800" dirty="0" err="1"/>
              <a:t>Згідно</a:t>
            </a:r>
            <a:r>
              <a:rPr lang="ru-RU" sz="2800" dirty="0"/>
              <a:t> з </a:t>
            </a:r>
            <a:r>
              <a:rPr lang="ru-RU" sz="2800" dirty="0" err="1"/>
              <a:t>орбітальними</a:t>
            </a:r>
            <a:r>
              <a:rPr lang="ru-RU" sz="2800" dirty="0"/>
              <a:t> </a:t>
            </a:r>
            <a:r>
              <a:rPr lang="ru-RU" sz="2800" dirty="0" err="1"/>
              <a:t>спостереженнями</a:t>
            </a:r>
            <a:r>
              <a:rPr lang="ru-RU" sz="2800" dirty="0"/>
              <a:t> й </a:t>
            </a:r>
            <a:r>
              <a:rPr lang="ru-RU" sz="2800" dirty="0" err="1"/>
              <a:t>експертизою</a:t>
            </a:r>
            <a:r>
              <a:rPr lang="ru-RU" sz="2800" dirty="0"/>
              <a:t> </a:t>
            </a:r>
            <a:r>
              <a:rPr lang="ru-RU" sz="2800" dirty="0" err="1"/>
              <a:t>марсіанських</a:t>
            </a:r>
            <a:r>
              <a:rPr lang="ru-RU" sz="2800" dirty="0"/>
              <a:t> </a:t>
            </a:r>
            <a:r>
              <a:rPr lang="ru-RU" sz="2800" dirty="0" err="1"/>
              <a:t>метеоритів</a:t>
            </a:r>
            <a:r>
              <a:rPr lang="ru-RU" sz="2800" dirty="0"/>
              <a:t>, </a:t>
            </a:r>
            <a:r>
              <a:rPr lang="ru-RU" sz="2800" dirty="0" err="1"/>
              <a:t>поверхня</a:t>
            </a:r>
            <a:r>
              <a:rPr lang="ru-RU" sz="2800" dirty="0"/>
              <a:t> Марса </a:t>
            </a:r>
            <a:r>
              <a:rPr lang="ru-RU" sz="2800" dirty="0" err="1"/>
              <a:t>складається</a:t>
            </a:r>
            <a:r>
              <a:rPr lang="ru-RU" sz="2800" dirty="0"/>
              <a:t> в основному з базальту. </a:t>
            </a:r>
            <a:r>
              <a:rPr lang="ru-RU" sz="2800" dirty="0" err="1" smtClean="0"/>
              <a:t>Більша</a:t>
            </a:r>
            <a:r>
              <a:rPr lang="ru-RU" sz="2800" dirty="0" smtClean="0"/>
              <a:t> </a:t>
            </a:r>
            <a:r>
              <a:rPr lang="ru-RU" sz="2800" dirty="0" err="1"/>
              <a:t>частина</a:t>
            </a:r>
            <a:r>
              <a:rPr lang="ru-RU" sz="2800" dirty="0"/>
              <a:t> </a:t>
            </a:r>
            <a:r>
              <a:rPr lang="ru-RU" sz="2800" dirty="0" err="1"/>
              <a:t>поверхні</a:t>
            </a:r>
            <a:r>
              <a:rPr lang="ru-RU" sz="2800" dirty="0"/>
              <a:t> </a:t>
            </a:r>
            <a:r>
              <a:rPr lang="ru-RU" sz="2800" dirty="0" err="1"/>
              <a:t>вкрита</a:t>
            </a:r>
            <a:r>
              <a:rPr lang="ru-RU" sz="2800" dirty="0"/>
              <a:t> </a:t>
            </a:r>
            <a:r>
              <a:rPr lang="ru-RU" sz="2800" i="1" dirty="0"/>
              <a:t>оксидом </a:t>
            </a:r>
            <a:r>
              <a:rPr lang="ru-RU" sz="2800" i="1" dirty="0" err="1"/>
              <a:t>заліза</a:t>
            </a:r>
            <a:r>
              <a:rPr lang="ru-RU" sz="2800" i="1" dirty="0"/>
              <a:t>(</a:t>
            </a:r>
            <a:r>
              <a:rPr lang="en-US" sz="2800" i="1" dirty="0"/>
              <a:t>III).</a:t>
            </a:r>
          </a:p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539669"/>
            <a:ext cx="3960440" cy="40139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9512" y="5517232"/>
            <a:ext cx="88204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/>
              <a:t>Марсіанські</a:t>
            </a:r>
            <a:r>
              <a:rPr lang="ru-RU" sz="2800" dirty="0"/>
              <a:t> породи </a:t>
            </a:r>
            <a:r>
              <a:rPr lang="ru-RU" sz="2800" dirty="0" err="1"/>
              <a:t>представлені</a:t>
            </a:r>
            <a:r>
              <a:rPr lang="ru-RU" sz="2800" dirty="0"/>
              <a:t> </a:t>
            </a:r>
            <a:r>
              <a:rPr lang="ru-RU" sz="2800" dirty="0" err="1"/>
              <a:t>уламковими</a:t>
            </a:r>
            <a:r>
              <a:rPr lang="ru-RU" sz="2800" dirty="0"/>
              <a:t> </a:t>
            </a:r>
            <a:r>
              <a:rPr lang="ru-RU" sz="2800" dirty="0" err="1"/>
              <a:t>пористими</a:t>
            </a:r>
            <a:r>
              <a:rPr lang="ru-RU" sz="2800" dirty="0"/>
              <a:t> породами і </a:t>
            </a:r>
            <a:r>
              <a:rPr lang="ru-RU" sz="2800" dirty="0" err="1"/>
              <a:t>еоловими</a:t>
            </a:r>
            <a:r>
              <a:rPr lang="ru-RU" sz="2800" dirty="0"/>
              <a:t> </a:t>
            </a:r>
            <a:r>
              <a:rPr lang="ru-RU" sz="2800" dirty="0" err="1"/>
              <a:t>пісками</a:t>
            </a:r>
            <a:r>
              <a:rPr lang="ru-RU" sz="2800" dirty="0"/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44" y="404664"/>
            <a:ext cx="9144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3025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df3beb19d0d546232425ac37191e3c10</Template>
  <TotalTime>144</TotalTime>
  <Words>784</Words>
  <Application>Microsoft Office PowerPoint</Application>
  <PresentationFormat>Екран (4:3)</PresentationFormat>
  <Paragraphs>70</Paragraphs>
  <Slides>19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19</vt:i4>
      </vt:variant>
    </vt:vector>
  </HeadingPairs>
  <TitlesOfParts>
    <vt:vector size="27" baseType="lpstr">
      <vt:lpstr>Arial</vt:lpstr>
      <vt:lpstr>Arial Black</vt:lpstr>
      <vt:lpstr>Corbel</vt:lpstr>
      <vt:lpstr>Ravie</vt:lpstr>
      <vt:lpstr>Wingdings</vt:lpstr>
      <vt:lpstr>Wingdings 2</vt:lpstr>
      <vt:lpstr>Wingdings 3</vt:lpstr>
      <vt:lpstr>Модульная</vt:lpstr>
      <vt:lpstr> Таємниця Червоної планети</vt:lpstr>
      <vt:lpstr>Презентація PowerPoint</vt:lpstr>
      <vt:lpstr>Презентація PowerPoint</vt:lpstr>
      <vt:lpstr>Загальна характеристика</vt:lpstr>
      <vt:lpstr>Презентація PowerPoint</vt:lpstr>
      <vt:lpstr>Презентація PowerPoint</vt:lpstr>
      <vt:lpstr>Клімат</vt:lpstr>
      <vt:lpstr>Презентація PowerPoint</vt:lpstr>
      <vt:lpstr>Планетологія</vt:lpstr>
      <vt:lpstr>Льодові утворення</vt:lpstr>
      <vt:lpstr>Марс у культурі</vt:lpstr>
      <vt:lpstr>Чи є життя на Марсі?</vt:lpstr>
      <vt:lpstr>Дослідження Марса</vt:lpstr>
      <vt:lpstr>Дослідження Марса</vt:lpstr>
      <vt:lpstr>Дослідження Марса</vt:lpstr>
      <vt:lpstr>Дослідження Марса</vt:lpstr>
      <vt:lpstr>Дослідження Марса</vt:lpstr>
      <vt:lpstr>Дослідження Марса</vt:lpstr>
      <vt:lpstr>Джерела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Планета Марс</dc:title>
  <dc:creator>Пользователь</dc:creator>
  <cp:lastModifiedBy>TPCuserP98X1</cp:lastModifiedBy>
  <cp:revision>18</cp:revision>
  <dcterms:created xsi:type="dcterms:W3CDTF">2016-10-06T16:09:15Z</dcterms:created>
  <dcterms:modified xsi:type="dcterms:W3CDTF">2017-11-14T08:28:36Z</dcterms:modified>
</cp:coreProperties>
</file>