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10.emf"/><Relationship Id="rId4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4820F-6133-4B88-BB7E-DACEDD3356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A1296-45DD-4160-B189-F59D48E32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607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A1296-45DD-4160-B189-F59D48E3228B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118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1.emf"/><Relationship Id="rId3" Type="http://schemas.openxmlformats.org/officeDocument/2006/relationships/audio" Target="../media/audio1.wav"/><Relationship Id="rId7" Type="http://schemas.openxmlformats.org/officeDocument/2006/relationships/image" Target="../media/image8.e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2.jpeg"/><Relationship Id="rId5" Type="http://schemas.openxmlformats.org/officeDocument/2006/relationships/image" Target="../media/image10.emf"/><Relationship Id="rId15" Type="http://schemas.openxmlformats.org/officeDocument/2006/relationships/image" Target="../media/image14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9.emf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08911" cy="1969255"/>
          </a:xfrm>
        </p:spPr>
        <p:txBody>
          <a:bodyPr/>
          <a:lstStyle/>
          <a:p>
            <a:r>
              <a:rPr lang="uk-UA" sz="6000" dirty="0" smtClean="0"/>
              <a:t>Знайомтесь - клавіатура</a:t>
            </a:r>
            <a:endParaRPr lang="ru-RU" sz="6000" dirty="0"/>
          </a:p>
        </p:txBody>
      </p:sp>
      <p:pic>
        <p:nvPicPr>
          <p:cNvPr id="4" name="Picture 6" descr="C:\Users\дмитрук\Documents\AutoPlay Media Studio 7.0\Projects\Дмитрук\CD_Root\AutoPlay\Images\9aaG5xihF9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388843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537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ІІІ. Повідомлення теми та мети уроку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uk-UA" sz="4000" dirty="0" smtClean="0"/>
              <a:t>А зараз за допомогою кросворду ми дізнаємось тему сьогоднішнього уроку.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68604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0" descr="кролик3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53663"/>
            <a:ext cx="445314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1.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604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2.</a:t>
            </a:r>
            <a:endParaRPr lang="ru-RU" dirty="0"/>
          </a:p>
        </p:txBody>
      </p:sp>
      <p:pic>
        <p:nvPicPr>
          <p:cNvPr id="3" name="Picture 9" descr="лебедь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48880"/>
            <a:ext cx="4859517" cy="426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441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3.</a:t>
            </a:r>
            <a:endParaRPr lang="ru-RU" dirty="0"/>
          </a:p>
        </p:txBody>
      </p:sp>
      <p:pic>
        <p:nvPicPr>
          <p:cNvPr id="3" name="Picture 4" descr="белая древесная лягу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5472608" cy="421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347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4.</a:t>
            </a:r>
            <a:endParaRPr lang="ru-RU" dirty="0"/>
          </a:p>
        </p:txBody>
      </p:sp>
      <p:pic>
        <p:nvPicPr>
          <p:cNvPr id="3" name="Picture 7" descr="марты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76872"/>
            <a:ext cx="4896023" cy="436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649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5.</a:t>
            </a:r>
            <a:endParaRPr lang="ru-RU" dirty="0"/>
          </a:p>
        </p:txBody>
      </p:sp>
      <p:pic>
        <p:nvPicPr>
          <p:cNvPr id="3" name="Picture 3" descr="медведь гриз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5774853" cy="433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945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6.</a:t>
            </a:r>
            <a:endParaRPr lang="ru-RU" dirty="0"/>
          </a:p>
        </p:txBody>
      </p:sp>
      <p:pic>
        <p:nvPicPr>
          <p:cNvPr id="3" name="Picture 3" descr="леопар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4825280" cy="417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35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7.</a:t>
            </a:r>
            <a:endParaRPr lang="ru-RU" dirty="0"/>
          </a:p>
        </p:txBody>
      </p:sp>
      <p:pic>
        <p:nvPicPr>
          <p:cNvPr id="3" name="Picture 3" descr="Tigredubengal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5625170" cy="424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958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8.</a:t>
            </a:r>
            <a:endParaRPr lang="ru-RU" dirty="0"/>
          </a:p>
        </p:txBody>
      </p:sp>
      <p:pic>
        <p:nvPicPr>
          <p:cNvPr id="3" name="Picture 4" descr="Chicke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5328766" cy="425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100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9. </a:t>
            </a:r>
            <a:endParaRPr lang="ru-RU" dirty="0"/>
          </a:p>
        </p:txBody>
      </p:sp>
      <p:pic>
        <p:nvPicPr>
          <p:cNvPr id="3" name="Picture 2" descr="зуб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5113064" cy="428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09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54713" cy="1910716"/>
          </a:xfrm>
        </p:spPr>
        <p:txBody>
          <a:bodyPr/>
          <a:lstStyle/>
          <a:p>
            <a:r>
              <a:rPr lang="uk-UA" dirty="0" smtClean="0"/>
              <a:t>І. Організаційний етап.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uk-UA" sz="3000" dirty="0" smtClean="0"/>
              <a:t>Доброго ранку, доброго дня,</a:t>
            </a:r>
          </a:p>
          <a:p>
            <a:r>
              <a:rPr lang="uk-UA" sz="3000" dirty="0" smtClean="0"/>
              <a:t>Сьогодні, завтра, щодня.</a:t>
            </a:r>
          </a:p>
          <a:p>
            <a:r>
              <a:rPr lang="uk-UA" sz="3000" dirty="0" smtClean="0"/>
              <a:t>Ось продзвенів уже дзвінок</a:t>
            </a:r>
          </a:p>
          <a:p>
            <a:r>
              <a:rPr lang="uk-UA" sz="3000" dirty="0" smtClean="0"/>
              <a:t>Час почати нам урок.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2402563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10.</a:t>
            </a:r>
            <a:endParaRPr lang="ru-RU" dirty="0"/>
          </a:p>
        </p:txBody>
      </p:sp>
      <p:pic>
        <p:nvPicPr>
          <p:cNvPr id="3" name="Picture 0" descr="Pointe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183609" cy="412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556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dirty="0" smtClean="0"/>
              <a:t>IV</a:t>
            </a:r>
            <a:r>
              <a:rPr lang="uk-UA" b="1" dirty="0" smtClean="0"/>
              <a:t>. </a:t>
            </a:r>
            <a:r>
              <a:rPr lang="uk-UA" dirty="0" smtClean="0"/>
              <a:t>Мотивація навчальної діяльності.</a:t>
            </a:r>
            <a:endParaRPr lang="ru-RU" dirty="0"/>
          </a:p>
        </p:txBody>
      </p:sp>
      <p:pic>
        <p:nvPicPr>
          <p:cNvPr id="3" name="Picture 5" descr="C:\Users\дмитрук\Documents\AutoPlay Media Studio 7.0\Projects\Дмитрук\CD_Root\AutoPlay\Images\bh9fTew7Qe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5688632" cy="427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912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uk-UA" dirty="0" smtClean="0"/>
              <a:t>. Вивчення нового матеріалу.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uk-UA" sz="4000" dirty="0" smtClean="0"/>
              <a:t>Клавіатура – це основний пристрій для введення інформації.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69382"/>
              </p:ext>
            </p:extLst>
          </p:nvPr>
        </p:nvGraphicFramePr>
        <p:xfrm>
          <a:off x="2771800" y="5085184"/>
          <a:ext cx="3264768" cy="1548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CorelDRAW" r:id="rId3" imgW="1666240" imgH="791261" progId="CorelDRAW.Graphic.14">
                  <p:embed/>
                </p:oleObj>
              </mc:Choice>
              <mc:Fallback>
                <p:oleObj name="CorelDRAW" r:id="rId3" imgW="1666240" imgH="791261" progId="CorelDRAW.Graphic.1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5085184"/>
                        <a:ext cx="3264768" cy="15486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842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Механічна.</a:t>
            </a:r>
            <a:endParaRPr lang="ru-RU" dirty="0"/>
          </a:p>
        </p:txBody>
      </p:sp>
      <p:pic>
        <p:nvPicPr>
          <p:cNvPr id="3" name="Picture 2" descr="C:\Users\User\Desktop\временные файлы\800px-ПЕРФОРАТОР_НА_БАЗЕ_ТЕЛЕГРАФНОГО_АППАРАТА_ТРЕМЛЯ_Т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264696" cy="43239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655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Кнопкова.</a:t>
            </a:r>
            <a:endParaRPr lang="ru-RU" dirty="0"/>
          </a:p>
        </p:txBody>
      </p:sp>
      <p:pic>
        <p:nvPicPr>
          <p:cNvPr id="3" name="Picture 2" descr="C:\Users\User\Desktop\временные файлы\klaviatura_a4-tech_km-720_black_ps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2348880"/>
            <a:ext cx="8524875" cy="364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8672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Безкнопкова. </a:t>
            </a:r>
            <a:endParaRPr lang="ru-RU" dirty="0"/>
          </a:p>
        </p:txBody>
      </p:sp>
      <p:pic>
        <p:nvPicPr>
          <p:cNvPr id="3" name="Picture 2" descr="C:\Users\User\Desktop\временные файлы\86ad045ddfc64cc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46" y="2276872"/>
            <a:ext cx="8798084" cy="31363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859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Екранна.</a:t>
            </a:r>
            <a:endParaRPr lang="ru-RU" dirty="0"/>
          </a:p>
        </p:txBody>
      </p:sp>
      <p:pic>
        <p:nvPicPr>
          <p:cNvPr id="3" name="Picture 3" descr="C:\Users\User\Desktop\временные файлы\keybo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13"/>
          <a:stretch>
            <a:fillRect/>
          </a:stretch>
        </p:blipFill>
        <p:spPr bwMode="auto">
          <a:xfrm>
            <a:off x="2483768" y="3581400"/>
            <a:ext cx="620871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User\Desktop\временные файлы\14-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7085012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978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временные файлы\d814bdd5-a33e-42f7-8417-7058a7df0440_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031288" cy="511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6109" y="286518"/>
            <a:ext cx="7756263" cy="1054250"/>
          </a:xfrm>
        </p:spPr>
        <p:txBody>
          <a:bodyPr/>
          <a:lstStyle/>
          <a:p>
            <a:r>
              <a:rPr lang="uk-UA" dirty="0" smtClean="0"/>
              <a:t>Всі клавіші можна поділити на: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385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4713" cy="864096"/>
          </a:xfrm>
        </p:spPr>
        <p:txBody>
          <a:bodyPr/>
          <a:lstStyle/>
          <a:p>
            <a:r>
              <a:rPr lang="en-US" sz="5200" dirty="0" smtClean="0"/>
              <a:t>VI</a:t>
            </a:r>
            <a:r>
              <a:rPr lang="uk-UA" sz="5200" dirty="0" smtClean="0"/>
              <a:t>. </a:t>
            </a:r>
            <a:r>
              <a:rPr lang="uk-UA" dirty="0" smtClean="0"/>
              <a:t>Фізкультхвилинка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7734747" cy="3888432"/>
          </a:xfrm>
        </p:spPr>
        <p:txBody>
          <a:bodyPr>
            <a:noAutofit/>
          </a:bodyPr>
          <a:lstStyle/>
          <a:p>
            <a:r>
              <a:rPr lang="uk-UA" sz="2500" dirty="0" smtClean="0"/>
              <a:t>Встали рівно, біля парт, починаємо наш старт.</a:t>
            </a:r>
          </a:p>
          <a:p>
            <a:r>
              <a:rPr lang="uk-UA" sz="2500" dirty="0" smtClean="0"/>
              <a:t>Руки вгору, руки вниз, подивились пильно скрізь.</a:t>
            </a:r>
          </a:p>
          <a:p>
            <a:r>
              <a:rPr lang="uk-UA" sz="2500" dirty="0" smtClean="0"/>
              <a:t>Головою покрутили, потім разом всі присіли.</a:t>
            </a:r>
          </a:p>
          <a:p>
            <a:r>
              <a:rPr lang="uk-UA" sz="2500" dirty="0" smtClean="0"/>
              <a:t>Піднялись, понагинались і здоровими зостались!</a:t>
            </a:r>
            <a:endParaRPr lang="ru-RU" sz="2500" dirty="0"/>
          </a:p>
        </p:txBody>
      </p:sp>
      <p:pic>
        <p:nvPicPr>
          <p:cNvPr id="4" name="Рисунок 3" descr="a81807b91c0d7889d179d499388be06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132856"/>
            <a:ext cx="2520280" cy="4536504"/>
          </a:xfrm>
          <a:prstGeom prst="rect">
            <a:avLst/>
          </a:prstGeom>
        </p:spPr>
      </p:pic>
      <p:pic>
        <p:nvPicPr>
          <p:cNvPr id="5" name="Рисунок 4" descr="a81807b91c0d7889d179d499388be06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979864"/>
            <a:ext cx="2592288" cy="466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89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4713" cy="1910716"/>
          </a:xfrm>
        </p:spPr>
        <p:txBody>
          <a:bodyPr/>
          <a:lstStyle/>
          <a:p>
            <a:r>
              <a:rPr lang="en-US" sz="5200" dirty="0" smtClean="0"/>
              <a:t>VII</a:t>
            </a:r>
            <a:r>
              <a:rPr lang="uk-UA" sz="5200" dirty="0" smtClean="0"/>
              <a:t>. </a:t>
            </a:r>
            <a:r>
              <a:rPr lang="uk-UA" dirty="0" smtClean="0"/>
              <a:t>Засвоєння нових знань, формування вмінь.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9036496" cy="4248472"/>
          </a:xfrm>
        </p:spPr>
        <p:txBody>
          <a:bodyPr>
            <a:normAutofit/>
          </a:bodyPr>
          <a:lstStyle/>
          <a:p>
            <a:r>
              <a:rPr lang="uk-UA" sz="4300" dirty="0" smtClean="0"/>
              <a:t>Гра «Зайве слово»</a:t>
            </a:r>
          </a:p>
          <a:p>
            <a:pPr marL="571500" indent="-571500">
              <a:buFont typeface="Arial" pitchFamily="34" charset="0"/>
              <a:buChar char="•"/>
            </a:pPr>
            <a:endParaRPr lang="uk-UA" sz="3600" dirty="0"/>
          </a:p>
          <a:p>
            <a:pPr marL="1519238" lvl="1" indent="-619125">
              <a:buFont typeface="Arial" pitchFamily="34" charset="0"/>
              <a:buChar char="•"/>
            </a:pPr>
            <a:r>
              <a:rPr lang="uk-UA" sz="3400" dirty="0" smtClean="0">
                <a:solidFill>
                  <a:schemeClr val="tx2"/>
                </a:solidFill>
              </a:rPr>
              <a:t>Заєць, вовк, лисиця, корова.</a:t>
            </a:r>
          </a:p>
          <a:p>
            <a:pPr marL="1485900" lvl="2" indent="-571500">
              <a:buFont typeface="Arial" pitchFamily="34" charset="0"/>
              <a:buChar char="•"/>
            </a:pPr>
            <a:r>
              <a:rPr lang="uk-UA" sz="3200" dirty="0" smtClean="0">
                <a:solidFill>
                  <a:schemeClr val="tx2"/>
                </a:solidFill>
              </a:rPr>
              <a:t>Диван, ліжко, шафа, парта.</a:t>
            </a:r>
          </a:p>
          <a:p>
            <a:pPr marL="1485900" lvl="2" indent="-571500">
              <a:buFont typeface="Arial" pitchFamily="34" charset="0"/>
              <a:buChar char="•"/>
            </a:pPr>
            <a:r>
              <a:rPr lang="uk-UA" sz="3200" dirty="0" smtClean="0">
                <a:solidFill>
                  <a:schemeClr val="tx2"/>
                </a:solidFill>
              </a:rPr>
              <a:t>Принтер, сканер, монітор, колонки.</a:t>
            </a:r>
          </a:p>
          <a:p>
            <a:pPr marL="1485900" lvl="2" indent="-571500">
              <a:buFont typeface="Arial" pitchFamily="34" charset="0"/>
              <a:buChar char="•"/>
            </a:pPr>
            <a:r>
              <a:rPr lang="uk-UA" sz="3200" dirty="0" smtClean="0">
                <a:solidFill>
                  <a:schemeClr val="tx2"/>
                </a:solidFill>
              </a:rPr>
              <a:t>Мікрофон, монітор, миша, принтер.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65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ІІ. Актуалізація опорних знань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9" y="3767316"/>
            <a:ext cx="5832648" cy="1500187"/>
          </a:xfrm>
        </p:spPr>
        <p:txBody>
          <a:bodyPr>
            <a:normAutofit/>
          </a:bodyPr>
          <a:lstStyle/>
          <a:p>
            <a:r>
              <a:rPr lang="uk-UA" sz="4400" dirty="0" smtClean="0"/>
              <a:t>Гра «Збери комп'ютер»</a:t>
            </a:r>
            <a:endParaRPr lang="ru-RU" sz="4400" dirty="0"/>
          </a:p>
        </p:txBody>
      </p:sp>
      <p:pic>
        <p:nvPicPr>
          <p:cNvPr id="6" name="Рисунок 4" descr="288114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51852"/>
            <a:ext cx="3477118" cy="297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8499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54713" cy="838701"/>
          </a:xfrm>
        </p:spPr>
        <p:txBody>
          <a:bodyPr/>
          <a:lstStyle/>
          <a:p>
            <a:r>
              <a:rPr lang="uk-UA" dirty="0" smtClean="0"/>
              <a:t>Робота в групах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00808"/>
            <a:ext cx="7734747" cy="1140147"/>
          </a:xfrm>
        </p:spPr>
        <p:txBody>
          <a:bodyPr>
            <a:noAutofit/>
          </a:bodyPr>
          <a:lstStyle/>
          <a:p>
            <a:r>
              <a:rPr lang="uk-UA" sz="4000" dirty="0" smtClean="0"/>
              <a:t>Завдання-конкурс для швидких та сміливих. Складіть пазли.</a:t>
            </a:r>
            <a:endParaRPr lang="ru-RU" sz="4000" dirty="0"/>
          </a:p>
        </p:txBody>
      </p:sp>
      <p:pic>
        <p:nvPicPr>
          <p:cNvPr id="4" name="Picture 5" descr="C:\Users\дмитрук\Documents\AutoPlay Media Studio 7.0\Projects\Дмитрук\CD_Root\AutoPlay\Images\bh9fTew7QeQ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24944"/>
            <a:ext cx="5616624" cy="381642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1817962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sz="5200" dirty="0" smtClean="0"/>
              <a:t>VIII</a:t>
            </a:r>
            <a:r>
              <a:rPr lang="uk-UA" sz="5200" dirty="0" smtClean="0"/>
              <a:t>. </a:t>
            </a:r>
            <a:r>
              <a:rPr lang="uk-UA" dirty="0" smtClean="0"/>
              <a:t>Робота за комп'ютером </a:t>
            </a:r>
            <a:endParaRPr lang="ru-RU" dirty="0"/>
          </a:p>
        </p:txBody>
      </p:sp>
      <p:pic>
        <p:nvPicPr>
          <p:cNvPr id="5" name="Picture 11" descr="C:\Users\дмитрук\Documents\AutoPlay Media Studio 7.0\Projects\Дмитрук\CD_Root\AutoPlay\Images\16084.preview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04864"/>
            <a:ext cx="5486400" cy="4297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0964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54713" cy="1080120"/>
          </a:xfrm>
        </p:spPr>
        <p:txBody>
          <a:bodyPr/>
          <a:lstStyle/>
          <a:p>
            <a:r>
              <a:rPr lang="uk-UA" dirty="0" smtClean="0"/>
              <a:t>ІХ. Вправи для очей.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1340768"/>
            <a:ext cx="7734747" cy="4824536"/>
          </a:xfrm>
        </p:spPr>
        <p:txBody>
          <a:bodyPr>
            <a:noAutofit/>
          </a:bodyPr>
          <a:lstStyle/>
          <a:p>
            <a:r>
              <a:rPr lang="uk-UA" sz="2400" dirty="0" smtClean="0"/>
              <a:t>Роботу нашу знов кидаймо,</a:t>
            </a:r>
          </a:p>
          <a:p>
            <a:r>
              <a:rPr lang="uk-UA" sz="2400" dirty="0" smtClean="0"/>
              <a:t>Подалі погляд направляймо.</a:t>
            </a:r>
          </a:p>
          <a:p>
            <a:r>
              <a:rPr lang="uk-UA" sz="2400" dirty="0" smtClean="0"/>
              <a:t>Роздивившись, те що далі, </a:t>
            </a:r>
          </a:p>
          <a:p>
            <a:r>
              <a:rPr lang="uk-UA" sz="2400" dirty="0" smtClean="0"/>
              <a:t>Знов поглянем на деталі.</a:t>
            </a:r>
          </a:p>
          <a:p>
            <a:endParaRPr lang="uk-UA" sz="2400" dirty="0"/>
          </a:p>
          <a:p>
            <a:r>
              <a:rPr lang="uk-UA" sz="2400" dirty="0" smtClean="0"/>
              <a:t>Поглянемо вправо, поглянемо вліво,</a:t>
            </a:r>
          </a:p>
          <a:p>
            <a:r>
              <a:rPr lang="uk-UA" sz="2400" dirty="0" smtClean="0"/>
              <a:t>І вгору, й додолу, і навкруги.</a:t>
            </a:r>
          </a:p>
          <a:p>
            <a:r>
              <a:rPr lang="uk-UA" sz="2400" dirty="0" smtClean="0"/>
              <a:t>Від праці очі нехай відпочинуть,</a:t>
            </a:r>
          </a:p>
          <a:p>
            <a:r>
              <a:rPr lang="uk-UA" sz="2400" dirty="0" smtClean="0"/>
              <a:t>Зарядку для них зроблю разів три!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538605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56263" cy="1054250"/>
          </a:xfrm>
        </p:spPr>
        <p:txBody>
          <a:bodyPr/>
          <a:lstStyle/>
          <a:p>
            <a:r>
              <a:rPr lang="uk-UA" dirty="0" smtClean="0"/>
              <a:t>Х. Підбиття підсумків уроку.</a:t>
            </a:r>
            <a:endParaRPr lang="ru-RU" dirty="0"/>
          </a:p>
        </p:txBody>
      </p:sp>
      <p:pic>
        <p:nvPicPr>
          <p:cNvPr id="5" name="Рисунок 4" descr="Опитування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32856"/>
            <a:ext cx="8072494" cy="429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016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кета\Documents\Scanned Documents\Рисунок (26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4577" r="3291" b="6311"/>
          <a:stretch/>
        </p:blipFill>
        <p:spPr bwMode="auto">
          <a:xfrm>
            <a:off x="2580968" y="2536723"/>
            <a:ext cx="4424516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Сканер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18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Системний блок</a:t>
            </a:r>
            <a:endParaRPr lang="ru-RU" dirty="0"/>
          </a:p>
        </p:txBody>
      </p:sp>
      <p:pic>
        <p:nvPicPr>
          <p:cNvPr id="4" name="Picture 10" descr="http://viprun.ru/uploads/posts/2011-09/1317038114_212954_4b64fc444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3728" y="1913251"/>
            <a:ext cx="4953000" cy="495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860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Клавіатура 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762000" y="2133600"/>
          <a:ext cx="7712075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orelDRAW" r:id="rId3" imgW="1666240" imgH="791261" progId="CorelDRAW.Graphic.14">
                  <p:embed/>
                </p:oleObj>
              </mc:Choice>
              <mc:Fallback>
                <p:oleObj name="CorelDRAW" r:id="rId3" imgW="1666240" imgH="791261" progId="CorelDRAW.Graphic.1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133600"/>
                        <a:ext cx="7712075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8604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Мишка 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541593"/>
              </p:ext>
            </p:extLst>
          </p:nvPr>
        </p:nvGraphicFramePr>
        <p:xfrm>
          <a:off x="2771800" y="2708920"/>
          <a:ext cx="3797300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DRAW" r:id="rId3" imgW="1649171" imgH="1365910" progId="CorelDRAW.Graphic.14">
                  <p:embed/>
                </p:oleObj>
              </mc:Choice>
              <mc:Fallback>
                <p:oleObj name="CorelDRAW" r:id="rId3" imgW="1649171" imgH="1365910" progId="CorelDRAW.Graphic.1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708920"/>
                        <a:ext cx="3797300" cy="314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860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Монітор </a:t>
            </a:r>
            <a:endParaRPr lang="ru-RU" dirty="0"/>
          </a:p>
        </p:txBody>
      </p:sp>
      <p:graphicFrame>
        <p:nvGraphicFramePr>
          <p:cNvPr id="3" name="Объект 2">
            <a:hlinkClick r:id="" action="ppaction://hlinkshowjump?jump=nextslide">
              <a:snd r:embed="rId3" name="applause.wav"/>
            </a:hlinkClick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859811"/>
              </p:ext>
            </p:extLst>
          </p:nvPr>
        </p:nvGraphicFramePr>
        <p:xfrm>
          <a:off x="2339752" y="2204864"/>
          <a:ext cx="4800600" cy="426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orelDRAW" r:id="rId4" imgW="1491082" imgH="1326083" progId="CorelDRAW.Graphic.14">
                  <p:embed/>
                </p:oleObj>
              </mc:Choice>
              <mc:Fallback>
                <p:oleObj name="CorelDRAW" r:id="rId4" imgW="1491082" imgH="1326083" progId="CorelDRAW.Graphic.1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204864"/>
                        <a:ext cx="4800600" cy="426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8604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Комп'ютер </a:t>
            </a:r>
            <a:endParaRPr lang="ru-RU" dirty="0"/>
          </a:p>
        </p:txBody>
      </p:sp>
      <p:graphicFrame>
        <p:nvGraphicFramePr>
          <p:cNvPr id="3" name="Объект 2">
            <a:hlinkClick r:id="" action="ppaction://hlinkshowjump?jump=nextslide">
              <a:snd r:embed="rId3" name="applause.wav"/>
            </a:hlinkClick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282358"/>
              </p:ext>
            </p:extLst>
          </p:nvPr>
        </p:nvGraphicFramePr>
        <p:xfrm>
          <a:off x="2987824" y="2132856"/>
          <a:ext cx="3150096" cy="2801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CorelDRAW" r:id="rId4" imgW="1491082" imgH="1326083" progId="CorelDRAW.Graphic.14">
                  <p:embed/>
                </p:oleObj>
              </mc:Choice>
              <mc:Fallback>
                <p:oleObj name="CorelDRAW" r:id="rId4" imgW="1491082" imgH="1326083" progId="CorelDRAW.Graphic.1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132856"/>
                        <a:ext cx="3150096" cy="28011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6731318"/>
              </p:ext>
            </p:extLst>
          </p:nvPr>
        </p:nvGraphicFramePr>
        <p:xfrm>
          <a:off x="2771800" y="4934416"/>
          <a:ext cx="3744416" cy="1775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CorelDRAW" r:id="rId6" imgW="1666240" imgH="791261" progId="CorelDRAW.Graphic.14">
                  <p:embed/>
                </p:oleObj>
              </mc:Choice>
              <mc:Fallback>
                <p:oleObj name="CorelDRAW" r:id="rId6" imgW="1666240" imgH="791261" progId="CorelDRAW.Graphic.1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934416"/>
                        <a:ext cx="3744416" cy="17758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966937"/>
              </p:ext>
            </p:extLst>
          </p:nvPr>
        </p:nvGraphicFramePr>
        <p:xfrm>
          <a:off x="6595353" y="5229200"/>
          <a:ext cx="1566626" cy="1296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CorelDRAW" r:id="rId8" imgW="1649171" imgH="1365910" progId="CorelDRAW.Graphic.14">
                  <p:embed/>
                </p:oleObj>
              </mc:Choice>
              <mc:Fallback>
                <p:oleObj name="CorelDRAW" r:id="rId8" imgW="1649171" imgH="1365910" progId="CorelDRAW.Graphic.1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5353" y="5229200"/>
                        <a:ext cx="1566626" cy="12967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0" descr="http://viprun.ru/uploads/posts/2011-09/1317038114_212954_4b64fc444e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624" y="2276872"/>
            <a:ext cx="2160240" cy="3408266"/>
          </a:xfrm>
          <a:prstGeom prst="rect">
            <a:avLst/>
          </a:prstGeom>
          <a:noFill/>
        </p:spPr>
      </p:pic>
      <p:pic>
        <p:nvPicPr>
          <p:cNvPr id="7" name="Picture 2" descr="C:\Users\Ракета\Documents\Scanned Documents\Рисунок (26)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4577" r="3291" b="6311"/>
          <a:stretch/>
        </p:blipFill>
        <p:spPr bwMode="auto">
          <a:xfrm>
            <a:off x="6673552" y="2066271"/>
            <a:ext cx="1488427" cy="123043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3057019"/>
              </p:ext>
            </p:extLst>
          </p:nvPr>
        </p:nvGraphicFramePr>
        <p:xfrm>
          <a:off x="6876256" y="3260995"/>
          <a:ext cx="2131646" cy="2015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CorelDRAW" r:id="rId12" imgW="2151482" imgH="2033626" progId="CorelDRAW.Graphic.14">
                  <p:embed/>
                </p:oleObj>
              </mc:Choice>
              <mc:Fallback>
                <p:oleObj name="CorelDRAW" r:id="rId12" imgW="2151482" imgH="2033626" progId="CorelDRAW.Graphic.1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3260995"/>
                        <a:ext cx="2131646" cy="2015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http://t1.gstatic.com/images?q=tbn:ANd9GcSc_pXr-QqKrGm7NlGd3GzcMXFUnhOnXryXyzw7ZBOMi1t99aEki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87"/>
          <a:stretch>
            <a:fillRect/>
          </a:stretch>
        </p:blipFill>
        <p:spPr bwMode="auto">
          <a:xfrm>
            <a:off x="2781300" y="2834387"/>
            <a:ext cx="1133128" cy="229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t1.gstatic.com/images?q=tbn:ANd9GcSc_pXr-QqKrGm7NlGd3GzcMXFUnhOnXryXyzw7ZBOMi1t99aEkig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3"/>
          <a:stretch>
            <a:fillRect/>
          </a:stretch>
        </p:blipFill>
        <p:spPr bwMode="auto">
          <a:xfrm>
            <a:off x="5580112" y="2681487"/>
            <a:ext cx="1237456" cy="244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60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55</TotalTime>
  <Words>281</Words>
  <Application>Microsoft Office PowerPoint</Application>
  <PresentationFormat>Экран (4:3)</PresentationFormat>
  <Paragraphs>61</Paragraphs>
  <Slides>33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Твердый переплет</vt:lpstr>
      <vt:lpstr>CorelDRAW X4 Graphic</vt:lpstr>
      <vt:lpstr>Знайомтесь - клавіатура</vt:lpstr>
      <vt:lpstr>І. Організаційний етап.</vt:lpstr>
      <vt:lpstr>ІІ. Актуалізація опорних знань</vt:lpstr>
      <vt:lpstr>Сканер</vt:lpstr>
      <vt:lpstr>Системний блок</vt:lpstr>
      <vt:lpstr>Клавіатура </vt:lpstr>
      <vt:lpstr>Мишка </vt:lpstr>
      <vt:lpstr>Монітор </vt:lpstr>
      <vt:lpstr>Комп'ютер </vt:lpstr>
      <vt:lpstr>ІІІ. Повідомлення теми та мети уроку</vt:lpstr>
      <vt:lpstr>1.</vt:lpstr>
      <vt:lpstr>2.</vt:lpstr>
      <vt:lpstr>3.</vt:lpstr>
      <vt:lpstr>4.</vt:lpstr>
      <vt:lpstr>5.</vt:lpstr>
      <vt:lpstr>6.</vt:lpstr>
      <vt:lpstr>7.</vt:lpstr>
      <vt:lpstr>8.</vt:lpstr>
      <vt:lpstr>9. </vt:lpstr>
      <vt:lpstr>10.</vt:lpstr>
      <vt:lpstr>IV. Мотивація навчальної діяльності.</vt:lpstr>
      <vt:lpstr>V. Вивчення нового матеріалу. </vt:lpstr>
      <vt:lpstr>Механічна.</vt:lpstr>
      <vt:lpstr>Кнопкова.</vt:lpstr>
      <vt:lpstr>Безкнопкова. </vt:lpstr>
      <vt:lpstr>Екранна.</vt:lpstr>
      <vt:lpstr>Всі клавіші можна поділити на:</vt:lpstr>
      <vt:lpstr>VI. Фізкультхвилинка </vt:lpstr>
      <vt:lpstr>VII. Засвоєння нових знань, формування вмінь. </vt:lpstr>
      <vt:lpstr>Робота в групах</vt:lpstr>
      <vt:lpstr>VIII. Робота за комп'ютером </vt:lpstr>
      <vt:lpstr>ІХ. Вправи для очей.</vt:lpstr>
      <vt:lpstr>Х. Підбиття підсумків уроку.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Знайомтесь - клавіатура</dc:title>
  <dc:creator>Адміністратор</dc:creator>
  <cp:lastModifiedBy>Ракета</cp:lastModifiedBy>
  <cp:revision>7</cp:revision>
  <dcterms:created xsi:type="dcterms:W3CDTF">2016-11-14T17:29:18Z</dcterms:created>
  <dcterms:modified xsi:type="dcterms:W3CDTF">2016-11-14T18:34:45Z</dcterms:modified>
</cp:coreProperties>
</file>