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064896" cy="6408711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00B050"/>
                </a:solidFill>
                <a:latin typeface="Impact" pitchFamily="34" charset="0"/>
              </a:rPr>
              <a:t>Звуки </a:t>
            </a:r>
            <a:r>
              <a:rPr lang="ru-RU" sz="4800" dirty="0">
                <a:solidFill>
                  <a:srgbClr val="FF0000"/>
                </a:solidFill>
                <a:latin typeface="Impact" pitchFamily="34" charset="0"/>
              </a:rPr>
              <a:t>[</a:t>
            </a:r>
            <a:r>
              <a:rPr lang="uk-UA" sz="4800" dirty="0">
                <a:solidFill>
                  <a:srgbClr val="FF0000"/>
                </a:solidFill>
                <a:latin typeface="Impact" pitchFamily="34" charset="0"/>
              </a:rPr>
              <a:t>ц</a:t>
            </a:r>
            <a:r>
              <a:rPr lang="ru-RU" sz="4800" dirty="0">
                <a:solidFill>
                  <a:srgbClr val="FF0000"/>
                </a:solidFill>
                <a:latin typeface="Impact" pitchFamily="34" charset="0"/>
              </a:rPr>
              <a:t>], [</a:t>
            </a:r>
            <a:r>
              <a:rPr lang="uk-UA" sz="4800" dirty="0" err="1">
                <a:solidFill>
                  <a:srgbClr val="FF0000"/>
                </a:solidFill>
                <a:latin typeface="Impact" pitchFamily="34" charset="0"/>
              </a:rPr>
              <a:t>ц’</a:t>
            </a:r>
            <a:r>
              <a:rPr lang="ru-RU" sz="4800" dirty="0">
                <a:solidFill>
                  <a:srgbClr val="FF0000"/>
                </a:solidFill>
                <a:latin typeface="Impact" pitchFamily="34" charset="0"/>
              </a:rPr>
              <a:t>]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 </a:t>
            </a: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/>
            </a:r>
            <a:b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</a:b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>позначення 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їх буквами </a:t>
            </a:r>
            <a:r>
              <a:rPr lang="uk-UA" sz="4800" dirty="0" err="1">
                <a:solidFill>
                  <a:srgbClr val="FFC000"/>
                </a:solidFill>
                <a:latin typeface="Impact" pitchFamily="34" charset="0"/>
              </a:rPr>
              <a:t>Цц</a:t>
            </a:r>
            <a:r>
              <a:rPr lang="uk-UA" sz="4800" dirty="0">
                <a:solidFill>
                  <a:srgbClr val="FFC000"/>
                </a:solidFill>
                <a:latin typeface="Impact" pitchFamily="34" charset="0"/>
              </a:rPr>
              <a:t>.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 Читання слів </a:t>
            </a: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/>
            </a:r>
            <a:b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</a:b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>з 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поступовим ускладненням їх </a:t>
            </a:r>
            <a:r>
              <a:rPr lang="uk-UA" sz="4800" dirty="0" err="1">
                <a:solidFill>
                  <a:srgbClr val="00B050"/>
                </a:solidFill>
                <a:latin typeface="Impact" pitchFamily="34" charset="0"/>
              </a:rPr>
              <a:t>звуко-складової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 структури. Читання тексту </a:t>
            </a: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/>
            </a:r>
            <a:b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</a:br>
            <a:r>
              <a:rPr lang="uk-UA" sz="4800" dirty="0" smtClean="0">
                <a:solidFill>
                  <a:srgbClr val="00B050"/>
                </a:solidFill>
                <a:latin typeface="Impact" pitchFamily="34" charset="0"/>
              </a:rPr>
              <a:t>«</a:t>
            </a:r>
            <a:r>
              <a:rPr lang="uk-UA" sz="4800" dirty="0">
                <a:solidFill>
                  <a:srgbClr val="C00000"/>
                </a:solidFill>
                <a:latin typeface="Impact" pitchFamily="34" charset="0"/>
              </a:rPr>
              <a:t>Ц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и</a:t>
            </a:r>
            <a:r>
              <a:rPr lang="uk-UA" sz="4800" dirty="0">
                <a:solidFill>
                  <a:srgbClr val="FFC000"/>
                </a:solidFill>
                <a:latin typeface="Impact" pitchFamily="34" charset="0"/>
              </a:rPr>
              <a:t>р</a:t>
            </a:r>
            <a:r>
              <a:rPr lang="uk-UA" sz="4800" dirty="0">
                <a:solidFill>
                  <a:srgbClr val="7030A0"/>
                </a:solidFill>
                <a:latin typeface="Impact" pitchFamily="34" charset="0"/>
              </a:rPr>
              <a:t>к</a:t>
            </a:r>
            <a:r>
              <a:rPr lang="uk-UA" sz="4800" dirty="0">
                <a:solidFill>
                  <a:srgbClr val="00B0F0"/>
                </a:solidFill>
                <a:latin typeface="Impact" pitchFamily="34" charset="0"/>
              </a:rPr>
              <a:t>о</a:t>
            </a:r>
            <a:r>
              <a:rPr lang="uk-UA" sz="4800" dirty="0">
                <a:solidFill>
                  <a:srgbClr val="FF0000"/>
                </a:solidFill>
                <a:latin typeface="Impact" pitchFamily="34" charset="0"/>
              </a:rPr>
              <a:t>в</a:t>
            </a:r>
            <a:r>
              <a:rPr lang="uk-UA" sz="4800" dirty="0">
                <a:latin typeface="Impact" pitchFamily="34" charset="0"/>
              </a:rPr>
              <a:t>а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 </a:t>
            </a:r>
            <a:r>
              <a:rPr lang="uk-UA" sz="4800" dirty="0">
                <a:solidFill>
                  <a:srgbClr val="002060"/>
                </a:solidFill>
                <a:latin typeface="Impact" pitchFamily="34" charset="0"/>
              </a:rPr>
              <a:t>з</a:t>
            </a:r>
            <a:r>
              <a:rPr lang="uk-UA" sz="4800" dirty="0">
                <a:solidFill>
                  <a:srgbClr val="FFFF00"/>
                </a:solidFill>
                <a:latin typeface="Impact" pitchFamily="34" charset="0"/>
              </a:rPr>
              <a:t>а</a:t>
            </a:r>
            <a:r>
              <a:rPr lang="uk-UA" sz="4800" dirty="0">
                <a:solidFill>
                  <a:schemeClr val="accent3">
                    <a:lumMod val="50000"/>
                  </a:schemeClr>
                </a:solidFill>
                <a:latin typeface="Impact" pitchFamily="34" charset="0"/>
              </a:rPr>
              <a:t>л</a:t>
            </a:r>
            <a:r>
              <a:rPr lang="uk-UA" sz="4800" dirty="0">
                <a:solidFill>
                  <a:srgbClr val="FFC000"/>
                </a:solidFill>
                <a:latin typeface="Impact" pitchFamily="34" charset="0"/>
              </a:rPr>
              <a:t>і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з</a:t>
            </a:r>
            <a:r>
              <a:rPr lang="uk-UA" sz="4800" dirty="0">
                <a:solidFill>
                  <a:srgbClr val="0070C0"/>
                </a:solidFill>
                <a:latin typeface="Impact" pitchFamily="34" charset="0"/>
              </a:rPr>
              <a:t>н</a:t>
            </a:r>
            <a:r>
              <a:rPr lang="uk-UA" sz="4800" dirty="0">
                <a:solidFill>
                  <a:srgbClr val="C00000"/>
                </a:solidFill>
                <a:latin typeface="Impact" pitchFamily="34" charset="0"/>
              </a:rPr>
              <a:t>и</a:t>
            </a:r>
            <a:r>
              <a:rPr lang="uk-UA" sz="4800" dirty="0">
                <a:solidFill>
                  <a:schemeClr val="bg2">
                    <a:lumMod val="50000"/>
                  </a:schemeClr>
                </a:solidFill>
                <a:latin typeface="Impact" pitchFamily="34" charset="0"/>
              </a:rPr>
              <a:t>ц</a:t>
            </a:r>
            <a:r>
              <a:rPr lang="uk-UA" sz="4800" dirty="0">
                <a:solidFill>
                  <a:srgbClr val="FF0000"/>
                </a:solidFill>
                <a:latin typeface="Impact" pitchFamily="34" charset="0"/>
              </a:rPr>
              <a:t>я</a:t>
            </a:r>
            <a:r>
              <a:rPr lang="uk-UA" sz="4800" dirty="0">
                <a:solidFill>
                  <a:srgbClr val="00B050"/>
                </a:solidFill>
                <a:latin typeface="Impact" pitchFamily="34" charset="0"/>
              </a:rPr>
              <a:t>».</a:t>
            </a:r>
            <a:r>
              <a:rPr lang="ru-RU" sz="4800" dirty="0">
                <a:solidFill>
                  <a:srgbClr val="00B050"/>
                </a:solidFill>
                <a:latin typeface="Impact" pitchFamily="34" charset="0"/>
              </a:rPr>
              <a:t/>
            </a:r>
            <a:br>
              <a:rPr lang="ru-RU" sz="4800" dirty="0">
                <a:solidFill>
                  <a:srgbClr val="00B050"/>
                </a:solidFill>
                <a:latin typeface="Impact" pitchFamily="34" charset="0"/>
              </a:rPr>
            </a:br>
            <a:endParaRPr lang="ru-RU" sz="4800" dirty="0">
              <a:solidFill>
                <a:srgbClr val="00B050"/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9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Autofit/>
          </a:bodyPr>
          <a:lstStyle/>
          <a:p>
            <a:r>
              <a:rPr lang="uk-UA" sz="5400" b="1" i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РОЗ</a:t>
            </a:r>
            <a:r>
              <a:rPr lang="en-US" sz="5400" b="1" i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5400" b="1" i="1" spc="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ЄДНАЙ СЛОВА. ПРОЧИТАЙ СКОРОМОВКУ</a:t>
            </a:r>
            <a:endParaRPr lang="ru-RU" sz="5400" b="1" i="1" spc="3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744" y="2348880"/>
            <a:ext cx="8229600" cy="115212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sz="7200" dirty="0" smtClean="0">
                <a:solidFill>
                  <a:schemeClr val="bg1"/>
                </a:solidFill>
              </a:rPr>
              <a:t>УКІЛЬЦЯНЕ</a:t>
            </a:r>
            <a:r>
              <a:rPr lang="uk-UA" sz="7200" dirty="0">
                <a:solidFill>
                  <a:schemeClr val="bg1"/>
                </a:solidFill>
              </a:rPr>
              <a:t>МАКІНЦЯ</a:t>
            </a:r>
            <a:endParaRPr lang="ru-RU" sz="7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uk-UA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43744" y="2501280"/>
            <a:ext cx="8229600" cy="11521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uk-UA" sz="7200" dirty="0" smtClean="0">
                <a:solidFill>
                  <a:schemeClr val="bg1"/>
                </a:solidFill>
              </a:rPr>
              <a:t>У  КІЛЬЦЯ  НЕМА  КІНЦЯ</a:t>
            </a:r>
            <a:endParaRPr lang="ru-RU" sz="7200" dirty="0" smtClean="0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uk-UA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653408"/>
            <a:ext cx="4572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4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21635"/>
            <a:ext cx="3888432" cy="9361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uk-UA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uk-UA" sz="14400" dirty="0" smtClean="0">
                <a:solidFill>
                  <a:srgbClr val="C00000"/>
                </a:solidFill>
                <a:latin typeface="Arial Black" pitchFamily="34" charset="0"/>
              </a:rPr>
              <a:t>КЛОУН ЦІПА </a:t>
            </a:r>
          </a:p>
          <a:p>
            <a:pPr marL="0" indent="0">
              <a:buNone/>
            </a:pPr>
            <a:endParaRPr lang="uk-UA" sz="3600" dirty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</a:p>
          <a:p>
            <a:pPr marL="0" indent="0">
              <a:buNone/>
            </a:pPr>
            <a:endParaRPr lang="uk-UA" sz="3600" dirty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709" y="237150"/>
            <a:ext cx="2657475" cy="2505075"/>
          </a:xfrm>
          <a:prstGeom prst="rect">
            <a:avLst/>
          </a:prstGeom>
        </p:spPr>
      </p:pic>
      <p:pic>
        <p:nvPicPr>
          <p:cNvPr id="5" name="Picture 3" descr="sm18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742225"/>
            <a:ext cx="2340629" cy="25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555776" y="3540801"/>
            <a:ext cx="3888432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uk-UA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14400" dirty="0" smtClean="0">
                <a:solidFill>
                  <a:srgbClr val="C00000"/>
                </a:solidFill>
                <a:latin typeface="Arial Black" pitchFamily="34" charset="0"/>
              </a:rPr>
              <a:t>І ЦУЦИК ЦІВА</a:t>
            </a:r>
            <a:r>
              <a:rPr lang="uk-UA" sz="14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79511" y="5157192"/>
            <a:ext cx="8821349" cy="158417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uk-UA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14400" dirty="0" smtClean="0">
                <a:solidFill>
                  <a:srgbClr val="C00000"/>
                </a:solidFill>
                <a:latin typeface="Arial Black" pitchFamily="34" charset="0"/>
              </a:rPr>
              <a:t>ПРОЩАЮТЬСЯ З ВАМИ ДО НАСТУПНОЇ ЦІКАВОЇ ПОДОРОЖІ</a:t>
            </a: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</a:p>
          <a:p>
            <a:pPr marL="0" indent="0">
              <a:buFont typeface="Arial" pitchFamily="34" charset="0"/>
              <a:buNone/>
            </a:pPr>
            <a:endParaRPr lang="uk-UA" sz="3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uk-UA" sz="3600" dirty="0" smtClean="0">
                <a:solidFill>
                  <a:srgbClr val="FF0000"/>
                </a:solidFill>
                <a:latin typeface="Arial Black" pitchFamily="34" charset="0"/>
              </a:rPr>
              <a:t>			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44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116" y="5805264"/>
            <a:ext cx="2376264" cy="870223"/>
          </a:xfrm>
        </p:spPr>
        <p:txBody>
          <a:bodyPr>
            <a:noAutofit/>
          </a:bodyPr>
          <a:lstStyle/>
          <a:p>
            <a:r>
              <a:rPr lang="uk-UA" sz="6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uk-UA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uk-UA" sz="66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uk-UA" sz="66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66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16632"/>
            <a:ext cx="8735397" cy="3096344"/>
          </a:xfrm>
        </p:spPr>
      </p:pic>
      <p:pic>
        <p:nvPicPr>
          <p:cNvPr id="1027" name="Picture 3" descr="sm18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883" y="3184793"/>
            <a:ext cx="2340629" cy="253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529135" y="5881832"/>
            <a:ext cx="2415555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6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uk-UA" sz="6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uk-UA" sz="66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uk-UA" sz="6600" b="1" i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5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32" y="3199564"/>
            <a:ext cx="2657475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56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2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uk-UA" sz="8800" dirty="0" smtClean="0">
                <a:solidFill>
                  <a:srgbClr val="FF0000"/>
                </a:solidFill>
              </a:rPr>
              <a:t>З</a:t>
            </a:r>
            <a:r>
              <a:rPr lang="uk-UA" sz="8800" dirty="0" smtClean="0">
                <a:solidFill>
                  <a:srgbClr val="FFC000"/>
                </a:solidFill>
              </a:rPr>
              <a:t>А</a:t>
            </a:r>
            <a:r>
              <a:rPr lang="uk-UA" sz="8800" dirty="0" smtClean="0">
                <a:solidFill>
                  <a:srgbClr val="FFFF00"/>
                </a:solidFill>
              </a:rPr>
              <a:t>В</a:t>
            </a:r>
            <a:r>
              <a:rPr lang="uk-UA" sz="8800" dirty="0" smtClean="0">
                <a:solidFill>
                  <a:srgbClr val="92D050"/>
                </a:solidFill>
              </a:rPr>
              <a:t>Д</a:t>
            </a:r>
            <a:r>
              <a:rPr lang="uk-UA" sz="8800" dirty="0" smtClean="0">
                <a:solidFill>
                  <a:srgbClr val="00B0F0"/>
                </a:solidFill>
              </a:rPr>
              <a:t>А</a:t>
            </a:r>
            <a:r>
              <a:rPr lang="uk-UA" sz="8800" dirty="0" smtClean="0">
                <a:solidFill>
                  <a:srgbClr val="0070C0"/>
                </a:solidFill>
              </a:rPr>
              <a:t>Н</a:t>
            </a:r>
            <a:r>
              <a:rPr lang="uk-UA" sz="8800" dirty="0" smtClean="0">
                <a:solidFill>
                  <a:srgbClr val="7030A0"/>
                </a:solidFill>
              </a:rPr>
              <a:t>Н</a:t>
            </a:r>
            <a:r>
              <a:rPr lang="uk-UA" sz="8800" dirty="0" smtClean="0">
                <a:solidFill>
                  <a:srgbClr val="FF0000"/>
                </a:solidFill>
              </a:rPr>
              <a:t>Я</a:t>
            </a:r>
            <a:r>
              <a:rPr lang="uk-UA" sz="8800" dirty="0" smtClean="0"/>
              <a:t> </a:t>
            </a:r>
            <a:r>
              <a:rPr lang="uk-UA" sz="8800" dirty="0" smtClean="0">
                <a:solidFill>
                  <a:schemeClr val="bg1"/>
                </a:solidFill>
              </a:rPr>
              <a:t>1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0364" y="1484784"/>
            <a:ext cx="8363272" cy="360040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uk-UA" sz="7400" dirty="0">
                <a:latin typeface="Impact" pitchFamily="34" charset="0"/>
              </a:rPr>
              <a:t>Щоб зайти в вагон зробіть </a:t>
            </a:r>
            <a:endParaRPr lang="uk-UA" sz="7400" dirty="0" smtClean="0">
              <a:latin typeface="Impact" pitchFamily="34" charset="0"/>
            </a:endParaRPr>
          </a:p>
          <a:p>
            <a:pPr marL="0" indent="0" algn="ctr">
              <a:lnSpc>
                <a:spcPct val="170000"/>
              </a:lnSpc>
              <a:buNone/>
            </a:pPr>
            <a:r>
              <a:rPr lang="uk-UA" sz="7400" dirty="0" err="1" smtClean="0">
                <a:latin typeface="Impact" pitchFamily="34" charset="0"/>
              </a:rPr>
              <a:t>звуко-буквений</a:t>
            </a:r>
            <a:r>
              <a:rPr lang="uk-UA" sz="7400" dirty="0" smtClean="0">
                <a:latin typeface="Impact" pitchFamily="34" charset="0"/>
              </a:rPr>
              <a:t> </a:t>
            </a:r>
            <a:r>
              <a:rPr lang="uk-UA" sz="7400" dirty="0">
                <a:latin typeface="Impact" pitchFamily="34" charset="0"/>
              </a:rPr>
              <a:t>аналіз слова </a:t>
            </a:r>
            <a:endParaRPr lang="uk-UA" sz="7400" dirty="0" smtClean="0">
              <a:latin typeface="Impact" pitchFamily="34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uk-UA" sz="14800" dirty="0" smtClean="0">
                <a:latin typeface="Impact" pitchFamily="34" charset="0"/>
              </a:rPr>
              <a:t>ПОТЯГ</a:t>
            </a:r>
            <a:endParaRPr lang="ru-RU" sz="14800" dirty="0" smtClean="0">
              <a:latin typeface="Impact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2800992" y="4877002"/>
            <a:ext cx="3542017" cy="792088"/>
            <a:chOff x="2519570" y="4877002"/>
            <a:chExt cx="3542017" cy="79208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519570" y="4877002"/>
              <a:ext cx="3542017" cy="79208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flipH="1">
              <a:off x="2627784" y="5273046"/>
              <a:ext cx="50405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3321387" y="5055450"/>
              <a:ext cx="504056" cy="45679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FF0000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4137490" y="5345053"/>
              <a:ext cx="47031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4140632" y="5157192"/>
              <a:ext cx="46717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H="1">
              <a:off x="5364088" y="5283847"/>
              <a:ext cx="504056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Овал 14"/>
            <p:cNvSpPr/>
            <p:nvPr/>
          </p:nvSpPr>
          <p:spPr>
            <a:xfrm>
              <a:off x="4716016" y="5055450"/>
              <a:ext cx="504056" cy="456794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3923928" y="4898604"/>
              <a:ext cx="0" cy="77048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044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24116"/>
            <a:ext cx="8631932" cy="5324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4300" i="1" dirty="0" smtClean="0">
                <a:solidFill>
                  <a:srgbClr val="FF0000"/>
                </a:solidFill>
              </a:rPr>
              <a:t>Розвивальне читання</a:t>
            </a:r>
            <a:endParaRPr lang="ru-RU" sz="43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sz="40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 </a:t>
            </a:r>
            <a:r>
              <a:rPr lang="uk-UA" sz="40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живемо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endParaRPr lang="uk-U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sz="40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4000" b="1" spc="-1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центрі міста </a:t>
            </a:r>
            <a:r>
              <a:rPr lang="uk-UA" sz="40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красивий</a:t>
            </a:r>
            <a:endParaRPr lang="ru-RU" sz="40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sz="40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uk-UA" sz="4000" b="1" spc="-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нашому місті </a:t>
            </a:r>
            <a:r>
              <a:rPr lang="uk-UA" sz="4000" b="1" spc="-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є </a:t>
            </a:r>
            <a:r>
              <a:rPr lang="uk-UA" sz="4000" b="1" spc="-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залізнична </a:t>
            </a:r>
            <a:endParaRPr lang="uk-UA" sz="4000" b="1" spc="-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74583"/>
            <a:ext cx="1488784" cy="18144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40" y="3614240"/>
            <a:ext cx="3889448" cy="1469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941" y="5113204"/>
            <a:ext cx="3816424" cy="1710682"/>
          </a:xfrm>
          <a:prstGeom prst="rect">
            <a:avLst/>
          </a:prstGeo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601216" y="1545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8800" dirty="0" smtClean="0">
                <a:solidFill>
                  <a:srgbClr val="FF0000"/>
                </a:solidFill>
              </a:rPr>
              <a:t>З</a:t>
            </a:r>
            <a:r>
              <a:rPr lang="uk-UA" sz="8800" dirty="0" smtClean="0">
                <a:solidFill>
                  <a:srgbClr val="FFC000"/>
                </a:solidFill>
              </a:rPr>
              <a:t>А</a:t>
            </a:r>
            <a:r>
              <a:rPr lang="uk-UA" sz="8800" dirty="0" smtClean="0">
                <a:solidFill>
                  <a:srgbClr val="FFFF00"/>
                </a:solidFill>
              </a:rPr>
              <a:t>В</a:t>
            </a:r>
            <a:r>
              <a:rPr lang="uk-UA" sz="8800" dirty="0" smtClean="0">
                <a:solidFill>
                  <a:srgbClr val="92D050"/>
                </a:solidFill>
              </a:rPr>
              <a:t>Д</a:t>
            </a:r>
            <a:r>
              <a:rPr lang="uk-UA" sz="8800" dirty="0" smtClean="0">
                <a:solidFill>
                  <a:srgbClr val="00B0F0"/>
                </a:solidFill>
              </a:rPr>
              <a:t>А</a:t>
            </a:r>
            <a:r>
              <a:rPr lang="uk-UA" sz="8800" dirty="0" smtClean="0">
                <a:solidFill>
                  <a:srgbClr val="0070C0"/>
                </a:solidFill>
              </a:rPr>
              <a:t>Н</a:t>
            </a:r>
            <a:r>
              <a:rPr lang="uk-UA" sz="8800" dirty="0" smtClean="0">
                <a:solidFill>
                  <a:srgbClr val="7030A0"/>
                </a:solidFill>
              </a:rPr>
              <a:t>Н</a:t>
            </a:r>
            <a:r>
              <a:rPr lang="uk-UA" sz="8800" dirty="0" smtClean="0">
                <a:solidFill>
                  <a:srgbClr val="FF0000"/>
                </a:solidFill>
              </a:rPr>
              <a:t>Я</a:t>
            </a:r>
            <a:r>
              <a:rPr lang="uk-UA" sz="8800" dirty="0" smtClean="0"/>
              <a:t> </a:t>
            </a:r>
            <a:r>
              <a:rPr lang="en-US" sz="8800" dirty="0">
                <a:solidFill>
                  <a:schemeClr val="bg1"/>
                </a:solidFill>
              </a:rPr>
              <a:t>2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90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5349399" cy="5721499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 наша Михайлівська 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ось цілюща </a:t>
            </a:r>
            <a:endParaRPr lang="uk-UA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Цукор 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виготовляють 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29" y="258456"/>
            <a:ext cx="2321522" cy="26850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509120"/>
            <a:ext cx="3456384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5" t="7062" r="11725" b="1"/>
          <a:stretch/>
        </p:blipFill>
        <p:spPr>
          <a:xfrm>
            <a:off x="3275856" y="2204864"/>
            <a:ext cx="2117709" cy="2836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81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1420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sz="5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Аналітико-синтетичні </a:t>
            </a:r>
            <a:r>
              <a:rPr lang="uk-UA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вправи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04023"/>
            <a:ext cx="5832648" cy="4320480"/>
          </a:xfrm>
        </p:spPr>
        <p:txBody>
          <a:bodyPr>
            <a:normAutofit lnSpcReduction="10000"/>
          </a:bodyPr>
          <a:lstStyle/>
          <a:p>
            <a:pPr marL="92075" lvl="5" indent="0" algn="ctr">
              <a:buNone/>
            </a:pPr>
            <a:r>
              <a:rPr lang="uk-UA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ЦЯ</a:t>
            </a:r>
            <a:r>
              <a:rPr lang="uk-UA" dirty="0" smtClean="0"/>
              <a:t> </a:t>
            </a:r>
            <a:r>
              <a:rPr lang="uk-UA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endParaRPr lang="ru-RU" dirty="0"/>
          </a:p>
          <a:p>
            <a:pPr marL="92075" lvl="5" indent="0" algn="ctr">
              <a:buNone/>
            </a:pPr>
            <a:r>
              <a:rPr lang="uk-UA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ЦЬО -</a:t>
            </a:r>
            <a:endParaRPr lang="ru-RU" sz="60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2075" lvl="5" indent="0" algn="ctr">
              <a:buNone/>
            </a:pPr>
            <a:r>
              <a:rPr lang="uk-UA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ЦЮ -</a:t>
            </a:r>
            <a:endParaRPr lang="ru-RU" sz="60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2075" lvl="5" indent="0" algn="ctr">
              <a:buNone/>
            </a:pPr>
            <a:r>
              <a:rPr lang="uk-UA" sz="6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 -</a:t>
            </a:r>
            <a:endParaRPr lang="ru-RU" sz="6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2118373"/>
            <a:ext cx="1283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3049472"/>
            <a:ext cx="1283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055472"/>
            <a:ext cx="1283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6056" y="5077632"/>
            <a:ext cx="12839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88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-195207"/>
            <a:ext cx="956114" cy="633670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uk-U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 </a:t>
            </a:r>
            <a:endParaRPr lang="uk-UA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-27384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836712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6728" y="1628800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2420888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4077072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4941168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321297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4703839" y="-18853"/>
            <a:ext cx="1388162" cy="6336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uk-UA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 </a:t>
            </a:r>
            <a:endParaRPr lang="uk-UA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Прямая соединительная линия 12"/>
          <p:cNvCxnSpPr>
            <a:stCxn id="3" idx="3"/>
            <a:endCxn id="4" idx="1"/>
          </p:cNvCxnSpPr>
          <p:nvPr/>
        </p:nvCxnSpPr>
        <p:spPr>
          <a:xfrm flipV="1">
            <a:off x="1135626" y="572781"/>
            <a:ext cx="1204126" cy="24003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3" idx="3"/>
            <a:endCxn id="5" idx="1"/>
          </p:cNvCxnSpPr>
          <p:nvPr/>
        </p:nvCxnSpPr>
        <p:spPr>
          <a:xfrm flipV="1">
            <a:off x="1135626" y="1436877"/>
            <a:ext cx="1204126" cy="15362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" idx="3"/>
            <a:endCxn id="6" idx="1"/>
          </p:cNvCxnSpPr>
          <p:nvPr/>
        </p:nvCxnSpPr>
        <p:spPr>
          <a:xfrm flipV="1">
            <a:off x="1135626" y="2228965"/>
            <a:ext cx="1381102" cy="7441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3" idx="3"/>
            <a:endCxn id="7" idx="1"/>
          </p:cNvCxnSpPr>
          <p:nvPr/>
        </p:nvCxnSpPr>
        <p:spPr>
          <a:xfrm>
            <a:off x="1135626" y="2973145"/>
            <a:ext cx="1204126" cy="479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3" idx="3"/>
            <a:endCxn id="10" idx="1"/>
          </p:cNvCxnSpPr>
          <p:nvPr/>
        </p:nvCxnSpPr>
        <p:spPr>
          <a:xfrm>
            <a:off x="1135626" y="2973145"/>
            <a:ext cx="1204126" cy="8399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3" idx="3"/>
            <a:endCxn id="8" idx="1"/>
          </p:cNvCxnSpPr>
          <p:nvPr/>
        </p:nvCxnSpPr>
        <p:spPr>
          <a:xfrm>
            <a:off x="1135626" y="2973145"/>
            <a:ext cx="1204126" cy="17040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3" idx="3"/>
            <a:endCxn id="9" idx="1"/>
          </p:cNvCxnSpPr>
          <p:nvPr/>
        </p:nvCxnSpPr>
        <p:spPr>
          <a:xfrm>
            <a:off x="1135626" y="2973145"/>
            <a:ext cx="1204126" cy="25681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216286" y="12501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16286" y="989112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16286" y="185564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16286" y="2637473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380312" y="4208428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216286" y="5093568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216286" y="3365376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2" name="Прямая соединительная линия 51"/>
          <p:cNvCxnSpPr>
            <a:stCxn id="11" idx="3"/>
            <a:endCxn id="45" idx="1"/>
          </p:cNvCxnSpPr>
          <p:nvPr/>
        </p:nvCxnSpPr>
        <p:spPr>
          <a:xfrm flipV="1">
            <a:off x="6092001" y="725181"/>
            <a:ext cx="1124285" cy="242431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endCxn id="46" idx="1"/>
          </p:cNvCxnSpPr>
          <p:nvPr/>
        </p:nvCxnSpPr>
        <p:spPr>
          <a:xfrm flipV="1">
            <a:off x="6092001" y="1589277"/>
            <a:ext cx="1124285" cy="156022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>
            <a:stCxn id="11" idx="3"/>
            <a:endCxn id="47" idx="1"/>
          </p:cNvCxnSpPr>
          <p:nvPr/>
        </p:nvCxnSpPr>
        <p:spPr>
          <a:xfrm flipV="1">
            <a:off x="6092001" y="2455811"/>
            <a:ext cx="1124285" cy="6936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stCxn id="11" idx="3"/>
            <a:endCxn id="48" idx="1"/>
          </p:cNvCxnSpPr>
          <p:nvPr/>
        </p:nvCxnSpPr>
        <p:spPr>
          <a:xfrm>
            <a:off x="6092001" y="3149499"/>
            <a:ext cx="1124285" cy="8813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11" idx="3"/>
            <a:endCxn id="51" idx="1"/>
          </p:cNvCxnSpPr>
          <p:nvPr/>
        </p:nvCxnSpPr>
        <p:spPr>
          <a:xfrm>
            <a:off x="6092001" y="3149499"/>
            <a:ext cx="1124285" cy="81604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11" idx="3"/>
            <a:endCxn id="49" idx="1"/>
          </p:cNvCxnSpPr>
          <p:nvPr/>
        </p:nvCxnSpPr>
        <p:spPr>
          <a:xfrm>
            <a:off x="6092001" y="3149499"/>
            <a:ext cx="1288311" cy="16590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1" idx="3"/>
            <a:endCxn id="50" idx="1"/>
          </p:cNvCxnSpPr>
          <p:nvPr/>
        </p:nvCxnSpPr>
        <p:spPr>
          <a:xfrm>
            <a:off x="6092001" y="3149499"/>
            <a:ext cx="1124285" cy="25442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985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  <p:bldP spid="8" grpId="0"/>
      <p:bldP spid="9" grpId="0"/>
      <p:bldP spid="10" grpId="0"/>
      <p:bldP spid="45" grpId="0" build="p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64403"/>
            <a:ext cx="3962111" cy="2636605"/>
          </a:xfrm>
        </p:spPr>
      </p:pic>
      <p:sp>
        <p:nvSpPr>
          <p:cNvPr id="5" name="Прямоугольник 4"/>
          <p:cNvSpPr/>
          <p:nvPr/>
        </p:nvSpPr>
        <p:spPr>
          <a:xfrm>
            <a:off x="4355976" y="108961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Арена</a:t>
            </a:r>
            <a:r>
              <a:rPr lang="uk-UA" sz="3800" dirty="0"/>
              <a:t> – майданчик всередині цирку для виступів артистів.</a:t>
            </a:r>
            <a:endParaRPr lang="ru-RU" sz="3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79287"/>
            <a:ext cx="3960440" cy="29703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55976" y="3573016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Перон</a:t>
            </a:r>
            <a:r>
              <a:rPr lang="uk-UA" sz="3800" dirty="0"/>
              <a:t> – майданчик вздовж колії, біля </a:t>
            </a:r>
            <a:r>
              <a:rPr lang="uk-UA" sz="3800" dirty="0"/>
              <a:t>я</a:t>
            </a:r>
            <a:r>
              <a:rPr lang="uk-UA" sz="3800" dirty="0" smtClean="0"/>
              <a:t>кого </a:t>
            </a:r>
            <a:r>
              <a:rPr lang="uk-UA" sz="3800" dirty="0"/>
              <a:t>зупиняється поїзд на залізничній станції.</a:t>
            </a:r>
            <a:endParaRPr lang="ru-RU" sz="3800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11480" y="-1492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</a:rPr>
              <a:t>Словникова робота</a:t>
            </a:r>
            <a:endParaRPr lang="ru-RU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onsole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84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	</a:t>
            </a:r>
            <a:r>
              <a:rPr lang="ru-RU" sz="6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</a:t>
            </a:r>
            <a:r>
              <a:rPr lang="ru-RU" dirty="0" smtClean="0"/>
              <a:t> 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</a:t>
            </a:r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uk-UA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uk-UA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глина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sz="48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uk-UA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endParaRPr lang="ru-RU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uk-UA" sz="48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буля</a:t>
            </a:r>
            <a:r>
              <a:rPr lang="uk-UA" sz="4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uk-UA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uk-UA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ган</a:t>
            </a:r>
            <a:endParaRPr lang="ru-RU" sz="4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ЦУ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uk-UA" sz="4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керка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sz="4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uk-UA" sz="4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uk-UA" sz="48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</a:t>
            </a:r>
            <a:r>
              <a:rPr lang="uk-UA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каво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63688" y="1628800"/>
            <a:ext cx="72008" cy="43204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04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130</Words>
  <Application>Microsoft Office PowerPoint</Application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Звуки [ц], [ц’]  позначення їх буквами Цц. Читання слів  з поступовим ускладненням їх звуко-складової структури. Читання тексту  «Циркова залізниця». </vt:lpstr>
      <vt:lpstr>Ціпа</vt:lpstr>
      <vt:lpstr>ЗАВДАННЯ 1</vt:lpstr>
      <vt:lpstr>Презентация PowerPoint</vt:lpstr>
      <vt:lpstr>Презентация PowerPoint</vt:lpstr>
      <vt:lpstr>Аналітико-синтетичні вправи</vt:lpstr>
      <vt:lpstr>Презентация PowerPoint</vt:lpstr>
      <vt:lpstr>Презентация PowerPoint</vt:lpstr>
      <vt:lpstr> ГРА «БДЖІЛКА» </vt:lpstr>
      <vt:lpstr>РОЗ’ЄДНАЙ СЛОВА. ПРОЧИТАЙ СКОРОМОВКУ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[ц], [ц’] позначення їх буквами Цц. Читання слів з поступовим ускладненням їх звуко-складової структури. Читання тексту «Циркова залізниця».</dc:title>
  <dc:creator>Bodichka</dc:creator>
  <cp:lastModifiedBy>Bodichka</cp:lastModifiedBy>
  <cp:revision>55</cp:revision>
  <dcterms:created xsi:type="dcterms:W3CDTF">2013-10-25T14:18:40Z</dcterms:created>
  <dcterms:modified xsi:type="dcterms:W3CDTF">2013-11-12T12:37:14Z</dcterms:modified>
</cp:coreProperties>
</file>