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4" r:id="rId9"/>
    <p:sldId id="265" r:id="rId10"/>
    <p:sldId id="266" r:id="rId11"/>
    <p:sldId id="267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CCFF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5" d="100"/>
          <a:sy n="85" d="100"/>
        </p:scale>
        <p:origin x="-78" y="-33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верхньо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Місце для дати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EF76DF-F85A-48D2-A34C-73BEF7DDA49E}" type="datetimeFigureOut">
              <a:rPr lang="ru-RU" smtClean="0"/>
              <a:pPr/>
              <a:t>12.11.2017</a:t>
            </a:fld>
            <a:endParaRPr lang="ru-RU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Місце для номера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B3DC107-DF73-42D8-8C24-0E7FE29369A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верхньо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Місце для дати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A7D3B09-6420-46AB-8306-66754FB63D8D}" type="datetimeFigureOut">
              <a:rPr lang="ru-RU" smtClean="0"/>
              <a:pPr/>
              <a:t>12.11.2017</a:t>
            </a:fld>
            <a:endParaRPr lang="ru-RU"/>
          </a:p>
        </p:txBody>
      </p:sp>
      <p:sp>
        <p:nvSpPr>
          <p:cNvPr id="4" name="Місце для зображення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Місце для нотаток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ru-RU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39D28B3-0D8C-4878-8195-CA809A52CEF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9D28B3-0D8C-4878-8195-CA809A52CEF2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uk-UA" smtClean="0"/>
              <a:t>Зразок підзаголовка</a:t>
            </a:r>
            <a:endParaRPr lang="ru-RU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B5558F-210C-4AEC-9B01-8EF459DA24AE}" type="datetimeFigureOut">
              <a:rPr lang="ru-RU" smtClean="0"/>
              <a:pPr/>
              <a:t>12.11.2017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344F9-0D57-4DDA-A943-61A4DC5D917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і вертикальни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ru-RU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B5558F-210C-4AEC-9B01-8EF459DA24AE}" type="datetimeFigureOut">
              <a:rPr lang="ru-RU" smtClean="0"/>
              <a:pPr/>
              <a:t>12.11.2017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344F9-0D57-4DDA-A943-61A4DC5D917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ий заголовок і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и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ru-RU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B5558F-210C-4AEC-9B01-8EF459DA24AE}" type="datetimeFigureOut">
              <a:rPr lang="ru-RU" smtClean="0"/>
              <a:pPr/>
              <a:t>12.11.2017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344F9-0D57-4DDA-A943-61A4DC5D917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і об'є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ru-RU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B5558F-210C-4AEC-9B01-8EF459DA24AE}" type="datetimeFigureOut">
              <a:rPr lang="ru-RU" smtClean="0"/>
              <a:pPr/>
              <a:t>12.11.2017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344F9-0D57-4DDA-A943-61A4DC5D917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озділ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B5558F-210C-4AEC-9B01-8EF459DA24AE}" type="datetimeFigureOut">
              <a:rPr lang="ru-RU" smtClean="0"/>
              <a:pPr/>
              <a:t>12.11.2017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344F9-0D57-4DDA-A943-61A4DC5D917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'єк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Місце для вмісту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ru-RU"/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ru-RU"/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B5558F-210C-4AEC-9B01-8EF459DA24AE}" type="datetimeFigureOut">
              <a:rPr lang="ru-RU" smtClean="0"/>
              <a:pPr/>
              <a:t>12.11.2017</a:t>
            </a:fld>
            <a:endParaRPr lang="ru-RU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344F9-0D57-4DDA-A943-61A4DC5D917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Порівнянн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ru-RU"/>
          </a:p>
        </p:txBody>
      </p:sp>
      <p:sp>
        <p:nvSpPr>
          <p:cNvPr id="5" name="Місце для тексту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6" name="Місце для вмісту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ru-RU"/>
          </a:p>
        </p:txBody>
      </p:sp>
      <p:sp>
        <p:nvSpPr>
          <p:cNvPr id="7" name="Місце для дати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B5558F-210C-4AEC-9B01-8EF459DA24AE}" type="datetimeFigureOut">
              <a:rPr lang="ru-RU" smtClean="0"/>
              <a:pPr/>
              <a:t>12.11.2017</a:t>
            </a:fld>
            <a:endParaRPr lang="ru-RU"/>
          </a:p>
        </p:txBody>
      </p:sp>
      <p:sp>
        <p:nvSpPr>
          <p:cNvPr id="8" name="Місце для нижнього колонтитула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Місце для номера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344F9-0D57-4DDA-A943-61A4DC5D917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Лише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Місце для дати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B5558F-210C-4AEC-9B01-8EF459DA24AE}" type="datetimeFigureOut">
              <a:rPr lang="ru-RU" smtClean="0"/>
              <a:pPr/>
              <a:t>12.11.2017</a:t>
            </a:fld>
            <a:endParaRPr lang="ru-RU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Місце для номера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344F9-0D57-4DDA-A943-61A4DC5D917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дати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B5558F-210C-4AEC-9B01-8EF459DA24AE}" type="datetimeFigureOut">
              <a:rPr lang="ru-RU" smtClean="0"/>
              <a:pPr/>
              <a:t>12.11.2017</a:t>
            </a:fld>
            <a:endParaRPr lang="ru-RU"/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344F9-0D57-4DDA-A943-61A4DC5D917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Вміст і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ru-RU"/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B5558F-210C-4AEC-9B01-8EF459DA24AE}" type="datetimeFigureOut">
              <a:rPr lang="ru-RU" smtClean="0"/>
              <a:pPr/>
              <a:t>12.11.2017</a:t>
            </a:fld>
            <a:endParaRPr lang="ru-RU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344F9-0D57-4DDA-A943-61A4DC5D917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Зображення 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Місце для зображення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B5558F-210C-4AEC-9B01-8EF459DA24AE}" type="datetimeFigureOut">
              <a:rPr lang="ru-RU" smtClean="0"/>
              <a:pPr/>
              <a:t>12.11.2017</a:t>
            </a:fld>
            <a:endParaRPr lang="ru-RU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344F9-0D57-4DDA-A943-61A4DC5D917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0">
              <a:schemeClr val="accent1">
                <a:lumMod val="20000"/>
                <a:lumOff val="8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аголовка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ru-RU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B5558F-210C-4AEC-9B01-8EF459DA24AE}" type="datetimeFigureOut">
              <a:rPr lang="ru-RU" smtClean="0"/>
              <a:pPr/>
              <a:t>12.11.2017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6344F9-0D57-4DDA-A943-61A4DC5D917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1428736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uk-UA" dirty="0" smtClean="0"/>
              <a:t/>
            </a:r>
            <a:br>
              <a:rPr lang="uk-UA" dirty="0" smtClean="0"/>
            </a:br>
            <a:r>
              <a:rPr lang="uk-UA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4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Створення </a:t>
            </a:r>
            <a:r>
              <a:rPr lang="uk-UA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4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лінійних програм мовою Паскаль.</a:t>
            </a:r>
            <a:r>
              <a:rPr lang="ru-RU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4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/>
            </a:r>
            <a:br>
              <a:rPr lang="ru-RU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4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endParaRPr lang="ru-RU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4" name="Підзаголовок 3"/>
          <p:cNvSpPr>
            <a:spLocks noGrp="1"/>
          </p:cNvSpPr>
          <p:nvPr>
            <p:ph type="subTitle" idx="1"/>
          </p:nvPr>
        </p:nvSpPr>
        <p:spPr>
          <a:xfrm>
            <a:off x="1428728" y="3143248"/>
            <a:ext cx="6400800" cy="1752600"/>
          </a:xfrm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  <p:txBody>
          <a:bodyPr/>
          <a:lstStyle/>
          <a:p>
            <a:r>
              <a:rPr lang="uk-UA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Розум </a:t>
            </a:r>
            <a:r>
              <a:rPr lang="uk-UA" b="1" dirty="0" err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комп’</a:t>
            </a:r>
            <a:r>
              <a:rPr lang="ru-RU" b="1" dirty="0" err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ютера</a:t>
            </a:r>
            <a:r>
              <a:rPr lang="uk-UA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– це розум людини, втілений у програмі</a:t>
            </a:r>
            <a:r>
              <a:rPr lang="uk-UA" i="1" dirty="0"/>
              <a:t>.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3643306" y="4500570"/>
            <a:ext cx="457203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uk-UA" b="1" dirty="0" smtClean="0">
                <a:solidFill>
                  <a:schemeClr val="accent4">
                    <a:lumMod val="50000"/>
                  </a:schemeClr>
                </a:solidFill>
                <a:latin typeface="Bookman Old Style" pitchFamily="18" charset="0"/>
              </a:rPr>
              <a:t>Підготувала Сердюк </a:t>
            </a:r>
            <a:r>
              <a:rPr lang="uk-UA" b="1" dirty="0" smtClean="0">
                <a:solidFill>
                  <a:schemeClr val="accent4">
                    <a:lumMod val="50000"/>
                  </a:schemeClr>
                </a:solidFill>
                <a:latin typeface="Bookman Old Style" pitchFamily="18" charset="0"/>
              </a:rPr>
              <a:t>Л.І.</a:t>
            </a:r>
            <a:endParaRPr lang="uk-UA" b="1" dirty="0" smtClean="0">
              <a:solidFill>
                <a:schemeClr val="accent4">
                  <a:lumMod val="50000"/>
                </a:schemeClr>
              </a:solidFill>
              <a:latin typeface="Bookman Old Style" pitchFamily="18" charset="0"/>
            </a:endParaRPr>
          </a:p>
          <a:p>
            <a:pPr algn="r"/>
            <a:r>
              <a:rPr lang="uk-UA" b="1" dirty="0" smtClean="0">
                <a:solidFill>
                  <a:schemeClr val="accent4">
                    <a:lumMod val="50000"/>
                  </a:schemeClr>
                </a:solidFill>
                <a:latin typeface="Bookman Old Style" pitchFamily="18" charset="0"/>
              </a:rPr>
              <a:t>вчитель інформатики </a:t>
            </a:r>
          </a:p>
          <a:p>
            <a:pPr algn="r"/>
            <a:r>
              <a:rPr lang="uk-UA" b="1" dirty="0" err="1" smtClean="0">
                <a:solidFill>
                  <a:schemeClr val="accent4">
                    <a:lumMod val="50000"/>
                  </a:schemeClr>
                </a:solidFill>
                <a:latin typeface="Bookman Old Style" pitchFamily="18" charset="0"/>
              </a:rPr>
              <a:t>Талалаївської</a:t>
            </a:r>
            <a:r>
              <a:rPr lang="uk-UA" b="1" dirty="0" smtClean="0">
                <a:solidFill>
                  <a:schemeClr val="accent4">
                    <a:lumMod val="50000"/>
                  </a:schemeClr>
                </a:solidFill>
                <a:latin typeface="Bookman Old Style" pitchFamily="18" charset="0"/>
              </a:rPr>
              <a:t> ЗОШ І-ІІІ ступенів</a:t>
            </a:r>
            <a:endParaRPr lang="ru-RU" b="1" dirty="0">
              <a:solidFill>
                <a:schemeClr val="accent4">
                  <a:lumMod val="50000"/>
                </a:schemeClr>
              </a:solidFill>
              <a:latin typeface="Bookman Old Style" pitchFamily="18" charset="0"/>
            </a:endParaRPr>
          </a:p>
        </p:txBody>
      </p:sp>
      <p:sp>
        <p:nvSpPr>
          <p:cNvPr id="7" name="Прямокутник 6"/>
          <p:cNvSpPr/>
          <p:nvPr/>
        </p:nvSpPr>
        <p:spPr>
          <a:xfrm>
            <a:off x="214282" y="214290"/>
            <a:ext cx="8715436" cy="6429420"/>
          </a:xfrm>
          <a:prstGeom prst="rect">
            <a:avLst/>
          </a:prstGeom>
          <a:noFill/>
          <a:ln w="95250"/>
          <a:scene3d>
            <a:camera prst="orthographicFront"/>
            <a:lightRig rig="threePt" dir="t"/>
          </a:scene3d>
          <a:sp3d extrusionH="190500"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7158" y="285728"/>
            <a:ext cx="8429684" cy="2786082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fontAlgn="base">
              <a:spcAft>
                <a:spcPct val="0"/>
              </a:spcAft>
              <a:tabLst>
                <a:tab pos="457200" algn="l"/>
              </a:tabLst>
            </a:pPr>
            <a:r>
              <a:rPr lang="ru-RU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Bookman Old Style" pitchFamily="18" charset="0"/>
                <a:ea typeface="Times New Roman" pitchFamily="18" charset="0"/>
                <a:cs typeface="+mn-cs"/>
              </a:rPr>
              <a:t/>
            </a:r>
            <a:br>
              <a:rPr lang="ru-RU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Bookman Old Style" pitchFamily="18" charset="0"/>
                <a:ea typeface="Times New Roman" pitchFamily="18" charset="0"/>
                <a:cs typeface="+mn-cs"/>
              </a:rPr>
            </a:br>
            <a:r>
              <a:rPr lang="ru-RU" sz="2800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Bookman Old Style" pitchFamily="18" charset="0"/>
                <a:ea typeface="Times New Roman" pitchFamily="18" charset="0"/>
                <a:cs typeface="+mn-cs"/>
              </a:rPr>
              <a:t>Тестування</a:t>
            </a:r>
            <a:r>
              <a:rPr lang="ru-RU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Bookman Old Style" pitchFamily="18" charset="0"/>
                <a:ea typeface="Times New Roman" pitchFamily="18" charset="0"/>
                <a:cs typeface="+mn-cs"/>
              </a:rPr>
              <a:t> </a:t>
            </a:r>
            <a:r>
              <a:rPr lang="ru-RU" sz="2800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Bookman Old Style" pitchFamily="18" charset="0"/>
                <a:ea typeface="Times New Roman" pitchFamily="18" charset="0"/>
                <a:cs typeface="+mn-cs"/>
              </a:rPr>
              <a:t>виявляє</a:t>
            </a:r>
            <a:r>
              <a:rPr lang="ru-RU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Bookman Old Style" pitchFamily="18" charset="0"/>
                <a:ea typeface="Times New Roman" pitchFamily="18" charset="0"/>
                <a:cs typeface="+mn-cs"/>
              </a:rPr>
              <a:t> </a:t>
            </a:r>
            <a:r>
              <a:rPr lang="ru-RU" sz="2800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Bookman Old Style" pitchFamily="18" charset="0"/>
                <a:ea typeface="Times New Roman" pitchFamily="18" charset="0"/>
                <a:cs typeface="+mn-cs"/>
              </a:rPr>
              <a:t>лише</a:t>
            </a:r>
            <a:r>
              <a:rPr lang="ru-RU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Bookman Old Style" pitchFamily="18" charset="0"/>
                <a:ea typeface="Times New Roman" pitchFamily="18" charset="0"/>
                <a:cs typeface="+mn-cs"/>
              </a:rPr>
              <a:t> </a:t>
            </a:r>
            <a:r>
              <a:rPr lang="ru-RU" sz="2800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Bookman Old Style" pitchFamily="18" charset="0"/>
                <a:ea typeface="Times New Roman" pitchFamily="18" charset="0"/>
                <a:cs typeface="+mn-cs"/>
              </a:rPr>
              <a:t>наявність</a:t>
            </a:r>
            <a:r>
              <a:rPr lang="ru-RU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Bookman Old Style" pitchFamily="18" charset="0"/>
                <a:ea typeface="Times New Roman" pitchFamily="18" charset="0"/>
                <a:cs typeface="+mn-cs"/>
              </a:rPr>
              <a:t>,</a:t>
            </a:r>
            <a:br>
              <a:rPr lang="ru-RU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Bookman Old Style" pitchFamily="18" charset="0"/>
                <a:ea typeface="Times New Roman" pitchFamily="18" charset="0"/>
                <a:cs typeface="+mn-cs"/>
              </a:rPr>
            </a:br>
            <a:r>
              <a:rPr lang="ru-RU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Bookman Old Style" pitchFamily="18" charset="0"/>
                <a:ea typeface="Times New Roman" pitchFamily="18" charset="0"/>
                <a:cs typeface="+mn-cs"/>
              </a:rPr>
              <a:t> </a:t>
            </a:r>
            <a:r>
              <a:rPr lang="ru-RU" sz="2800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Bookman Old Style" pitchFamily="18" charset="0"/>
                <a:ea typeface="Times New Roman" pitchFamily="18" charset="0"/>
                <a:cs typeface="+mn-cs"/>
              </a:rPr>
              <a:t>але</a:t>
            </a:r>
            <a:r>
              <a:rPr lang="ru-RU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Bookman Old Style" pitchFamily="18" charset="0"/>
                <a:ea typeface="Times New Roman" pitchFamily="18" charset="0"/>
                <a:cs typeface="+mn-cs"/>
              </a:rPr>
              <a:t> </a:t>
            </a:r>
            <a:r>
              <a:rPr lang="ru-RU" sz="2800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Bookman Old Style" pitchFamily="18" charset="0"/>
                <a:ea typeface="Times New Roman" pitchFamily="18" charset="0"/>
                <a:cs typeface="+mn-cs"/>
              </a:rPr>
              <a:t>ніяк</a:t>
            </a:r>
            <a:r>
              <a:rPr lang="ru-RU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Bookman Old Style" pitchFamily="18" charset="0"/>
                <a:ea typeface="Times New Roman" pitchFamily="18" charset="0"/>
                <a:cs typeface="+mn-cs"/>
              </a:rPr>
              <a:t> не </a:t>
            </a:r>
            <a:r>
              <a:rPr lang="ru-RU" sz="2800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Bookman Old Style" pitchFamily="18" charset="0"/>
                <a:ea typeface="Times New Roman" pitchFamily="18" charset="0"/>
                <a:cs typeface="+mn-cs"/>
              </a:rPr>
              <a:t>відсутність</a:t>
            </a:r>
            <a:r>
              <a:rPr lang="ru-RU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Bookman Old Style" pitchFamily="18" charset="0"/>
                <a:ea typeface="Times New Roman" pitchFamily="18" charset="0"/>
                <a:cs typeface="+mn-cs"/>
              </a:rPr>
              <a:t> </a:t>
            </a:r>
            <a:r>
              <a:rPr lang="ru-RU" sz="2800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Bookman Old Style" pitchFamily="18" charset="0"/>
                <a:ea typeface="Times New Roman" pitchFamily="18" charset="0"/>
                <a:cs typeface="+mn-cs"/>
              </a:rPr>
              <a:t>помилок</a:t>
            </a:r>
            <a:r>
              <a:rPr lang="ru-RU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Bookman Old Style" pitchFamily="18" charset="0"/>
                <a:ea typeface="Times New Roman" pitchFamily="18" charset="0"/>
                <a:cs typeface="+mn-cs"/>
              </a:rPr>
              <a:t>. </a:t>
            </a:r>
            <a:br>
              <a:rPr lang="ru-RU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Bookman Old Style" pitchFamily="18" charset="0"/>
                <a:ea typeface="Times New Roman" pitchFamily="18" charset="0"/>
                <a:cs typeface="+mn-cs"/>
              </a:rPr>
            </a:br>
            <a:r>
              <a:rPr lang="ru-RU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Bookman Old Style" pitchFamily="18" charset="0"/>
                <a:ea typeface="Times New Roman" pitchFamily="18" charset="0"/>
                <a:cs typeface="+mn-cs"/>
              </a:rPr>
              <a:t>                                         (Е. </a:t>
            </a:r>
            <a:r>
              <a:rPr lang="ru-RU" sz="2800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Bookman Old Style" pitchFamily="18" charset="0"/>
                <a:ea typeface="Times New Roman" pitchFamily="18" charset="0"/>
                <a:cs typeface="+mn-cs"/>
              </a:rPr>
              <a:t>Дейкстра</a:t>
            </a:r>
            <a:r>
              <a:rPr lang="ru-RU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Bookman Old Style" pitchFamily="18" charset="0"/>
                <a:ea typeface="Times New Roman" pitchFamily="18" charset="0"/>
                <a:cs typeface="+mn-cs"/>
              </a:rPr>
              <a:t>)</a:t>
            </a:r>
            <a:r>
              <a:rPr lang="uk-UA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Bookman Old Style" pitchFamily="18" charset="0"/>
                <a:ea typeface="Times New Roman" pitchFamily="18" charset="0"/>
                <a:cs typeface="+mn-cs"/>
              </a:rPr>
              <a:t/>
            </a:r>
            <a:br>
              <a:rPr lang="uk-UA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Bookman Old Style" pitchFamily="18" charset="0"/>
                <a:ea typeface="Times New Roman" pitchFamily="18" charset="0"/>
                <a:cs typeface="+mn-cs"/>
              </a:rPr>
            </a:br>
            <a:r>
              <a:rPr lang="uk-UA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Bookman Old Style" pitchFamily="18" charset="0"/>
                <a:ea typeface="Times New Roman" pitchFamily="18" charset="0"/>
                <a:cs typeface="+mn-cs"/>
              </a:rPr>
              <a:t/>
            </a:r>
            <a:br>
              <a:rPr lang="uk-UA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Bookman Old Style" pitchFamily="18" charset="0"/>
                <a:ea typeface="Times New Roman" pitchFamily="18" charset="0"/>
                <a:cs typeface="+mn-cs"/>
              </a:rPr>
            </a:br>
            <a:r>
              <a:rPr lang="uk-UA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Bookman Old Style" pitchFamily="18" charset="0"/>
                <a:ea typeface="Times New Roman" pitchFamily="18" charset="0"/>
                <a:cs typeface="+mn-cs"/>
              </a:rPr>
              <a:t>Тестування  - це введення таких даних, для яких наперед відомий результат.</a:t>
            </a:r>
            <a:r>
              <a:rPr lang="ru-RU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Bookman Old Style" pitchFamily="18" charset="0"/>
                <a:ea typeface="Times New Roman" pitchFamily="18" charset="0"/>
                <a:cs typeface="+mn-cs"/>
              </a:rPr>
              <a:t/>
            </a:r>
            <a:br>
              <a:rPr lang="ru-RU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Bookman Old Style" pitchFamily="18" charset="0"/>
                <a:ea typeface="Times New Roman" pitchFamily="18" charset="0"/>
                <a:cs typeface="+mn-cs"/>
              </a:rPr>
            </a:br>
            <a:endParaRPr lang="ru-RU" sz="28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Bookman Old Style" pitchFamily="18" charset="0"/>
              <a:ea typeface="Times New Roman" pitchFamily="18" charset="0"/>
              <a:cs typeface="+mn-cs"/>
            </a:endParaRPr>
          </a:p>
        </p:txBody>
      </p:sp>
      <p:sp>
        <p:nvSpPr>
          <p:cNvPr id="30721" name="Rectangle 1"/>
          <p:cNvSpPr>
            <a:spLocks noChangeArrowheads="1"/>
          </p:cNvSpPr>
          <p:nvPr/>
        </p:nvSpPr>
        <p:spPr bwMode="auto">
          <a:xfrm>
            <a:off x="357126" y="3214686"/>
            <a:ext cx="8786874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Тест 1.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Нехай покупець придбає по 1 пачці кожного виду, та заплатить </a:t>
            </a:r>
            <a:r>
              <a:rPr kumimoji="0" lang="uk-U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50 </a:t>
            </a:r>
            <a:r>
              <a:rPr kumimoji="0" lang="uk-U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грн.</a:t>
            </a:r>
            <a:endParaRPr kumimoji="0" lang="uk-UA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1428728" y="4143380"/>
          <a:ext cx="6215106" cy="2214576"/>
        </p:xfrm>
        <a:graphic>
          <a:graphicData uri="http://schemas.openxmlformats.org/drawingml/2006/table">
            <a:tbl>
              <a:tblPr/>
              <a:tblGrid>
                <a:gridCol w="2377805"/>
                <a:gridCol w="2428941"/>
                <a:gridCol w="1408360"/>
              </a:tblGrid>
              <a:tr h="31636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800">
                          <a:latin typeface="Times New Roman"/>
                          <a:ea typeface="Times New Roman"/>
                          <a:cs typeface="Times New Roman"/>
                        </a:rPr>
                        <a:t>Вхідні дані  </a:t>
                      </a:r>
                      <a:r>
                        <a:rPr lang="uk-UA" sz="1800">
                          <a:latin typeface="Times New Roman"/>
                          <a:ea typeface="Times New Roman"/>
                          <a:cs typeface="Times New Roman"/>
                          <a:sym typeface="Wingdings"/>
                        </a:rPr>
                        <a:t></a:t>
                      </a:r>
                      <a:endParaRPr lang="uk-UA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800">
                          <a:latin typeface="Times New Roman"/>
                          <a:ea typeface="Times New Roman"/>
                          <a:cs typeface="Times New Roman"/>
                        </a:rPr>
                        <a:t>Вхідні дані  </a:t>
                      </a:r>
                      <a:r>
                        <a:rPr lang="uk-UA" sz="1800">
                          <a:latin typeface="Times New Roman"/>
                          <a:ea typeface="Times New Roman"/>
                          <a:cs typeface="Times New Roman"/>
                          <a:sym typeface="Wingdings"/>
                        </a:rPr>
                        <a:t></a:t>
                      </a:r>
                      <a:endParaRPr lang="uk-UA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800">
                          <a:latin typeface="Times New Roman"/>
                          <a:ea typeface="Times New Roman"/>
                          <a:cs typeface="Times New Roman"/>
                        </a:rPr>
                        <a:t>Значення</a:t>
                      </a:r>
                      <a:endParaRPr lang="uk-UA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636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kil_ec</a:t>
                      </a:r>
                      <a:endParaRPr lang="uk-UA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uk-UA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800" b="1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uk-UA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636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kil_pl</a:t>
                      </a:r>
                      <a:endParaRPr lang="uk-UA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uk-UA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800" b="1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uk-UA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636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kil_las</a:t>
                      </a:r>
                      <a:endParaRPr lang="uk-UA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uk-UA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800" b="1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uk-UA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636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ea typeface="Times New Roman"/>
                          <a:cs typeface="Times New Roman"/>
                        </a:rPr>
                        <a:t>vartis</a:t>
                      </a:r>
                      <a:endParaRPr lang="uk-UA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r>
                        <a:rPr lang="uk-UA" sz="1800" b="1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9.50 грн</a:t>
                      </a:r>
                      <a:endParaRPr lang="uk-UA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636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symma</a:t>
                      </a:r>
                      <a:endParaRPr lang="uk-UA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800" b="1">
                          <a:latin typeface="Times New Roman"/>
                          <a:ea typeface="Times New Roman"/>
                          <a:cs typeface="Times New Roman"/>
                        </a:rPr>
                        <a:t>50.00</a:t>
                      </a:r>
                      <a:endParaRPr lang="uk-UA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636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zdacha</a:t>
                      </a:r>
                      <a:endParaRPr lang="uk-UA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r>
                        <a:rPr lang="uk-UA" sz="1800" b="1" dirty="0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0.50 </a:t>
                      </a:r>
                      <a:r>
                        <a:rPr lang="uk-UA" sz="1800" b="1" dirty="0" err="1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грн</a:t>
                      </a:r>
                      <a:endParaRPr lang="uk-UA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307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307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072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Дякуємо за покупку!</a:t>
            </a:r>
            <a:endParaRPr lang="uk-UA" dirty="0"/>
          </a:p>
        </p:txBody>
      </p:sp>
      <p:pic>
        <p:nvPicPr>
          <p:cNvPr id="4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28860" y="2357430"/>
            <a:ext cx="4310093" cy="3232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Місце для тексту 10"/>
          <p:cNvSpPr>
            <a:spLocks noGrp="1"/>
          </p:cNvSpPr>
          <p:nvPr>
            <p:ph type="body" sz="half" idx="2"/>
          </p:nvPr>
        </p:nvSpPr>
        <p:spPr>
          <a:xfrm>
            <a:off x="428596" y="4286256"/>
            <a:ext cx="8072494" cy="1714512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ru-RU" sz="2000" dirty="0" smtClean="0"/>
              <a:t>       </a:t>
            </a:r>
          </a:p>
          <a:p>
            <a:pPr algn="just"/>
            <a:r>
              <a:rPr lang="ru-RU" sz="2000" dirty="0" smtClean="0"/>
              <a:t>               </a:t>
            </a:r>
            <a:r>
              <a:rPr lang="ru-RU" sz="2200" dirty="0" err="1" smtClean="0">
                <a:latin typeface="Bookman Old Style" pitchFamily="18" charset="0"/>
              </a:rPr>
              <a:t>Касовий</a:t>
            </a:r>
            <a:r>
              <a:rPr lang="ru-RU" sz="2200" dirty="0" smtClean="0">
                <a:latin typeface="Bookman Old Style" pitchFamily="18" charset="0"/>
              </a:rPr>
              <a:t> </a:t>
            </a:r>
            <a:r>
              <a:rPr lang="ru-RU" sz="2200" dirty="0" err="1">
                <a:latin typeface="Bookman Old Style" pitchFamily="18" charset="0"/>
              </a:rPr>
              <a:t>апарат</a:t>
            </a:r>
            <a:r>
              <a:rPr lang="ru-RU" sz="2200" dirty="0">
                <a:latin typeface="Bookman Old Style" pitchFamily="18" charset="0"/>
              </a:rPr>
              <a:t> - </a:t>
            </a:r>
            <a:r>
              <a:rPr lang="uk-UA" sz="2200" dirty="0">
                <a:latin typeface="Bookman Old Style" pitchFamily="18" charset="0"/>
              </a:rPr>
              <a:t>е</a:t>
            </a:r>
            <a:r>
              <a:rPr lang="ru-RU" sz="2200" dirty="0" err="1">
                <a:latin typeface="Bookman Old Style" pitchFamily="18" charset="0"/>
              </a:rPr>
              <a:t>лектронний</a:t>
            </a:r>
            <a:r>
              <a:rPr lang="ru-RU" sz="2200" dirty="0">
                <a:latin typeface="Bookman Old Style" pitchFamily="18" charset="0"/>
              </a:rPr>
              <a:t> </a:t>
            </a:r>
            <a:r>
              <a:rPr lang="ru-RU" sz="2200" dirty="0" err="1">
                <a:latin typeface="Bookman Old Style" pitchFamily="18" charset="0"/>
              </a:rPr>
              <a:t>пристрій</a:t>
            </a:r>
            <a:r>
              <a:rPr lang="ru-RU" sz="2200" dirty="0">
                <a:latin typeface="Bookman Old Style" pitchFamily="18" charset="0"/>
              </a:rPr>
              <a:t>, </a:t>
            </a:r>
            <a:r>
              <a:rPr lang="ru-RU" sz="2200" dirty="0" err="1">
                <a:latin typeface="Bookman Old Style" pitchFamily="18" charset="0"/>
              </a:rPr>
              <a:t>що</a:t>
            </a:r>
            <a:r>
              <a:rPr lang="ru-RU" sz="2200" dirty="0">
                <a:latin typeface="Bookman Old Style" pitchFamily="18" charset="0"/>
              </a:rPr>
              <a:t> </a:t>
            </a:r>
            <a:r>
              <a:rPr lang="ru-RU" sz="2200" dirty="0" err="1">
                <a:latin typeface="Bookman Old Style" pitchFamily="18" charset="0"/>
              </a:rPr>
              <a:t>використовується</a:t>
            </a:r>
            <a:r>
              <a:rPr lang="ru-RU" sz="2200" dirty="0">
                <a:latin typeface="Bookman Old Style" pitchFamily="18" charset="0"/>
              </a:rPr>
              <a:t> при </a:t>
            </a:r>
            <a:r>
              <a:rPr lang="ru-RU" sz="2200" dirty="0" err="1">
                <a:latin typeface="Bookman Old Style" pitchFamily="18" charset="0"/>
              </a:rPr>
              <a:t>розрахунках</a:t>
            </a:r>
            <a:r>
              <a:rPr lang="ru-RU" sz="2200" dirty="0">
                <a:latin typeface="Bookman Old Style" pitchFamily="18" charset="0"/>
              </a:rPr>
              <a:t> за </a:t>
            </a:r>
            <a:r>
              <a:rPr lang="ru-RU" sz="2200" dirty="0" err="1">
                <a:latin typeface="Bookman Old Style" pitchFamily="18" charset="0"/>
              </a:rPr>
              <a:t>продані</a:t>
            </a:r>
            <a:r>
              <a:rPr lang="ru-RU" sz="2200" dirty="0">
                <a:latin typeface="Bookman Old Style" pitchFamily="18" charset="0"/>
              </a:rPr>
              <a:t> </a:t>
            </a:r>
            <a:r>
              <a:rPr lang="ru-RU" sz="2200" dirty="0" err="1">
                <a:latin typeface="Bookman Old Style" pitchFamily="18" charset="0"/>
              </a:rPr>
              <a:t>товари</a:t>
            </a:r>
            <a:r>
              <a:rPr lang="ru-RU" sz="2200" dirty="0">
                <a:latin typeface="Bookman Old Style" pitchFamily="18" charset="0"/>
              </a:rPr>
              <a:t> та </a:t>
            </a:r>
            <a:r>
              <a:rPr lang="ru-RU" sz="2200" dirty="0" err="1">
                <a:latin typeface="Bookman Old Style" pitchFamily="18" charset="0"/>
              </a:rPr>
              <a:t>виконані</a:t>
            </a:r>
            <a:r>
              <a:rPr lang="ru-RU" sz="2200" dirty="0">
                <a:latin typeface="Bookman Old Style" pitchFamily="18" charset="0"/>
              </a:rPr>
              <a:t> </a:t>
            </a:r>
            <a:r>
              <a:rPr lang="ru-RU" sz="2200" dirty="0" err="1">
                <a:latin typeface="Bookman Old Style" pitchFamily="18" charset="0"/>
              </a:rPr>
              <a:t>послуги</a:t>
            </a:r>
            <a:r>
              <a:rPr lang="ru-RU" sz="2200" dirty="0">
                <a:latin typeface="Bookman Old Style" pitchFamily="18" charset="0"/>
              </a:rPr>
              <a:t>. </a:t>
            </a:r>
          </a:p>
          <a:p>
            <a:pPr algn="just"/>
            <a:r>
              <a:rPr lang="ru-RU" sz="2200" dirty="0" smtClean="0">
                <a:latin typeface="Bookman Old Style" pitchFamily="18" charset="0"/>
              </a:rPr>
              <a:t>        </a:t>
            </a: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14678" y="928670"/>
            <a:ext cx="2500330" cy="3318823"/>
          </a:xfrm>
          <a:prstGeom prst="rect">
            <a:avLst/>
          </a:prstGeom>
          <a:noFill/>
          <a:ln w="50800">
            <a:solidFill>
              <a:schemeClr val="accent1"/>
            </a:solidFill>
            <a:miter lim="800000"/>
            <a:headEnd/>
            <a:tailEnd/>
          </a:ln>
          <a:effectLst>
            <a:outerShdw blurRad="50800" dist="50800" dir="5400000" algn="ctr" rotWithShape="0">
              <a:srgbClr val="000000">
                <a:alpha val="73000"/>
              </a:srgbClr>
            </a:outerShdw>
          </a:effectLst>
          <a:scene3d>
            <a:camera prst="orthographicFront"/>
            <a:lightRig rig="threePt" dir="t"/>
          </a:scene3d>
          <a:sp3d>
            <a:bevelB prst="relaxedInset"/>
          </a:sp3d>
        </p:spPr>
      </p:pic>
      <p:sp>
        <p:nvSpPr>
          <p:cNvPr id="5" name="Прямокутник 4"/>
          <p:cNvSpPr/>
          <p:nvPr/>
        </p:nvSpPr>
        <p:spPr>
          <a:xfrm>
            <a:off x="214282" y="285728"/>
            <a:ext cx="8786874" cy="635798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4429132"/>
            <a:ext cx="7358114" cy="2071702"/>
          </a:xfrm>
        </p:spPr>
        <p:txBody>
          <a:bodyPr>
            <a:normAutofit fontScale="90000"/>
          </a:bodyPr>
          <a:lstStyle/>
          <a:p>
            <a:r>
              <a:rPr lang="uk-UA" dirty="0"/>
              <a:t>«Ескімо» - </a:t>
            </a:r>
            <a:r>
              <a:rPr lang="uk-UA" dirty="0" smtClean="0"/>
              <a:t>13 </a:t>
            </a:r>
            <a:r>
              <a:rPr lang="uk-UA" dirty="0" err="1"/>
              <a:t>грн</a:t>
            </a:r>
            <a:r>
              <a:rPr lang="uk-UA" dirty="0"/>
              <a:t>/п</a:t>
            </a:r>
            <a:r>
              <a:rPr lang="ru-RU" dirty="0"/>
              <a:t/>
            </a:r>
            <a:br>
              <a:rPr lang="ru-RU" dirty="0"/>
            </a:br>
            <a:r>
              <a:rPr lang="uk-UA" dirty="0"/>
              <a:t>«</a:t>
            </a:r>
            <a:r>
              <a:rPr lang="ru-RU" dirty="0" err="1"/>
              <a:t>Пломбір</a:t>
            </a:r>
            <a:r>
              <a:rPr lang="uk-UA" dirty="0"/>
              <a:t>»</a:t>
            </a:r>
            <a:r>
              <a:rPr lang="ru-RU" dirty="0"/>
              <a:t> - </a:t>
            </a:r>
            <a:r>
              <a:rPr lang="ru-RU" dirty="0" smtClean="0"/>
              <a:t>12.60 </a:t>
            </a:r>
            <a:r>
              <a:rPr lang="ru-RU" dirty="0" err="1"/>
              <a:t>грн</a:t>
            </a:r>
            <a:r>
              <a:rPr lang="ru-RU" dirty="0"/>
              <a:t>/</a:t>
            </a:r>
            <a:r>
              <a:rPr lang="ru-RU" dirty="0" err="1"/>
              <a:t>п</a:t>
            </a:r>
            <a:r>
              <a:rPr lang="ru-RU" dirty="0"/>
              <a:t/>
            </a:r>
            <a:br>
              <a:rPr lang="ru-RU" dirty="0"/>
            </a:br>
            <a:r>
              <a:rPr lang="uk-UA" dirty="0"/>
              <a:t> «Ласунка» - </a:t>
            </a:r>
            <a:r>
              <a:rPr lang="uk-UA" dirty="0" smtClean="0"/>
              <a:t>13.90 </a:t>
            </a:r>
            <a:r>
              <a:rPr lang="uk-UA" dirty="0" err="1"/>
              <a:t>грн</a:t>
            </a:r>
            <a:r>
              <a:rPr lang="uk-UA" dirty="0"/>
              <a:t>/п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5" name="Прямокутник 4"/>
          <p:cNvSpPr/>
          <p:nvPr/>
        </p:nvSpPr>
        <p:spPr>
          <a:xfrm>
            <a:off x="214282" y="214290"/>
            <a:ext cx="8786842" cy="642939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71670" y="642918"/>
            <a:ext cx="4819650" cy="3600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1071538" y="642918"/>
            <a:ext cx="7715304" cy="4616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uk-UA" sz="2800" b="1" i="0" u="none" strike="noStrike" normalizeH="0" baseline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Bookman Old Style" pitchFamily="18" charset="0"/>
                <a:ea typeface="Times New Roman" pitchFamily="18" charset="0"/>
              </a:rPr>
              <a:t>Написати програму, яка реалізує наступні завдання: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ookman Old Style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uk-UA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Times New Roman" pitchFamily="18" charset="0"/>
              </a:rPr>
              <a:t>виводить перелік наявних в </a:t>
            </a:r>
            <a:r>
              <a:rPr kumimoji="0" lang="uk-UA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Times New Roman" pitchFamily="18" charset="0"/>
              </a:rPr>
              <a:t>кіоску </a:t>
            </a:r>
            <a:r>
              <a:rPr kumimoji="0" lang="uk-UA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Times New Roman" pitchFamily="18" charset="0"/>
              </a:rPr>
              <a:t>товарів на екран та їх ціну;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ookman Old Style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uk-UA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Times New Roman" pitchFamily="18" charset="0"/>
              </a:rPr>
              <a:t>запитує покупця: що і скільки буде купувати;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ookman Old Style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uk-UA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Times New Roman" pitchFamily="18" charset="0"/>
              </a:rPr>
              <a:t>оголошує вартість покупки;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ookman Old Style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uk-UA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Times New Roman" pitchFamily="18" charset="0"/>
              </a:rPr>
              <a:t>вводить </a:t>
            </a:r>
            <a:r>
              <a:rPr kumimoji="0" lang="uk-UA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Times New Roman" pitchFamily="18" charset="0"/>
              </a:rPr>
              <a:t>суму, яку видав покупець;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ookman Old Style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uk-UA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Times New Roman" pitchFamily="18" charset="0"/>
              </a:rPr>
              <a:t>оголошує здачу;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ookman Old Style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uk-UA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Times New Roman" pitchFamily="18" charset="0"/>
              </a:rPr>
              <a:t>дякує за покупку.</a:t>
            </a:r>
            <a:endParaRPr kumimoji="0" lang="uk-UA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ookman Old Style" pitchFamily="18" charset="0"/>
            </a:endParaRPr>
          </a:p>
        </p:txBody>
      </p:sp>
      <p:sp>
        <p:nvSpPr>
          <p:cNvPr id="4" name="Прямокутник 3"/>
          <p:cNvSpPr/>
          <p:nvPr/>
        </p:nvSpPr>
        <p:spPr>
          <a:xfrm>
            <a:off x="214282" y="357166"/>
            <a:ext cx="8715436" cy="635798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285720" y="566221"/>
            <a:ext cx="5286412" cy="56488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lang="uk-UA" sz="28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tx2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Bookman Old Style" pitchFamily="18" charset="0"/>
              <a:ea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lang="uk-UA" sz="2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Bookman Old Style" pitchFamily="18" charset="0"/>
                <a:ea typeface="Times New Roman" pitchFamily="18" charset="0"/>
              </a:rPr>
              <a:t>А л г о р и т м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ookman Old Style" pitchFamily="18" charset="0"/>
            </a:endParaRPr>
          </a:p>
          <a:p>
            <a:pPr algn="just"/>
            <a:r>
              <a:rPr lang="uk-UA" dirty="0" smtClean="0"/>
              <a:t>1. </a:t>
            </a:r>
            <a:r>
              <a:rPr lang="uk-UA" b="1" u="sng" dirty="0" smtClean="0">
                <a:solidFill>
                  <a:schemeClr val="tx2"/>
                </a:solidFill>
              </a:rPr>
              <a:t>Вивести</a:t>
            </a:r>
            <a:r>
              <a:rPr lang="uk-UA" dirty="0" smtClean="0"/>
              <a:t> </a:t>
            </a:r>
            <a:r>
              <a:rPr lang="uk-UA" dirty="0"/>
              <a:t>на екран  перелік наявних в </a:t>
            </a:r>
            <a:r>
              <a:rPr lang="uk-UA" dirty="0" smtClean="0"/>
              <a:t>кіоску </a:t>
            </a:r>
            <a:r>
              <a:rPr lang="uk-UA" dirty="0"/>
              <a:t>товарів </a:t>
            </a:r>
            <a:r>
              <a:rPr lang="uk-UA" dirty="0" smtClean="0"/>
              <a:t>та </a:t>
            </a:r>
            <a:r>
              <a:rPr lang="uk-UA" dirty="0"/>
              <a:t>їх ціну</a:t>
            </a:r>
            <a:r>
              <a:rPr lang="uk-UA" dirty="0" smtClean="0"/>
              <a:t>.</a:t>
            </a:r>
            <a:endParaRPr lang="ru-RU" dirty="0"/>
          </a:p>
          <a:p>
            <a:pPr algn="just"/>
            <a:r>
              <a:rPr lang="uk-UA" dirty="0"/>
              <a:t>2</a:t>
            </a:r>
            <a:r>
              <a:rPr lang="uk-UA" dirty="0">
                <a:solidFill>
                  <a:schemeClr val="tx2"/>
                </a:solidFill>
              </a:rPr>
              <a:t>.</a:t>
            </a:r>
            <a:r>
              <a:rPr lang="uk-UA" dirty="0"/>
              <a:t> </a:t>
            </a:r>
            <a:r>
              <a:rPr lang="uk-UA" b="1" u="sng" dirty="0">
                <a:solidFill>
                  <a:schemeClr val="tx2"/>
                </a:solidFill>
              </a:rPr>
              <a:t>Вивести </a:t>
            </a:r>
            <a:r>
              <a:rPr lang="uk-UA" dirty="0"/>
              <a:t>на екран запит до покупця про конкретний вид товару та </a:t>
            </a:r>
            <a:r>
              <a:rPr lang="uk-UA" b="1" u="sng" dirty="0">
                <a:solidFill>
                  <a:schemeClr val="tx2"/>
                </a:solidFill>
              </a:rPr>
              <a:t>ввести</a:t>
            </a:r>
            <a:r>
              <a:rPr lang="uk-UA" dirty="0"/>
              <a:t> в </a:t>
            </a:r>
            <a:r>
              <a:rPr lang="uk-UA" dirty="0" err="1"/>
              <a:t>память</a:t>
            </a:r>
            <a:r>
              <a:rPr lang="uk-UA" dirty="0"/>
              <a:t> </a:t>
            </a:r>
            <a:r>
              <a:rPr lang="uk-UA" dirty="0" err="1"/>
              <a:t>комп</a:t>
            </a:r>
            <a:r>
              <a:rPr lang="ru-RU" dirty="0"/>
              <a:t>’</a:t>
            </a:r>
            <a:r>
              <a:rPr lang="ru-RU" dirty="0" err="1"/>
              <a:t>ю</a:t>
            </a:r>
            <a:r>
              <a:rPr lang="uk-UA" dirty="0" err="1"/>
              <a:t>тера</a:t>
            </a:r>
            <a:r>
              <a:rPr lang="uk-UA" dirty="0"/>
              <a:t> кількість пачок, які будуть придбані</a:t>
            </a:r>
            <a:r>
              <a:rPr lang="uk-UA" dirty="0" smtClean="0"/>
              <a:t>.</a:t>
            </a:r>
          </a:p>
          <a:p>
            <a:pPr algn="just"/>
            <a:r>
              <a:rPr lang="uk-UA" dirty="0" smtClean="0"/>
              <a:t>(</a:t>
            </a:r>
            <a:r>
              <a:rPr lang="uk-UA" dirty="0"/>
              <a:t>Якщо певний вид товару покупець брати  не буде – ввести 0).</a:t>
            </a:r>
            <a:endParaRPr lang="ru-RU" dirty="0"/>
          </a:p>
          <a:p>
            <a:pPr algn="just"/>
            <a:r>
              <a:rPr lang="uk-UA" dirty="0" smtClean="0"/>
              <a:t>3. </a:t>
            </a:r>
            <a:r>
              <a:rPr lang="uk-UA" b="1" u="sng" dirty="0" smtClean="0">
                <a:solidFill>
                  <a:schemeClr val="tx2"/>
                </a:solidFill>
              </a:rPr>
              <a:t>Ввести </a:t>
            </a:r>
            <a:r>
              <a:rPr lang="uk-UA" dirty="0"/>
              <a:t>в </a:t>
            </a:r>
            <a:r>
              <a:rPr lang="uk-UA" dirty="0" err="1"/>
              <a:t>пам’</a:t>
            </a:r>
            <a:r>
              <a:rPr lang="ru-RU" dirty="0"/>
              <a:t>ять </a:t>
            </a:r>
            <a:r>
              <a:rPr lang="ru-RU" dirty="0" err="1"/>
              <a:t>комп’ютера</a:t>
            </a:r>
            <a:r>
              <a:rPr lang="ru-RU" dirty="0"/>
              <a:t> </a:t>
            </a:r>
            <a:r>
              <a:rPr lang="uk-UA" dirty="0"/>
              <a:t>формулу, що підраховує вартість покупки.</a:t>
            </a:r>
            <a:endParaRPr lang="ru-RU" dirty="0"/>
          </a:p>
          <a:p>
            <a:pPr algn="just"/>
            <a:r>
              <a:rPr lang="uk-UA" dirty="0"/>
              <a:t>4. </a:t>
            </a:r>
            <a:r>
              <a:rPr lang="uk-UA" b="1" u="sng" dirty="0">
                <a:solidFill>
                  <a:schemeClr val="tx2"/>
                </a:solidFill>
              </a:rPr>
              <a:t>Вивести</a:t>
            </a:r>
            <a:r>
              <a:rPr lang="uk-UA" dirty="0"/>
              <a:t> на екран  вартість покупки.</a:t>
            </a:r>
            <a:endParaRPr lang="ru-RU" dirty="0"/>
          </a:p>
          <a:p>
            <a:pPr algn="just"/>
            <a:r>
              <a:rPr lang="uk-UA" dirty="0"/>
              <a:t>5</a:t>
            </a:r>
            <a:r>
              <a:rPr lang="uk-UA" dirty="0" smtClean="0"/>
              <a:t>. </a:t>
            </a:r>
            <a:r>
              <a:rPr lang="uk-UA" b="1" u="sng" dirty="0" smtClean="0">
                <a:solidFill>
                  <a:schemeClr val="tx2"/>
                </a:solidFill>
              </a:rPr>
              <a:t>Ввести</a:t>
            </a:r>
            <a:r>
              <a:rPr lang="uk-UA" dirty="0" smtClean="0"/>
              <a:t> </a:t>
            </a:r>
            <a:r>
              <a:rPr lang="uk-UA" dirty="0"/>
              <a:t>в </a:t>
            </a:r>
            <a:r>
              <a:rPr lang="uk-UA" dirty="0" err="1"/>
              <a:t>пам’</a:t>
            </a:r>
            <a:r>
              <a:rPr lang="ru-RU" dirty="0"/>
              <a:t>ять </a:t>
            </a:r>
            <a:r>
              <a:rPr lang="ru-RU" dirty="0" err="1"/>
              <a:t>комп’ютера</a:t>
            </a:r>
            <a:r>
              <a:rPr lang="ru-RU" dirty="0"/>
              <a:t> </a:t>
            </a:r>
            <a:r>
              <a:rPr lang="uk-UA" dirty="0"/>
              <a:t>суму, яку видав покупець.</a:t>
            </a:r>
            <a:endParaRPr lang="ru-RU" dirty="0"/>
          </a:p>
          <a:p>
            <a:pPr algn="just"/>
            <a:r>
              <a:rPr lang="uk-UA" dirty="0"/>
              <a:t>6. </a:t>
            </a:r>
            <a:r>
              <a:rPr lang="uk-UA" b="1" u="sng" dirty="0">
                <a:solidFill>
                  <a:schemeClr val="tx2"/>
                </a:solidFill>
              </a:rPr>
              <a:t>Ввести</a:t>
            </a:r>
            <a:r>
              <a:rPr lang="uk-UA" dirty="0"/>
              <a:t> в </a:t>
            </a:r>
            <a:r>
              <a:rPr lang="uk-UA" dirty="0" err="1"/>
              <a:t>пам’</a:t>
            </a:r>
            <a:r>
              <a:rPr lang="ru-RU" dirty="0"/>
              <a:t>ять </a:t>
            </a:r>
            <a:r>
              <a:rPr lang="ru-RU" dirty="0" err="1"/>
              <a:t>комп’ютера</a:t>
            </a:r>
            <a:r>
              <a:rPr lang="ru-RU" dirty="0"/>
              <a:t> </a:t>
            </a:r>
            <a:r>
              <a:rPr lang="uk-UA" dirty="0"/>
              <a:t>формулу, що підраховує здачу.</a:t>
            </a:r>
            <a:endParaRPr lang="ru-RU" dirty="0"/>
          </a:p>
          <a:p>
            <a:pPr algn="just"/>
            <a:r>
              <a:rPr lang="uk-UA" dirty="0"/>
              <a:t>7</a:t>
            </a:r>
            <a:r>
              <a:rPr lang="uk-UA" dirty="0" smtClean="0"/>
              <a:t>.  </a:t>
            </a:r>
            <a:r>
              <a:rPr lang="uk-UA" b="1" u="sng" dirty="0">
                <a:solidFill>
                  <a:schemeClr val="tx2"/>
                </a:solidFill>
              </a:rPr>
              <a:t>Вивести</a:t>
            </a:r>
            <a:r>
              <a:rPr lang="uk-UA" dirty="0"/>
              <a:t> на екран  здачу.</a:t>
            </a:r>
            <a:endParaRPr lang="ru-RU" dirty="0"/>
          </a:p>
          <a:p>
            <a:pPr algn="just"/>
            <a:r>
              <a:rPr lang="uk-UA" dirty="0"/>
              <a:t>8. </a:t>
            </a:r>
            <a:r>
              <a:rPr lang="uk-UA" b="1" u="sng" dirty="0">
                <a:solidFill>
                  <a:schemeClr val="tx2"/>
                </a:solidFill>
              </a:rPr>
              <a:t>Вивести</a:t>
            </a:r>
            <a:r>
              <a:rPr lang="uk-UA" dirty="0"/>
              <a:t> на екран подяку покупцю</a:t>
            </a:r>
            <a:r>
              <a:rPr lang="uk-UA" sz="2400" dirty="0" smtClean="0"/>
              <a:t>.</a:t>
            </a:r>
            <a:endParaRPr lang="ru-RU" sz="2400" dirty="0"/>
          </a:p>
        </p:txBody>
      </p:sp>
      <p:sp>
        <p:nvSpPr>
          <p:cNvPr id="4" name="Прямокутник 3"/>
          <p:cNvSpPr/>
          <p:nvPr/>
        </p:nvSpPr>
        <p:spPr>
          <a:xfrm>
            <a:off x="214282" y="285728"/>
            <a:ext cx="8715436" cy="628654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5" name="Таблиця 1"/>
          <p:cNvGraphicFramePr>
            <a:graphicFrameLocks noGrp="1"/>
          </p:cNvGraphicFramePr>
          <p:nvPr/>
        </p:nvGraphicFramePr>
        <p:xfrm>
          <a:off x="6215074" y="928670"/>
          <a:ext cx="2571768" cy="5571954"/>
        </p:xfrm>
        <a:graphic>
          <a:graphicData uri="http://schemas.openxmlformats.org/drawingml/2006/table">
            <a:tbl>
              <a:tblPr/>
              <a:tblGrid>
                <a:gridCol w="1190633"/>
                <a:gridCol w="1381135"/>
              </a:tblGrid>
              <a:tr h="83525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600" dirty="0">
                          <a:latin typeface="Times New Roman"/>
                          <a:ea typeface="Times New Roman"/>
                        </a:rPr>
                        <a:t>Крок алгоритму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600">
                          <a:latin typeface="Times New Roman"/>
                          <a:ea typeface="Times New Roman"/>
                        </a:rPr>
                        <a:t>Шляхи реалізації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305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600" dirty="0">
                          <a:latin typeface="Times New Roman"/>
                          <a:ea typeface="Times New Roman"/>
                        </a:rPr>
                        <a:t>Крок 1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600" dirty="0">
                          <a:latin typeface="Times New Roman"/>
                          <a:ea typeface="Times New Roman"/>
                        </a:rPr>
                        <a:t>Вказівка виведення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8611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600" dirty="0">
                          <a:latin typeface="Times New Roman"/>
                          <a:ea typeface="Times New Roman"/>
                        </a:rPr>
                        <a:t>Крок </a:t>
                      </a:r>
                      <a:r>
                        <a:rPr lang="uk-UA" sz="1600" dirty="0" smtClean="0">
                          <a:latin typeface="Times New Roman"/>
                          <a:ea typeface="Times New Roman"/>
                        </a:rPr>
                        <a:t>2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600" dirty="0" smtClean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uk-UA" sz="1600" dirty="0">
                          <a:latin typeface="Times New Roman"/>
                          <a:ea typeface="Times New Roman"/>
                        </a:rPr>
                        <a:t>(виконати 3 рази)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600" dirty="0">
                          <a:latin typeface="Times New Roman"/>
                          <a:ea typeface="Times New Roman"/>
                        </a:rPr>
                        <a:t>Вказівка виведення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600" dirty="0">
                          <a:latin typeface="Times New Roman"/>
                          <a:ea typeface="Times New Roman"/>
                        </a:rPr>
                        <a:t>Вказівка введення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305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600" dirty="0">
                          <a:latin typeface="Times New Roman"/>
                          <a:ea typeface="Times New Roman"/>
                        </a:rPr>
                        <a:t>Крок 3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600" dirty="0">
                          <a:latin typeface="Times New Roman"/>
                          <a:ea typeface="Times New Roman"/>
                        </a:rPr>
                        <a:t>Вказівка присвоєння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305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600" dirty="0">
                          <a:latin typeface="Times New Roman"/>
                          <a:ea typeface="Times New Roman"/>
                        </a:rPr>
                        <a:t>Крок 4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600" dirty="0">
                          <a:latin typeface="Times New Roman"/>
                          <a:ea typeface="Times New Roman"/>
                        </a:rPr>
                        <a:t>Вказівка виведення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305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600">
                          <a:latin typeface="Times New Roman"/>
                          <a:ea typeface="Times New Roman"/>
                        </a:rPr>
                        <a:t>Крок 5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600" dirty="0">
                          <a:latin typeface="Times New Roman"/>
                          <a:ea typeface="Times New Roman"/>
                        </a:rPr>
                        <a:t>Вказівка введення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305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600">
                          <a:latin typeface="Times New Roman"/>
                          <a:ea typeface="Times New Roman"/>
                        </a:rPr>
                        <a:t>Крок 6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600" dirty="0">
                          <a:latin typeface="Times New Roman"/>
                          <a:ea typeface="Times New Roman"/>
                        </a:rPr>
                        <a:t>Вказівка присвоєння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305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600">
                          <a:latin typeface="Times New Roman"/>
                          <a:ea typeface="Times New Roman"/>
                        </a:rPr>
                        <a:t>Крок 7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600" dirty="0">
                          <a:latin typeface="Times New Roman"/>
                          <a:ea typeface="Times New Roman"/>
                        </a:rPr>
                        <a:t>Вказівка виведення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3525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600" dirty="0">
                          <a:latin typeface="Times New Roman"/>
                          <a:ea typeface="Times New Roman"/>
                        </a:rPr>
                        <a:t>Крок 8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600" dirty="0">
                          <a:latin typeface="Times New Roman"/>
                          <a:ea typeface="Times New Roman"/>
                        </a:rPr>
                        <a:t>Вказівка виведення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307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307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307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500"/>
                                        <p:tgtEl>
                                          <p:spTgt spid="307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7" dur="500"/>
                                        <p:tgtEl>
                                          <p:spTgt spid="307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2" dur="500"/>
                                        <p:tgtEl>
                                          <p:spTgt spid="307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7" dur="500"/>
                                        <p:tgtEl>
                                          <p:spTgt spid="307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2" dur="500"/>
                                        <p:tgtEl>
                                          <p:spTgt spid="307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7" dur="5000"/>
                                        <p:tgtEl>
                                          <p:spTgt spid="307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0"/>
                            </p:stCondLst>
                            <p:childTnLst>
                              <p:par>
                                <p:cTn id="4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 Box 2"/>
          <p:cNvSpPr txBox="1">
            <a:spLocks noChangeArrowheads="1"/>
          </p:cNvSpPr>
          <p:nvPr/>
        </p:nvSpPr>
        <p:spPr bwMode="auto">
          <a:xfrm>
            <a:off x="2571736" y="1428736"/>
            <a:ext cx="3786214" cy="1000132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FF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uk-UA" sz="24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Calibri" pitchFamily="34" charset="0"/>
              </a:rPr>
              <a:t>Вказівка присвоєння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</a:rPr>
              <a:t>&lt;</a:t>
            </a:r>
            <a:r>
              <a:rPr kumimoji="0" lang="ru-RU" sz="2400" b="1" i="1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</a:rPr>
              <a:t>ім'я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</a:rPr>
              <a:t> </a:t>
            </a:r>
            <a:r>
              <a:rPr kumimoji="0" lang="ru-RU" sz="2400" b="1" i="1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</a:rPr>
              <a:t>змінної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</a:rPr>
              <a:t>&gt; := &lt;</a:t>
            </a:r>
            <a:r>
              <a:rPr kumimoji="0" lang="ru-RU" sz="2400" b="1" i="1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</a:rPr>
              <a:t>вираз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</a:rPr>
              <a:t>&gt;;</a:t>
            </a:r>
            <a:endParaRPr kumimoji="0" lang="uk-UA" sz="2400" b="1" i="1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8435" name="Text Box 3"/>
          <p:cNvSpPr txBox="1">
            <a:spLocks noChangeArrowheads="1"/>
          </p:cNvSpPr>
          <p:nvPr/>
        </p:nvSpPr>
        <p:spPr bwMode="auto">
          <a:xfrm>
            <a:off x="571472" y="2714620"/>
            <a:ext cx="8072494" cy="1571636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FF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uk-UA" sz="24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Calibri" pitchFamily="34" charset="0"/>
              </a:rPr>
              <a:t>Вказівка виведення даних  на екран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uk-UA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writeln</a:t>
            </a:r>
            <a:r>
              <a:rPr kumimoji="0" lang="uk-UA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( ім’я змінної );</a:t>
            </a:r>
            <a:r>
              <a:rPr lang="uk-UA" sz="2400" b="1" dirty="0">
                <a:latin typeface="Times New Roman" pitchFamily="18" charset="0"/>
              </a:rPr>
              <a:t> </a:t>
            </a:r>
            <a:r>
              <a:rPr lang="uk-UA" sz="2400" b="1" dirty="0" smtClean="0">
                <a:latin typeface="Times New Roman" pitchFamily="18" charset="0"/>
              </a:rPr>
              <a:t>          </a:t>
            </a:r>
            <a:r>
              <a:rPr kumimoji="0" lang="en-US" sz="2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writeln</a:t>
            </a:r>
            <a:r>
              <a:rPr kumimoji="0" lang="uk-UA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(</a:t>
            </a:r>
            <a:r>
              <a:rPr kumimoji="0" lang="uk-UA" sz="2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‘текст-підказка’</a:t>
            </a:r>
            <a:r>
              <a:rPr kumimoji="0" lang="uk-UA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);</a:t>
            </a:r>
            <a:endParaRPr kumimoji="0" lang="uk-UA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uk-UA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uk-UA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uk-UA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uk-UA" sz="1600" b="0" i="0" u="none" strike="noStrike" cap="none" normalizeH="0" baseline="0" dirty="0" smtClean="0">
              <a:ln>
                <a:noFill/>
              </a:ln>
              <a:solidFill>
                <a:srgbClr val="0000FF"/>
              </a:solidFill>
              <a:effectLst/>
              <a:latin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8436" name="Text Box 4"/>
          <p:cNvSpPr txBox="1">
            <a:spLocks noChangeArrowheads="1"/>
          </p:cNvSpPr>
          <p:nvPr/>
        </p:nvSpPr>
        <p:spPr bwMode="auto">
          <a:xfrm>
            <a:off x="1214414" y="4643446"/>
            <a:ext cx="6786610" cy="1257300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FF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uk-UA" sz="24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Calibri" pitchFamily="34" charset="0"/>
              </a:rPr>
              <a:t>Вказівка введення даних в </a:t>
            </a:r>
            <a:r>
              <a:rPr kumimoji="0" lang="uk-UA" sz="2400" b="1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Calibri" pitchFamily="34" charset="0"/>
              </a:rPr>
              <a:t>пам’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Calibri" pitchFamily="34" charset="0"/>
              </a:rPr>
              <a:t>ять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Calibri" pitchFamily="34" charset="0"/>
              </a:rPr>
              <a:t>комп’ютера</a:t>
            </a:r>
            <a:endParaRPr kumimoji="0" lang="uk-UA" sz="2400" b="1" i="0" u="none" strike="noStrike" cap="none" normalizeH="0" baseline="0" dirty="0" smtClean="0">
              <a:ln>
                <a:noFill/>
              </a:ln>
              <a:solidFill>
                <a:srgbClr val="0000FF"/>
              </a:solidFill>
              <a:effectLst/>
              <a:latin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uk-UA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readln</a:t>
            </a:r>
            <a:r>
              <a:rPr kumimoji="0" lang="uk-UA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</a:t>
            </a:r>
            <a:r>
              <a:rPr kumimoji="0" lang="uk-UA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( </a:t>
            </a:r>
            <a:r>
              <a:rPr kumimoji="0" lang="uk-UA" sz="2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ім’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я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з</a:t>
            </a:r>
            <a:r>
              <a:rPr kumimoji="0" lang="uk-UA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мінної );</a:t>
            </a:r>
            <a:endParaRPr kumimoji="0" lang="uk-UA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uk-UA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uk-UA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uk-UA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uk-UA" sz="1600" b="0" i="0" u="none" strike="noStrike" cap="none" normalizeH="0" baseline="0" dirty="0" smtClean="0">
              <a:ln>
                <a:noFill/>
              </a:ln>
              <a:solidFill>
                <a:srgbClr val="0000FF"/>
              </a:solidFill>
              <a:effectLst/>
              <a:latin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5" name="Прямокутник 4"/>
          <p:cNvSpPr/>
          <p:nvPr/>
        </p:nvSpPr>
        <p:spPr>
          <a:xfrm>
            <a:off x="1428728" y="285728"/>
            <a:ext cx="621510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kumimoji="0" lang="uk-UA" sz="3600" b="1" i="0" u="none" strike="noStrike" normalizeH="0" baseline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Bookman Old Style" pitchFamily="18" charset="0"/>
                <a:ea typeface="Times New Roman" pitchFamily="18" charset="0"/>
              </a:rPr>
              <a:t>П О В Т О Р Ю Є М О </a:t>
            </a:r>
          </a:p>
        </p:txBody>
      </p:sp>
      <p:sp>
        <p:nvSpPr>
          <p:cNvPr id="7" name="Прямокутник 6"/>
          <p:cNvSpPr/>
          <p:nvPr/>
        </p:nvSpPr>
        <p:spPr>
          <a:xfrm>
            <a:off x="214282" y="214290"/>
            <a:ext cx="8715436" cy="642942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84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4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4" grpId="0" animBg="1"/>
      <p:bldP spid="18435" grpId="0" animBg="1"/>
      <p:bldP spid="1843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я 1"/>
          <p:cNvGraphicFramePr>
            <a:graphicFrameLocks noGrp="1"/>
          </p:cNvGraphicFramePr>
          <p:nvPr/>
        </p:nvGraphicFramePr>
        <p:xfrm>
          <a:off x="1928794" y="428604"/>
          <a:ext cx="6143669" cy="2114192"/>
        </p:xfrm>
        <a:graphic>
          <a:graphicData uri="http://schemas.openxmlformats.org/drawingml/2006/table">
            <a:tbl>
              <a:tblPr/>
              <a:tblGrid>
                <a:gridCol w="3359325"/>
                <a:gridCol w="1392172"/>
                <a:gridCol w="1392172"/>
              </a:tblGrid>
              <a:tr h="11752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400" dirty="0">
                          <a:latin typeface="Times New Roman"/>
                          <a:ea typeface="Times New Roman"/>
                        </a:rPr>
                        <a:t>Вхідні дані</a:t>
                      </a:r>
                      <a:endParaRPr lang="ru-RU" sz="20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400">
                          <a:latin typeface="Times New Roman"/>
                          <a:ea typeface="Times New Roman"/>
                        </a:rPr>
                        <a:t>Ім’</a:t>
                      </a:r>
                      <a:r>
                        <a:rPr lang="en-US" sz="2400">
                          <a:latin typeface="Times New Roman"/>
                          <a:ea typeface="Times New Roman"/>
                        </a:rPr>
                        <a:t>я  </a:t>
                      </a:r>
                      <a:r>
                        <a:rPr lang="uk-UA" sz="2400">
                          <a:latin typeface="Times New Roman"/>
                          <a:ea typeface="Times New Roman"/>
                        </a:rPr>
                        <a:t>комірки</a:t>
                      </a:r>
                      <a:endParaRPr lang="ru-RU" sz="20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400">
                          <a:latin typeface="Times New Roman"/>
                          <a:ea typeface="Times New Roman"/>
                        </a:rPr>
                        <a:t>Тип комірки</a:t>
                      </a:r>
                      <a:endParaRPr lang="ru-RU" sz="20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566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000" dirty="0">
                          <a:latin typeface="Times New Roman"/>
                          <a:ea typeface="Times New Roman"/>
                        </a:rPr>
                        <a:t>Кількість «</a:t>
                      </a:r>
                      <a:r>
                        <a:rPr lang="ru-RU" sz="2000" dirty="0" err="1">
                          <a:latin typeface="Times New Roman"/>
                          <a:ea typeface="Times New Roman"/>
                        </a:rPr>
                        <a:t>Ескімо</a:t>
                      </a:r>
                      <a:r>
                        <a:rPr lang="uk-UA" sz="2000" dirty="0">
                          <a:latin typeface="Times New Roman"/>
                          <a:ea typeface="Times New Roman"/>
                        </a:rPr>
                        <a:t>»</a:t>
                      </a:r>
                      <a:endParaRPr lang="ru-RU" sz="20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Times New Roman"/>
                        </a:rPr>
                        <a:t>kil_ec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000" dirty="0" smtClean="0">
                          <a:latin typeface="Times New Roman"/>
                          <a:ea typeface="Times New Roman"/>
                        </a:rPr>
                        <a:t>цілий</a:t>
                      </a:r>
                      <a:endParaRPr lang="ru-RU" sz="20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566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000" dirty="0">
                          <a:latin typeface="Times New Roman"/>
                          <a:ea typeface="Times New Roman"/>
                        </a:rPr>
                        <a:t>Кількість «</a:t>
                      </a:r>
                      <a:r>
                        <a:rPr lang="ru-RU" sz="2000" dirty="0" err="1">
                          <a:latin typeface="Times New Roman"/>
                          <a:ea typeface="Times New Roman"/>
                        </a:rPr>
                        <a:t>Пломбіру</a:t>
                      </a:r>
                      <a:r>
                        <a:rPr lang="uk-UA" sz="2000" dirty="0">
                          <a:latin typeface="Times New Roman"/>
                          <a:ea typeface="Times New Roman"/>
                        </a:rPr>
                        <a:t>»</a:t>
                      </a:r>
                      <a:endParaRPr lang="ru-RU" sz="20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Times New Roman"/>
                        </a:rPr>
                        <a:t>kil_pl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000" dirty="0" smtClean="0">
                          <a:latin typeface="Times New Roman"/>
                          <a:ea typeface="Times New Roman"/>
                        </a:rPr>
                        <a:t>цілий</a:t>
                      </a:r>
                      <a:endParaRPr lang="ru-RU" sz="20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566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000" dirty="0">
                          <a:latin typeface="Times New Roman"/>
                          <a:ea typeface="Times New Roman"/>
                        </a:rPr>
                        <a:t>Кількість </a:t>
                      </a:r>
                      <a:r>
                        <a:rPr lang="ru-RU" sz="2000" dirty="0" err="1">
                          <a:latin typeface="Times New Roman"/>
                          <a:ea typeface="Times New Roman"/>
                        </a:rPr>
                        <a:t>Ласунки</a:t>
                      </a:r>
                      <a:endParaRPr lang="ru-RU" sz="20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Times New Roman"/>
                        </a:rPr>
                        <a:t>kil_las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000" dirty="0" smtClean="0">
                          <a:latin typeface="Times New Roman"/>
                          <a:ea typeface="Times New Roman"/>
                        </a:rPr>
                        <a:t>цілий</a:t>
                      </a:r>
                      <a:endParaRPr lang="ru-RU" sz="20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566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000">
                          <a:latin typeface="Times New Roman"/>
                          <a:ea typeface="Times New Roman"/>
                        </a:rPr>
                        <a:t>Сума, яку видав покупець</a:t>
                      </a:r>
                      <a:endParaRPr lang="ru-RU" sz="20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 err="1">
                          <a:latin typeface="Times New Roman"/>
                          <a:ea typeface="Times New Roman"/>
                        </a:rPr>
                        <a:t>symma</a:t>
                      </a:r>
                      <a:endParaRPr lang="ru-RU" sz="20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000" dirty="0" smtClean="0">
                          <a:latin typeface="Times New Roman"/>
                          <a:ea typeface="Times New Roman"/>
                        </a:rPr>
                        <a:t>дійсний</a:t>
                      </a:r>
                      <a:endParaRPr lang="ru-RU" sz="20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357158" y="1000108"/>
            <a:ext cx="1428728" cy="12311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Що дано? </a:t>
            </a:r>
            <a:r>
              <a:rPr kumimoji="0" lang="uk-UA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graphicFrame>
        <p:nvGraphicFramePr>
          <p:cNvPr id="4" name="Таблиця 3"/>
          <p:cNvGraphicFramePr>
            <a:graphicFrameLocks noGrp="1"/>
          </p:cNvGraphicFramePr>
          <p:nvPr/>
        </p:nvGraphicFramePr>
        <p:xfrm>
          <a:off x="2000233" y="3786190"/>
          <a:ext cx="5985512" cy="2357454"/>
        </p:xfrm>
        <a:graphic>
          <a:graphicData uri="http://schemas.openxmlformats.org/drawingml/2006/table">
            <a:tbl>
              <a:tblPr/>
              <a:tblGrid>
                <a:gridCol w="3272846"/>
                <a:gridCol w="1356333"/>
                <a:gridCol w="1356333"/>
              </a:tblGrid>
              <a:tr h="78581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400" dirty="0">
                          <a:latin typeface="Times New Roman"/>
                          <a:ea typeface="Times New Roman"/>
                        </a:rPr>
                        <a:t>Вихідні дані</a:t>
                      </a:r>
                      <a:endParaRPr lang="ru-RU" sz="20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400">
                          <a:latin typeface="Times New Roman"/>
                          <a:ea typeface="Times New Roman"/>
                        </a:rPr>
                        <a:t>Ім’</a:t>
                      </a:r>
                      <a:r>
                        <a:rPr lang="en-US" sz="2400">
                          <a:latin typeface="Times New Roman"/>
                          <a:ea typeface="Times New Roman"/>
                        </a:rPr>
                        <a:t>я  </a:t>
                      </a:r>
                      <a:r>
                        <a:rPr lang="uk-UA" sz="2400">
                          <a:latin typeface="Times New Roman"/>
                          <a:ea typeface="Times New Roman"/>
                        </a:rPr>
                        <a:t>комірки</a:t>
                      </a:r>
                      <a:endParaRPr lang="ru-RU" sz="20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400">
                          <a:latin typeface="Times New Roman"/>
                          <a:ea typeface="Times New Roman"/>
                        </a:rPr>
                        <a:t>Тип комірки</a:t>
                      </a:r>
                      <a:endParaRPr lang="ru-RU" sz="20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8581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2400" dirty="0">
                          <a:latin typeface="Times New Roman"/>
                          <a:ea typeface="Times New Roman"/>
                        </a:rPr>
                        <a:t>Вартість</a:t>
                      </a:r>
                      <a:endParaRPr lang="ru-RU" sz="20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000" dirty="0" err="1">
                          <a:latin typeface="Times New Roman"/>
                          <a:ea typeface="Times New Roman"/>
                        </a:rPr>
                        <a:t>vartis</a:t>
                      </a:r>
                      <a:endParaRPr lang="ru-RU" sz="20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2000" dirty="0" smtClean="0">
                          <a:latin typeface="Times New Roman"/>
                          <a:ea typeface="Times New Roman"/>
                        </a:rPr>
                        <a:t>дійсний</a:t>
                      </a:r>
                      <a:endParaRPr lang="ru-RU" sz="20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8581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2400">
                          <a:latin typeface="Times New Roman"/>
                          <a:ea typeface="Times New Roman"/>
                        </a:rPr>
                        <a:t>Здача</a:t>
                      </a:r>
                      <a:endParaRPr lang="ru-RU" sz="20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 err="1">
                          <a:latin typeface="Times New Roman"/>
                          <a:ea typeface="Times New Roman"/>
                        </a:rPr>
                        <a:t>zdacha</a:t>
                      </a:r>
                      <a:endParaRPr lang="ru-RU" sz="20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2000" dirty="0" err="1" smtClean="0">
                          <a:latin typeface="Times New Roman"/>
                          <a:ea typeface="Times New Roman"/>
                        </a:rPr>
                        <a:t>дійсн</a:t>
                      </a:r>
                      <a:r>
                        <a:rPr lang="ru-RU" sz="2000" dirty="0" err="1" smtClean="0">
                          <a:latin typeface="Times New Roman"/>
                          <a:ea typeface="Times New Roman"/>
                        </a:rPr>
                        <a:t>ий</a:t>
                      </a:r>
                      <a:endParaRPr lang="ru-RU" sz="20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0482" name="Rectangle 2"/>
          <p:cNvSpPr>
            <a:spLocks noChangeArrowheads="1"/>
          </p:cNvSpPr>
          <p:nvPr/>
        </p:nvSpPr>
        <p:spPr bwMode="auto">
          <a:xfrm>
            <a:off x="214282" y="4071942"/>
            <a:ext cx="1714512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Що знайти?</a:t>
            </a:r>
            <a:endParaRPr kumimoji="0" lang="uk-UA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7" name="Прямокутник 6"/>
          <p:cNvSpPr/>
          <p:nvPr/>
        </p:nvSpPr>
        <p:spPr>
          <a:xfrm>
            <a:off x="285720" y="285728"/>
            <a:ext cx="8643998" cy="635798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4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4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04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500"/>
                            </p:stCondLst>
                            <p:childTnLst>
                              <p:par>
                                <p:cTn id="1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0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1" grpId="0"/>
      <p:bldP spid="2048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kumimoji="0" lang="uk-UA" b="1" i="0" u="none" strike="noStrike" normalizeH="0" baseline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Bookman Old Style" pitchFamily="18" charset="0"/>
                <a:ea typeface="Times New Roman" pitchFamily="18" charset="0"/>
              </a:rPr>
              <a:t>Розрахункові формули:</a:t>
            </a:r>
            <a:br>
              <a:rPr kumimoji="0" lang="uk-UA" b="1" i="0" u="none" strike="noStrike" normalizeH="0" baseline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Bookman Old Style" pitchFamily="18" charset="0"/>
                <a:ea typeface="Times New Roman" pitchFamily="18" charset="0"/>
              </a:rPr>
            </a:br>
            <a:endParaRPr lang="ru-RU" dirty="0"/>
          </a:p>
        </p:txBody>
      </p:sp>
      <p:graphicFrame>
        <p:nvGraphicFramePr>
          <p:cNvPr id="4" name="Таблиця 3"/>
          <p:cNvGraphicFramePr>
            <a:graphicFrameLocks noGrp="1"/>
          </p:cNvGraphicFramePr>
          <p:nvPr/>
        </p:nvGraphicFramePr>
        <p:xfrm>
          <a:off x="642910" y="1000108"/>
          <a:ext cx="3786214" cy="5572164"/>
        </p:xfrm>
        <a:graphic>
          <a:graphicData uri="http://schemas.openxmlformats.org/drawingml/2006/table">
            <a:tbl>
              <a:tblPr/>
              <a:tblGrid>
                <a:gridCol w="3786214"/>
              </a:tblGrid>
              <a:tr h="42350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000" dirty="0">
                          <a:latin typeface="Times New Roman"/>
                          <a:ea typeface="Times New Roman"/>
                        </a:rPr>
                        <a:t>Ключове запитання</a:t>
                      </a:r>
                      <a:endParaRPr lang="ru-RU" sz="18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7051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2000" dirty="0">
                          <a:latin typeface="Times New Roman"/>
                          <a:ea typeface="Times New Roman"/>
                        </a:rPr>
                        <a:t>Скільки покупець заплатить за морозиво «</a:t>
                      </a:r>
                      <a:r>
                        <a:rPr lang="ru-RU" sz="2000" dirty="0" err="1">
                          <a:latin typeface="Times New Roman"/>
                          <a:ea typeface="Times New Roman"/>
                        </a:rPr>
                        <a:t>Ескімо</a:t>
                      </a:r>
                      <a:r>
                        <a:rPr lang="uk-UA" sz="2000" dirty="0">
                          <a:latin typeface="Times New Roman"/>
                          <a:ea typeface="Times New Roman"/>
                        </a:rPr>
                        <a:t>»?</a:t>
                      </a:r>
                      <a:endParaRPr lang="ru-RU" sz="18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7051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2000" dirty="0">
                          <a:latin typeface="Times New Roman"/>
                          <a:ea typeface="Times New Roman"/>
                        </a:rPr>
                        <a:t>Скільки покупець заплатить за морозиво «Пломбір»?</a:t>
                      </a:r>
                      <a:endParaRPr lang="ru-RU" sz="18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3101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2000" dirty="0">
                          <a:latin typeface="Times New Roman"/>
                          <a:ea typeface="Times New Roman"/>
                        </a:rPr>
                        <a:t>Скільки покупець заплатить за морозиво «Ласунка»</a:t>
                      </a:r>
                      <a:endParaRPr lang="ru-RU" sz="18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92622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2000" b="0" dirty="0">
                          <a:latin typeface="Times New Roman"/>
                          <a:ea typeface="Times New Roman"/>
                        </a:rPr>
                        <a:t>Вартість покупки</a:t>
                      </a:r>
                      <a:endParaRPr lang="ru-RU" sz="1800" b="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400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2000" b="0" dirty="0">
                          <a:latin typeface="Times New Roman"/>
                          <a:ea typeface="Times New Roman"/>
                        </a:rPr>
                        <a:t>Здача</a:t>
                      </a:r>
                      <a:endParaRPr lang="ru-RU" sz="1800" b="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6" name="Таблиця 5"/>
          <p:cNvGraphicFramePr>
            <a:graphicFrameLocks noGrp="1"/>
          </p:cNvGraphicFramePr>
          <p:nvPr/>
        </p:nvGraphicFramePr>
        <p:xfrm>
          <a:off x="4714876" y="1571612"/>
          <a:ext cx="3837305" cy="785818"/>
        </p:xfrm>
        <a:graphic>
          <a:graphicData uri="http://schemas.openxmlformats.org/drawingml/2006/table">
            <a:tbl>
              <a:tblPr/>
              <a:tblGrid>
                <a:gridCol w="3837305"/>
              </a:tblGrid>
              <a:tr h="785818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2400" b="1" dirty="0">
                          <a:latin typeface="Times New Roman"/>
                          <a:ea typeface="Times New Roman"/>
                        </a:rPr>
                        <a:t>= </a:t>
                      </a:r>
                      <a:r>
                        <a:rPr lang="ru-RU" sz="2400" b="1" dirty="0">
                          <a:latin typeface="Times New Roman"/>
                          <a:ea typeface="Times New Roman"/>
                        </a:rPr>
                        <a:t>kil_ec</a:t>
                      </a:r>
                      <a:r>
                        <a:rPr lang="uk-UA" sz="2400" b="1" dirty="0">
                          <a:latin typeface="Times New Roman"/>
                          <a:ea typeface="Times New Roman"/>
                        </a:rPr>
                        <a:t> * </a:t>
                      </a:r>
                      <a:r>
                        <a:rPr lang="uk-UA" sz="2400" b="1" dirty="0" smtClean="0">
                          <a:latin typeface="Times New Roman"/>
                          <a:ea typeface="Times New Roman"/>
                        </a:rPr>
                        <a:t>13.00</a:t>
                      </a:r>
                      <a:endParaRPr lang="ru-RU" sz="18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7" name="Таблиця 6"/>
          <p:cNvGraphicFramePr>
            <a:graphicFrameLocks noGrp="1"/>
          </p:cNvGraphicFramePr>
          <p:nvPr/>
        </p:nvGraphicFramePr>
        <p:xfrm>
          <a:off x="4714876" y="2857496"/>
          <a:ext cx="3837305" cy="642942"/>
        </p:xfrm>
        <a:graphic>
          <a:graphicData uri="http://schemas.openxmlformats.org/drawingml/2006/table">
            <a:tbl>
              <a:tblPr/>
              <a:tblGrid>
                <a:gridCol w="3837305"/>
              </a:tblGrid>
              <a:tr h="642942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24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= </a:t>
                      </a:r>
                      <a:r>
                        <a:rPr lang="ru-RU" sz="2400" b="1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kil_pl</a:t>
                      </a:r>
                      <a:r>
                        <a:rPr lang="uk-UA" sz="2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uk-UA" sz="2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*12.60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8" name="Таблиця 7"/>
          <p:cNvGraphicFramePr>
            <a:graphicFrameLocks noGrp="1"/>
          </p:cNvGraphicFramePr>
          <p:nvPr/>
        </p:nvGraphicFramePr>
        <p:xfrm>
          <a:off x="4786315" y="4357694"/>
          <a:ext cx="3714776" cy="365760"/>
        </p:xfrm>
        <a:graphic>
          <a:graphicData uri="http://schemas.openxmlformats.org/drawingml/2006/table">
            <a:tbl>
              <a:tblPr/>
              <a:tblGrid>
                <a:gridCol w="3714776"/>
              </a:tblGrid>
              <a:tr h="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24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= </a:t>
                      </a:r>
                      <a:r>
                        <a:rPr lang="ru-RU" sz="2400" b="1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kil_las</a:t>
                      </a:r>
                      <a:r>
                        <a:rPr lang="uk-UA" sz="2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*13.90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9" name="Таблиця 8"/>
          <p:cNvGraphicFramePr>
            <a:graphicFrameLocks noGrp="1"/>
          </p:cNvGraphicFramePr>
          <p:nvPr/>
        </p:nvGraphicFramePr>
        <p:xfrm>
          <a:off x="4714876" y="5286388"/>
          <a:ext cx="3837305" cy="731520"/>
        </p:xfrm>
        <a:graphic>
          <a:graphicData uri="http://schemas.openxmlformats.org/drawingml/2006/table">
            <a:tbl>
              <a:tblPr/>
              <a:tblGrid>
                <a:gridCol w="3837305"/>
              </a:tblGrid>
              <a:tr h="428628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24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=</a:t>
                      </a:r>
                      <a:r>
                        <a:rPr lang="en-US" sz="2400" b="1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kil_ec</a:t>
                      </a:r>
                      <a:r>
                        <a:rPr lang="uk-UA" sz="2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*13.00+</a:t>
                      </a:r>
                      <a:r>
                        <a:rPr lang="en-US" sz="2400" b="1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kil_pl</a:t>
                      </a:r>
                      <a:r>
                        <a:rPr lang="uk-UA" sz="2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*12.60</a:t>
                      </a:r>
                      <a:r>
                        <a:rPr lang="uk-UA" sz="2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+</a:t>
                      </a:r>
                      <a:r>
                        <a:rPr lang="en-US" sz="2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2400" b="1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kil_las</a:t>
                      </a:r>
                      <a:r>
                        <a:rPr lang="uk-UA" sz="2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*13.90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10" name="Таблиця 9"/>
          <p:cNvGraphicFramePr>
            <a:graphicFrameLocks noGrp="1"/>
          </p:cNvGraphicFramePr>
          <p:nvPr/>
        </p:nvGraphicFramePr>
        <p:xfrm>
          <a:off x="4643438" y="6072182"/>
          <a:ext cx="3929090" cy="500090"/>
        </p:xfrm>
        <a:graphic>
          <a:graphicData uri="http://schemas.openxmlformats.org/drawingml/2006/table">
            <a:tbl>
              <a:tblPr/>
              <a:tblGrid>
                <a:gridCol w="3929090"/>
              </a:tblGrid>
              <a:tr h="50009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24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= </a:t>
                      </a:r>
                      <a:r>
                        <a:rPr lang="ru-RU" sz="2400" b="1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symma</a:t>
                      </a:r>
                      <a:r>
                        <a:rPr lang="uk-UA" sz="2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r>
                        <a:rPr lang="en-US" sz="2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2400" b="1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vartis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2" name="Прямокутник 11"/>
          <p:cNvSpPr/>
          <p:nvPr/>
        </p:nvSpPr>
        <p:spPr>
          <a:xfrm>
            <a:off x="214282" y="285728"/>
            <a:ext cx="8715436" cy="642942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я 3"/>
          <p:cNvGraphicFramePr>
            <a:graphicFrameLocks noGrp="1"/>
          </p:cNvGraphicFramePr>
          <p:nvPr/>
        </p:nvGraphicFramePr>
        <p:xfrm>
          <a:off x="428595" y="392957"/>
          <a:ext cx="8358247" cy="6296069"/>
        </p:xfrm>
        <a:graphic>
          <a:graphicData uri="http://schemas.openxmlformats.org/drawingml/2006/table">
            <a:tbl>
              <a:tblPr/>
              <a:tblGrid>
                <a:gridCol w="4000529"/>
                <a:gridCol w="4357718"/>
              </a:tblGrid>
              <a:tr h="26928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800" b="1" dirty="0">
                          <a:latin typeface="Times New Roman"/>
                          <a:ea typeface="Times New Roman"/>
                        </a:rPr>
                        <a:t>Алгоритм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40749" marR="407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800" b="1" dirty="0">
                          <a:latin typeface="Times New Roman"/>
                          <a:ea typeface="Times New Roman"/>
                        </a:rPr>
                        <a:t>Переклад на мову Паскаль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40749" marR="407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18094">
                <a:tc>
                  <a:txBody>
                    <a:bodyPr/>
                    <a:lstStyle/>
                    <a:p>
                      <a:pPr marL="228600" indent="-228600" algn="just">
                        <a:spcAft>
                          <a:spcPts val="0"/>
                        </a:spcAft>
                      </a:pPr>
                      <a:r>
                        <a:rPr lang="uk-UA" sz="1400" dirty="0">
                          <a:latin typeface="Times New Roman"/>
                          <a:ea typeface="Times New Roman"/>
                        </a:rPr>
                        <a:t>1</a:t>
                      </a:r>
                      <a:r>
                        <a:rPr lang="uk-UA" sz="1400" b="1" dirty="0">
                          <a:solidFill>
                            <a:srgbClr val="3366FF"/>
                          </a:solidFill>
                          <a:latin typeface="Times New Roman"/>
                          <a:ea typeface="Times New Roman"/>
                        </a:rPr>
                        <a:t>. Вивести на екран</a:t>
                      </a:r>
                      <a:r>
                        <a:rPr lang="uk-UA" sz="1400" dirty="0">
                          <a:latin typeface="Times New Roman"/>
                          <a:ea typeface="Times New Roman"/>
                        </a:rPr>
                        <a:t>  перелік наявних в </a:t>
                      </a:r>
                      <a:r>
                        <a:rPr lang="uk-UA" sz="1400" dirty="0" smtClean="0">
                          <a:latin typeface="Times New Roman"/>
                          <a:ea typeface="Times New Roman"/>
                        </a:rPr>
                        <a:t>кіоску </a:t>
                      </a:r>
                      <a:r>
                        <a:rPr lang="uk-UA" sz="1400" dirty="0">
                          <a:latin typeface="Times New Roman"/>
                          <a:ea typeface="Times New Roman"/>
                        </a:rPr>
                        <a:t>товарів на екран та їх ціну.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40749" marR="407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 dirty="0" err="1">
                          <a:latin typeface="Times New Roman"/>
                          <a:ea typeface="Times New Roman"/>
                        </a:rPr>
                        <a:t>Writeln</a:t>
                      </a:r>
                      <a:r>
                        <a:rPr lang="uk-UA" sz="1600" b="1" dirty="0">
                          <a:latin typeface="Times New Roman"/>
                          <a:ea typeface="Times New Roman"/>
                        </a:rPr>
                        <a:t>( </a:t>
                      </a:r>
                      <a:r>
                        <a:rPr lang="uk-UA" sz="1600" b="1" dirty="0" err="1">
                          <a:latin typeface="Times New Roman"/>
                          <a:ea typeface="Times New Roman"/>
                        </a:rPr>
                        <a:t>'Ескімо</a:t>
                      </a:r>
                      <a:r>
                        <a:rPr lang="uk-UA" sz="1600" b="1" dirty="0">
                          <a:latin typeface="Times New Roman"/>
                          <a:ea typeface="Times New Roman"/>
                        </a:rPr>
                        <a:t> - </a:t>
                      </a:r>
                      <a:r>
                        <a:rPr lang="uk-UA" sz="1600" b="1" dirty="0" smtClean="0">
                          <a:latin typeface="Times New Roman"/>
                          <a:ea typeface="Times New Roman"/>
                        </a:rPr>
                        <a:t>13 </a:t>
                      </a:r>
                      <a:r>
                        <a:rPr lang="uk-UA" sz="1600" b="1" dirty="0" err="1">
                          <a:latin typeface="Times New Roman"/>
                          <a:ea typeface="Times New Roman"/>
                        </a:rPr>
                        <a:t>грн</a:t>
                      </a:r>
                      <a:r>
                        <a:rPr lang="uk-UA" sz="1600" b="1" dirty="0">
                          <a:latin typeface="Times New Roman"/>
                          <a:ea typeface="Times New Roman"/>
                        </a:rPr>
                        <a:t>/</a:t>
                      </a:r>
                      <a:r>
                        <a:rPr lang="uk-UA" sz="1600" b="1" dirty="0" err="1">
                          <a:latin typeface="Times New Roman"/>
                          <a:ea typeface="Times New Roman"/>
                        </a:rPr>
                        <a:t>п'</a:t>
                      </a:r>
                      <a:r>
                        <a:rPr lang="uk-UA" sz="1600" b="1" dirty="0">
                          <a:latin typeface="Times New Roman"/>
                          <a:ea typeface="Times New Roman"/>
                        </a:rPr>
                        <a:t> );</a:t>
                      </a:r>
                      <a:endParaRPr lang="ru-RU" sz="1400" b="1" dirty="0"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 dirty="0" err="1">
                          <a:latin typeface="Times New Roman"/>
                          <a:ea typeface="Times New Roman"/>
                        </a:rPr>
                        <a:t>Writeln</a:t>
                      </a:r>
                      <a:r>
                        <a:rPr lang="uk-UA" sz="1600" b="1" dirty="0">
                          <a:latin typeface="Times New Roman"/>
                          <a:ea typeface="Times New Roman"/>
                        </a:rPr>
                        <a:t>( </a:t>
                      </a:r>
                      <a:r>
                        <a:rPr lang="uk-UA" sz="1600" b="1" dirty="0" err="1">
                          <a:latin typeface="Times New Roman"/>
                          <a:ea typeface="Times New Roman"/>
                        </a:rPr>
                        <a:t>'Ласунка</a:t>
                      </a:r>
                      <a:r>
                        <a:rPr lang="uk-UA" sz="1600" b="1" dirty="0">
                          <a:latin typeface="Times New Roman"/>
                          <a:ea typeface="Times New Roman"/>
                        </a:rPr>
                        <a:t> - </a:t>
                      </a:r>
                      <a:r>
                        <a:rPr lang="uk-UA" sz="1600" b="1" dirty="0" smtClean="0">
                          <a:latin typeface="Times New Roman"/>
                          <a:ea typeface="Times New Roman"/>
                        </a:rPr>
                        <a:t>13.90 </a:t>
                      </a:r>
                      <a:r>
                        <a:rPr lang="uk-UA" sz="1600" b="1" dirty="0" err="1">
                          <a:latin typeface="Times New Roman"/>
                          <a:ea typeface="Times New Roman"/>
                        </a:rPr>
                        <a:t>грн</a:t>
                      </a:r>
                      <a:r>
                        <a:rPr lang="uk-UA" sz="1600" b="1" dirty="0">
                          <a:latin typeface="Times New Roman"/>
                          <a:ea typeface="Times New Roman"/>
                        </a:rPr>
                        <a:t>/</a:t>
                      </a:r>
                      <a:r>
                        <a:rPr lang="uk-UA" sz="1600" b="1" dirty="0" err="1">
                          <a:latin typeface="Times New Roman"/>
                          <a:ea typeface="Times New Roman"/>
                        </a:rPr>
                        <a:t>п'</a:t>
                      </a:r>
                      <a:r>
                        <a:rPr lang="uk-UA" sz="1600" b="1" dirty="0">
                          <a:latin typeface="Times New Roman"/>
                          <a:ea typeface="Times New Roman"/>
                        </a:rPr>
                        <a:t> );</a:t>
                      </a:r>
                      <a:endParaRPr lang="ru-RU" sz="1400" b="1" dirty="0"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 dirty="0" err="1">
                          <a:latin typeface="Times New Roman"/>
                          <a:ea typeface="Times New Roman"/>
                        </a:rPr>
                        <a:t>Writeln</a:t>
                      </a:r>
                      <a:r>
                        <a:rPr lang="ru-RU" sz="1600" b="1" dirty="0">
                          <a:latin typeface="Times New Roman"/>
                          <a:ea typeface="Times New Roman"/>
                        </a:rPr>
                        <a:t>( '</a:t>
                      </a:r>
                      <a:r>
                        <a:rPr lang="ru-RU" sz="1600" b="1" dirty="0" err="1">
                          <a:latin typeface="Times New Roman"/>
                          <a:ea typeface="Times New Roman"/>
                        </a:rPr>
                        <a:t>Пломбір</a:t>
                      </a:r>
                      <a:r>
                        <a:rPr lang="ru-RU" sz="1600" b="1" dirty="0">
                          <a:latin typeface="Times New Roman"/>
                          <a:ea typeface="Times New Roman"/>
                        </a:rPr>
                        <a:t> - </a:t>
                      </a:r>
                      <a:r>
                        <a:rPr lang="ru-RU" sz="1600" b="1" dirty="0" smtClean="0">
                          <a:latin typeface="Times New Roman"/>
                          <a:ea typeface="Times New Roman"/>
                        </a:rPr>
                        <a:t>12.60 </a:t>
                      </a:r>
                      <a:r>
                        <a:rPr lang="ru-RU" sz="1600" b="1" dirty="0" err="1">
                          <a:latin typeface="Times New Roman"/>
                          <a:ea typeface="Times New Roman"/>
                        </a:rPr>
                        <a:t>грн</a:t>
                      </a:r>
                      <a:r>
                        <a:rPr lang="ru-RU" sz="1600" b="1" dirty="0">
                          <a:latin typeface="Times New Roman"/>
                          <a:ea typeface="Times New Roman"/>
                        </a:rPr>
                        <a:t>/</a:t>
                      </a:r>
                      <a:r>
                        <a:rPr lang="ru-RU" sz="1600" b="1" dirty="0" err="1">
                          <a:latin typeface="Times New Roman"/>
                          <a:ea typeface="Times New Roman"/>
                        </a:rPr>
                        <a:t>п</a:t>
                      </a:r>
                      <a:r>
                        <a:rPr lang="ru-RU" sz="1600" b="1" dirty="0">
                          <a:latin typeface="Times New Roman"/>
                          <a:ea typeface="Times New Roman"/>
                        </a:rPr>
                        <a:t>' );</a:t>
                      </a:r>
                      <a:endParaRPr lang="ru-RU" sz="1400" b="1" dirty="0">
                        <a:latin typeface="Times New Roman"/>
                        <a:ea typeface="Times New Roman"/>
                      </a:endParaRPr>
                    </a:p>
                  </a:txBody>
                  <a:tcPr marL="40749" marR="407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3618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400" dirty="0">
                          <a:latin typeface="Times New Roman"/>
                          <a:ea typeface="Times New Roman"/>
                        </a:rPr>
                        <a:t>2. </a:t>
                      </a:r>
                      <a:r>
                        <a:rPr lang="uk-UA" sz="1400" b="1" dirty="0">
                          <a:solidFill>
                            <a:srgbClr val="3366FF"/>
                          </a:solidFill>
                          <a:latin typeface="Times New Roman"/>
                          <a:ea typeface="Times New Roman"/>
                        </a:rPr>
                        <a:t>Вивести на екран</a:t>
                      </a:r>
                      <a:r>
                        <a:rPr lang="uk-UA" sz="1400" dirty="0">
                          <a:latin typeface="Times New Roman"/>
                          <a:ea typeface="Times New Roman"/>
                        </a:rPr>
                        <a:t> запит до покупця про конкретний вид товару та </a:t>
                      </a:r>
                      <a:r>
                        <a:rPr lang="uk-UA" sz="1400" b="1" dirty="0">
                          <a:solidFill>
                            <a:srgbClr val="3366FF"/>
                          </a:solidFill>
                          <a:latin typeface="Times New Roman"/>
                          <a:ea typeface="Times New Roman"/>
                        </a:rPr>
                        <a:t>ввести в </a:t>
                      </a:r>
                      <a:r>
                        <a:rPr lang="uk-UA" sz="1400" b="1" dirty="0" err="1">
                          <a:solidFill>
                            <a:srgbClr val="3366FF"/>
                          </a:solidFill>
                          <a:latin typeface="Times New Roman"/>
                          <a:ea typeface="Times New Roman"/>
                        </a:rPr>
                        <a:t>память</a:t>
                      </a:r>
                      <a:r>
                        <a:rPr lang="uk-UA" sz="1400" b="1" dirty="0">
                          <a:solidFill>
                            <a:srgbClr val="3366FF"/>
                          </a:solidFill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uk-UA" sz="1400" b="1" dirty="0" err="1">
                          <a:solidFill>
                            <a:srgbClr val="3366FF"/>
                          </a:solidFill>
                          <a:latin typeface="Times New Roman"/>
                          <a:ea typeface="Times New Roman"/>
                        </a:rPr>
                        <a:t>комп</a:t>
                      </a:r>
                      <a:r>
                        <a:rPr lang="ru-RU" sz="1400" b="1" dirty="0">
                          <a:solidFill>
                            <a:srgbClr val="3366FF"/>
                          </a:solidFill>
                          <a:latin typeface="Times New Roman"/>
                          <a:ea typeface="Times New Roman"/>
                        </a:rPr>
                        <a:t>’</a:t>
                      </a:r>
                      <a:r>
                        <a:rPr lang="ru-RU" sz="1400" b="1" dirty="0" err="1">
                          <a:solidFill>
                            <a:srgbClr val="3366FF"/>
                          </a:solidFill>
                          <a:latin typeface="Times New Roman"/>
                          <a:ea typeface="Times New Roman"/>
                        </a:rPr>
                        <a:t>ю</a:t>
                      </a:r>
                      <a:r>
                        <a:rPr lang="uk-UA" sz="1400" b="1" dirty="0" err="1">
                          <a:solidFill>
                            <a:srgbClr val="3366FF"/>
                          </a:solidFill>
                          <a:latin typeface="Times New Roman"/>
                          <a:ea typeface="Times New Roman"/>
                        </a:rPr>
                        <a:t>тера</a:t>
                      </a:r>
                      <a:r>
                        <a:rPr lang="uk-UA" sz="1400" dirty="0">
                          <a:latin typeface="Times New Roman"/>
                          <a:ea typeface="Times New Roman"/>
                        </a:rPr>
                        <a:t> кількість пачок, які будуть придбані.(Якщо певний вид товару покупець брати  не буде – ввести 0).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40749" marR="407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 dirty="0" err="1">
                          <a:latin typeface="Times New Roman"/>
                          <a:ea typeface="Times New Roman"/>
                        </a:rPr>
                        <a:t>Writeln</a:t>
                      </a:r>
                      <a:r>
                        <a:rPr lang="uk-UA" sz="1600" b="1" dirty="0">
                          <a:latin typeface="Times New Roman"/>
                          <a:ea typeface="Times New Roman"/>
                        </a:rPr>
                        <a:t>( </a:t>
                      </a:r>
                      <a:r>
                        <a:rPr lang="uk-UA" sz="1600" b="1" dirty="0" err="1">
                          <a:latin typeface="Times New Roman"/>
                          <a:ea typeface="Times New Roman"/>
                        </a:rPr>
                        <a:t>'Скільки</a:t>
                      </a:r>
                      <a:r>
                        <a:rPr lang="uk-UA" sz="1600" b="1" dirty="0">
                          <a:latin typeface="Times New Roman"/>
                          <a:ea typeface="Times New Roman"/>
                        </a:rPr>
                        <a:t> Ескімо?' );</a:t>
                      </a:r>
                      <a:endParaRPr lang="ru-RU" sz="1400" b="1" dirty="0"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 b="1" dirty="0" err="1">
                          <a:latin typeface="Times New Roman"/>
                          <a:ea typeface="Times New Roman"/>
                        </a:rPr>
                        <a:t>readln</a:t>
                      </a:r>
                      <a:r>
                        <a:rPr lang="uk-UA" sz="1600" b="1" dirty="0">
                          <a:latin typeface="Times New Roman"/>
                          <a:ea typeface="Times New Roman"/>
                        </a:rPr>
                        <a:t>( </a:t>
                      </a:r>
                      <a:r>
                        <a:rPr lang="ru-RU" sz="1600" b="1" dirty="0" err="1">
                          <a:latin typeface="Times New Roman"/>
                          <a:ea typeface="Times New Roman"/>
                        </a:rPr>
                        <a:t>kil</a:t>
                      </a:r>
                      <a:r>
                        <a:rPr lang="uk-UA" sz="1600" b="1" dirty="0">
                          <a:latin typeface="Times New Roman"/>
                          <a:ea typeface="Times New Roman"/>
                        </a:rPr>
                        <a:t>_</a:t>
                      </a:r>
                      <a:r>
                        <a:rPr lang="ru-RU" sz="1600" b="1" dirty="0" err="1">
                          <a:latin typeface="Times New Roman"/>
                          <a:ea typeface="Times New Roman"/>
                        </a:rPr>
                        <a:t>ec</a:t>
                      </a:r>
                      <a:r>
                        <a:rPr lang="uk-UA" sz="1600" b="1" dirty="0">
                          <a:latin typeface="Times New Roman"/>
                          <a:ea typeface="Times New Roman"/>
                        </a:rPr>
                        <a:t> );</a:t>
                      </a:r>
                      <a:endParaRPr lang="ru-RU" sz="1400" b="1" dirty="0"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 dirty="0" err="1">
                          <a:latin typeface="Times New Roman"/>
                          <a:ea typeface="Times New Roman"/>
                        </a:rPr>
                        <a:t>Writeln</a:t>
                      </a:r>
                      <a:r>
                        <a:rPr lang="uk-UA" sz="1600" b="1" dirty="0">
                          <a:latin typeface="Times New Roman"/>
                          <a:ea typeface="Times New Roman"/>
                        </a:rPr>
                        <a:t>( </a:t>
                      </a:r>
                      <a:r>
                        <a:rPr lang="uk-UA" sz="1600" b="1" dirty="0" err="1">
                          <a:latin typeface="Times New Roman"/>
                          <a:ea typeface="Times New Roman"/>
                        </a:rPr>
                        <a:t>'Скільки</a:t>
                      </a:r>
                      <a:r>
                        <a:rPr lang="uk-UA" sz="1600" b="1" dirty="0">
                          <a:latin typeface="Times New Roman"/>
                          <a:ea typeface="Times New Roman"/>
                        </a:rPr>
                        <a:t> Пломбіру?' );</a:t>
                      </a:r>
                      <a:endParaRPr lang="ru-RU" sz="1400" b="1" dirty="0"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 b="1" dirty="0" err="1">
                          <a:latin typeface="Times New Roman"/>
                          <a:ea typeface="Times New Roman"/>
                        </a:rPr>
                        <a:t>readln</a:t>
                      </a:r>
                      <a:r>
                        <a:rPr lang="en-US" sz="1600" b="1" dirty="0">
                          <a:latin typeface="Times New Roman"/>
                          <a:ea typeface="Times New Roman"/>
                        </a:rPr>
                        <a:t>( </a:t>
                      </a:r>
                      <a:r>
                        <a:rPr lang="en-US" sz="1600" b="1" dirty="0" err="1">
                          <a:latin typeface="Times New Roman"/>
                          <a:ea typeface="Times New Roman"/>
                        </a:rPr>
                        <a:t>kil_pl</a:t>
                      </a:r>
                      <a:r>
                        <a:rPr lang="en-US" sz="1600" b="1" dirty="0">
                          <a:latin typeface="Times New Roman"/>
                          <a:ea typeface="Times New Roman"/>
                        </a:rPr>
                        <a:t> );</a:t>
                      </a:r>
                      <a:endParaRPr lang="ru-RU" sz="1400" b="1" dirty="0"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 b="1" dirty="0" err="1">
                          <a:latin typeface="Times New Roman"/>
                          <a:ea typeface="Times New Roman"/>
                        </a:rPr>
                        <a:t>Writeln</a:t>
                      </a:r>
                      <a:r>
                        <a:rPr lang="en-US" sz="1600" b="1" dirty="0">
                          <a:latin typeface="Times New Roman"/>
                          <a:ea typeface="Times New Roman"/>
                        </a:rPr>
                        <a:t>( '</a:t>
                      </a:r>
                      <a:r>
                        <a:rPr lang="ru-RU" sz="1600" b="1" dirty="0" err="1">
                          <a:latin typeface="Times New Roman"/>
                          <a:ea typeface="Times New Roman"/>
                        </a:rPr>
                        <a:t>Скільки</a:t>
                      </a:r>
                      <a:r>
                        <a:rPr lang="ru-RU" sz="1600" b="1" dirty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600" b="1" dirty="0" err="1">
                          <a:latin typeface="Times New Roman"/>
                          <a:ea typeface="Times New Roman"/>
                        </a:rPr>
                        <a:t>Ласунки</a:t>
                      </a:r>
                      <a:r>
                        <a:rPr lang="en-US" sz="1600" b="1" dirty="0">
                          <a:latin typeface="Times New Roman"/>
                          <a:ea typeface="Times New Roman"/>
                        </a:rPr>
                        <a:t>?' );</a:t>
                      </a:r>
                      <a:endParaRPr lang="ru-RU" sz="1400" b="1" dirty="0"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 b="1" dirty="0" err="1">
                          <a:latin typeface="Times New Roman"/>
                          <a:ea typeface="Times New Roman"/>
                        </a:rPr>
                        <a:t>readln</a:t>
                      </a:r>
                      <a:r>
                        <a:rPr lang="ru-RU" sz="1600" b="1" dirty="0">
                          <a:latin typeface="Times New Roman"/>
                          <a:ea typeface="Times New Roman"/>
                        </a:rPr>
                        <a:t>( kil_las );</a:t>
                      </a:r>
                      <a:endParaRPr lang="ru-RU" sz="1400" b="1" dirty="0">
                        <a:latin typeface="Times New Roman"/>
                        <a:ea typeface="Times New Roman"/>
                      </a:endParaRPr>
                    </a:p>
                  </a:txBody>
                  <a:tcPr marL="40749" marR="407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92238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400" dirty="0">
                          <a:latin typeface="Times New Roman"/>
                          <a:ea typeface="Times New Roman"/>
                        </a:rPr>
                        <a:t>3. </a:t>
                      </a:r>
                      <a:r>
                        <a:rPr lang="uk-UA" sz="1400" b="1" dirty="0">
                          <a:solidFill>
                            <a:srgbClr val="3366FF"/>
                          </a:solidFill>
                          <a:latin typeface="Times New Roman"/>
                          <a:ea typeface="Times New Roman"/>
                        </a:rPr>
                        <a:t>Ввести в </a:t>
                      </a:r>
                      <a:r>
                        <a:rPr lang="uk-UA" sz="1400" b="1" dirty="0" err="1">
                          <a:solidFill>
                            <a:srgbClr val="3366FF"/>
                          </a:solidFill>
                          <a:latin typeface="Times New Roman"/>
                          <a:ea typeface="Times New Roman"/>
                        </a:rPr>
                        <a:t>пам’</a:t>
                      </a:r>
                      <a:r>
                        <a:rPr lang="ru-RU" sz="1400" b="1" dirty="0">
                          <a:solidFill>
                            <a:srgbClr val="3366FF"/>
                          </a:solidFill>
                          <a:latin typeface="Times New Roman"/>
                          <a:ea typeface="Times New Roman"/>
                        </a:rPr>
                        <a:t>ять </a:t>
                      </a:r>
                      <a:r>
                        <a:rPr lang="ru-RU" sz="1400" b="1" dirty="0" err="1">
                          <a:solidFill>
                            <a:srgbClr val="3366FF"/>
                          </a:solidFill>
                          <a:latin typeface="Times New Roman"/>
                          <a:ea typeface="Times New Roman"/>
                        </a:rPr>
                        <a:t>комп’ютера</a:t>
                      </a: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uk-UA" sz="1400" dirty="0">
                          <a:latin typeface="Times New Roman"/>
                          <a:ea typeface="Times New Roman"/>
                        </a:rPr>
                        <a:t>формулу, що підраховує вартість покупки.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40749" marR="407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 b="1" dirty="0" err="1">
                          <a:latin typeface="Times New Roman"/>
                          <a:ea typeface="Times New Roman"/>
                        </a:rPr>
                        <a:t>vartist</a:t>
                      </a:r>
                      <a:r>
                        <a:rPr lang="en-US" sz="1600" b="1" dirty="0">
                          <a:latin typeface="Times New Roman"/>
                          <a:ea typeface="Times New Roman"/>
                        </a:rPr>
                        <a:t>:= </a:t>
                      </a:r>
                      <a:r>
                        <a:rPr lang="en-US" sz="1600" b="1" dirty="0" err="1" smtClean="0">
                          <a:latin typeface="Times New Roman"/>
                          <a:ea typeface="Times New Roman"/>
                        </a:rPr>
                        <a:t>kil_ec</a:t>
                      </a:r>
                      <a:r>
                        <a:rPr lang="en-US" sz="1600" b="1" dirty="0" smtClean="0">
                          <a:latin typeface="Times New Roman"/>
                          <a:ea typeface="Times New Roman"/>
                        </a:rPr>
                        <a:t>*</a:t>
                      </a:r>
                      <a:r>
                        <a:rPr lang="uk-UA" sz="1600" b="1" dirty="0" smtClean="0">
                          <a:latin typeface="Times New Roman"/>
                          <a:ea typeface="Times New Roman"/>
                        </a:rPr>
                        <a:t>1</a:t>
                      </a:r>
                      <a:r>
                        <a:rPr lang="en-US" sz="1600" b="1" dirty="0" smtClean="0">
                          <a:latin typeface="Times New Roman"/>
                          <a:ea typeface="Times New Roman"/>
                        </a:rPr>
                        <a:t>3+kil_pl*</a:t>
                      </a:r>
                      <a:r>
                        <a:rPr lang="uk-UA" sz="1600" b="1" dirty="0" smtClean="0">
                          <a:latin typeface="Times New Roman"/>
                          <a:ea typeface="Times New Roman"/>
                        </a:rPr>
                        <a:t>1</a:t>
                      </a:r>
                      <a:r>
                        <a:rPr lang="en-US" sz="1600" b="1" dirty="0" smtClean="0">
                          <a:latin typeface="Times New Roman"/>
                          <a:ea typeface="Times New Roman"/>
                        </a:rPr>
                        <a:t>2.60+kil_las*</a:t>
                      </a:r>
                      <a:r>
                        <a:rPr lang="uk-UA" sz="1600" b="1" dirty="0" smtClean="0">
                          <a:latin typeface="Times New Roman"/>
                          <a:ea typeface="Times New Roman"/>
                        </a:rPr>
                        <a:t>1</a:t>
                      </a:r>
                      <a:r>
                        <a:rPr lang="en-US" sz="1600" b="1" dirty="0" smtClean="0">
                          <a:latin typeface="Times New Roman"/>
                          <a:ea typeface="Times New Roman"/>
                        </a:rPr>
                        <a:t>3.90</a:t>
                      </a:r>
                      <a:endParaRPr lang="ru-RU" sz="1400" b="1" dirty="0">
                        <a:latin typeface="Times New Roman"/>
                        <a:ea typeface="Times New Roman"/>
                      </a:endParaRPr>
                    </a:p>
                  </a:txBody>
                  <a:tcPr marL="40749" marR="407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92238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Times New Roman"/>
                        </a:rPr>
                        <a:t>4. </a:t>
                      </a:r>
                      <a:r>
                        <a:rPr lang="uk-UA" sz="1400" b="1">
                          <a:solidFill>
                            <a:srgbClr val="3366FF"/>
                          </a:solidFill>
                          <a:latin typeface="Times New Roman"/>
                          <a:ea typeface="Times New Roman"/>
                        </a:rPr>
                        <a:t>Вивести на екран</a:t>
                      </a:r>
                      <a:r>
                        <a:rPr lang="uk-UA" sz="1400">
                          <a:latin typeface="Times New Roman"/>
                          <a:ea typeface="Times New Roman"/>
                        </a:rPr>
                        <a:t>  вартість покупки.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40749" marR="407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 dirty="0" err="1">
                          <a:latin typeface="Times New Roman"/>
                          <a:ea typeface="Times New Roman"/>
                        </a:rPr>
                        <a:t>Writeln</a:t>
                      </a:r>
                      <a:r>
                        <a:rPr lang="uk-UA" sz="1600" b="1" dirty="0">
                          <a:latin typeface="Times New Roman"/>
                          <a:ea typeface="Times New Roman"/>
                        </a:rPr>
                        <a:t>( </a:t>
                      </a:r>
                      <a:r>
                        <a:rPr lang="uk-UA" sz="1600" b="1" dirty="0" err="1">
                          <a:latin typeface="Times New Roman"/>
                          <a:ea typeface="Times New Roman"/>
                        </a:rPr>
                        <a:t>'Вартість</a:t>
                      </a:r>
                      <a:r>
                        <a:rPr lang="uk-UA" sz="1600" b="1" dirty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uk-UA" sz="1600" b="1" dirty="0" err="1">
                          <a:latin typeface="Times New Roman"/>
                          <a:ea typeface="Times New Roman"/>
                        </a:rPr>
                        <a:t>покупки='</a:t>
                      </a:r>
                      <a:r>
                        <a:rPr lang="uk-UA" sz="1600" b="1" dirty="0">
                          <a:latin typeface="Times New Roman"/>
                          <a:ea typeface="Times New Roman"/>
                        </a:rPr>
                        <a:t>,</a:t>
                      </a:r>
                      <a:r>
                        <a:rPr lang="ru-RU" sz="1600" b="1" dirty="0" err="1">
                          <a:latin typeface="Times New Roman"/>
                          <a:ea typeface="Times New Roman"/>
                        </a:rPr>
                        <a:t>vartist</a:t>
                      </a:r>
                      <a:r>
                        <a:rPr lang="uk-UA" sz="1600" b="1" dirty="0">
                          <a:latin typeface="Times New Roman"/>
                          <a:ea typeface="Times New Roman"/>
                        </a:rPr>
                        <a:t>,' </a:t>
                      </a:r>
                      <a:r>
                        <a:rPr lang="uk-UA" sz="1600" b="1" dirty="0" err="1">
                          <a:latin typeface="Times New Roman"/>
                          <a:ea typeface="Times New Roman"/>
                        </a:rPr>
                        <a:t>грн'</a:t>
                      </a:r>
                      <a:r>
                        <a:rPr lang="uk-UA" sz="1600" b="1" dirty="0">
                          <a:latin typeface="Times New Roman"/>
                          <a:ea typeface="Times New Roman"/>
                        </a:rPr>
                        <a:t> );</a:t>
                      </a:r>
                      <a:endParaRPr lang="ru-RU" sz="1400" b="1" dirty="0">
                        <a:latin typeface="Times New Roman"/>
                        <a:ea typeface="Times New Roman"/>
                      </a:endParaRPr>
                    </a:p>
                  </a:txBody>
                  <a:tcPr marL="40749" marR="407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92238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Times New Roman"/>
                        </a:rPr>
                        <a:t>5.</a:t>
                      </a:r>
                      <a:r>
                        <a:rPr lang="uk-UA" sz="1400" b="1">
                          <a:solidFill>
                            <a:srgbClr val="3366FF"/>
                          </a:solidFill>
                          <a:latin typeface="Times New Roman"/>
                          <a:ea typeface="Times New Roman"/>
                        </a:rPr>
                        <a:t>Ввести в пам’</a:t>
                      </a:r>
                      <a:r>
                        <a:rPr lang="ru-RU" sz="1400" b="1">
                          <a:solidFill>
                            <a:srgbClr val="3366FF"/>
                          </a:solidFill>
                          <a:latin typeface="Times New Roman"/>
                          <a:ea typeface="Times New Roman"/>
                        </a:rPr>
                        <a:t>ять комп’ютера</a:t>
                      </a:r>
                      <a:r>
                        <a:rPr lang="ru-RU" sz="140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uk-UA" sz="1400">
                          <a:latin typeface="Times New Roman"/>
                          <a:ea typeface="Times New Roman"/>
                        </a:rPr>
                        <a:t>суму, яку видав покупець.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40749" marR="407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 b="1" dirty="0" err="1">
                          <a:latin typeface="Times New Roman"/>
                          <a:ea typeface="Times New Roman"/>
                        </a:rPr>
                        <a:t>readln</a:t>
                      </a:r>
                      <a:r>
                        <a:rPr lang="ru-RU" sz="1600" b="1" dirty="0">
                          <a:latin typeface="Times New Roman"/>
                          <a:ea typeface="Times New Roman"/>
                        </a:rPr>
                        <a:t>( </a:t>
                      </a:r>
                      <a:r>
                        <a:rPr lang="ru-RU" sz="1600" b="1" dirty="0" err="1">
                          <a:latin typeface="Times New Roman"/>
                          <a:ea typeface="Times New Roman"/>
                        </a:rPr>
                        <a:t>symma</a:t>
                      </a:r>
                      <a:r>
                        <a:rPr lang="ru-RU" sz="1600" b="1" dirty="0">
                          <a:latin typeface="Times New Roman"/>
                          <a:ea typeface="Times New Roman"/>
                        </a:rPr>
                        <a:t> );</a:t>
                      </a:r>
                      <a:endParaRPr lang="ru-RU" sz="1400" b="1" dirty="0">
                        <a:latin typeface="Times New Roman"/>
                        <a:ea typeface="Times New Roman"/>
                      </a:endParaRPr>
                    </a:p>
                  </a:txBody>
                  <a:tcPr marL="40749" marR="407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92238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Times New Roman"/>
                        </a:rPr>
                        <a:t>6</a:t>
                      </a:r>
                      <a:r>
                        <a:rPr lang="uk-UA" sz="1400" b="1">
                          <a:solidFill>
                            <a:srgbClr val="3366FF"/>
                          </a:solidFill>
                          <a:latin typeface="Times New Roman"/>
                          <a:ea typeface="Times New Roman"/>
                        </a:rPr>
                        <a:t>.Ввести в пам’</a:t>
                      </a:r>
                      <a:r>
                        <a:rPr lang="ru-RU" sz="1400" b="1">
                          <a:solidFill>
                            <a:srgbClr val="3366FF"/>
                          </a:solidFill>
                          <a:latin typeface="Times New Roman"/>
                          <a:ea typeface="Times New Roman"/>
                        </a:rPr>
                        <a:t>ять комп’ютера</a:t>
                      </a:r>
                      <a:r>
                        <a:rPr lang="ru-RU" sz="140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uk-UA" sz="1400">
                          <a:latin typeface="Times New Roman"/>
                          <a:ea typeface="Times New Roman"/>
                        </a:rPr>
                        <a:t>формулу, що підраховує здачу.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40749" marR="407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 dirty="0" err="1">
                          <a:latin typeface="Times New Roman"/>
                          <a:ea typeface="Times New Roman"/>
                        </a:rPr>
                        <a:t>zdacha:=symma-vartist</a:t>
                      </a:r>
                      <a:r>
                        <a:rPr lang="ru-RU" sz="1600" b="1" dirty="0">
                          <a:latin typeface="Times New Roman"/>
                          <a:ea typeface="Times New Roman"/>
                        </a:rPr>
                        <a:t>;</a:t>
                      </a:r>
                      <a:endParaRPr lang="ru-RU" sz="1400" b="1" dirty="0">
                        <a:latin typeface="Times New Roman"/>
                        <a:ea typeface="Times New Roman"/>
                      </a:endParaRPr>
                    </a:p>
                  </a:txBody>
                  <a:tcPr marL="40749" marR="407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92238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Times New Roman"/>
                        </a:rPr>
                        <a:t>7. </a:t>
                      </a:r>
                      <a:r>
                        <a:rPr lang="uk-UA" sz="1400" b="1">
                          <a:solidFill>
                            <a:srgbClr val="3366FF"/>
                          </a:solidFill>
                          <a:latin typeface="Times New Roman"/>
                          <a:ea typeface="Times New Roman"/>
                        </a:rPr>
                        <a:t>Вивести на екран</a:t>
                      </a:r>
                      <a:r>
                        <a:rPr lang="uk-UA" sz="1400">
                          <a:latin typeface="Times New Roman"/>
                          <a:ea typeface="Times New Roman"/>
                        </a:rPr>
                        <a:t>  здачу.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40749" marR="407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 b="1" dirty="0" err="1">
                          <a:latin typeface="Times New Roman"/>
                          <a:ea typeface="Times New Roman"/>
                        </a:rPr>
                        <a:t>Writeln</a:t>
                      </a:r>
                      <a:r>
                        <a:rPr lang="en-US" sz="1600" b="1" dirty="0">
                          <a:latin typeface="Times New Roman"/>
                          <a:ea typeface="Times New Roman"/>
                        </a:rPr>
                        <a:t>( '</a:t>
                      </a:r>
                      <a:r>
                        <a:rPr lang="ru-RU" sz="1600" b="1" dirty="0">
                          <a:latin typeface="Times New Roman"/>
                          <a:ea typeface="Times New Roman"/>
                        </a:rPr>
                        <a:t>Ваша </a:t>
                      </a:r>
                      <a:r>
                        <a:rPr lang="ru-RU" sz="1600" b="1" dirty="0" err="1">
                          <a:latin typeface="Times New Roman"/>
                          <a:ea typeface="Times New Roman"/>
                        </a:rPr>
                        <a:t>здача</a:t>
                      </a:r>
                      <a:r>
                        <a:rPr lang="en-US" sz="1600" b="1" dirty="0">
                          <a:latin typeface="Times New Roman"/>
                          <a:ea typeface="Times New Roman"/>
                        </a:rPr>
                        <a:t>=',</a:t>
                      </a:r>
                      <a:r>
                        <a:rPr lang="en-US" sz="1600" b="1" dirty="0" err="1">
                          <a:latin typeface="Times New Roman"/>
                          <a:ea typeface="Times New Roman"/>
                        </a:rPr>
                        <a:t>zdacha</a:t>
                      </a:r>
                      <a:r>
                        <a:rPr lang="en-US" sz="1600" b="1" dirty="0">
                          <a:latin typeface="Times New Roman"/>
                          <a:ea typeface="Times New Roman"/>
                        </a:rPr>
                        <a:t>,' </a:t>
                      </a:r>
                      <a:r>
                        <a:rPr lang="ru-RU" sz="1600" b="1" dirty="0" err="1">
                          <a:latin typeface="Times New Roman"/>
                          <a:ea typeface="Times New Roman"/>
                        </a:rPr>
                        <a:t>грн</a:t>
                      </a:r>
                      <a:r>
                        <a:rPr lang="en-US" sz="1600" b="1" dirty="0">
                          <a:latin typeface="Times New Roman"/>
                          <a:ea typeface="Times New Roman"/>
                        </a:rPr>
                        <a:t>' );                       </a:t>
                      </a:r>
                      <a:endParaRPr lang="ru-RU" sz="1400" b="1" dirty="0">
                        <a:latin typeface="Times New Roman"/>
                        <a:ea typeface="Times New Roman"/>
                      </a:endParaRPr>
                    </a:p>
                  </a:txBody>
                  <a:tcPr marL="40749" marR="407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5999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Times New Roman"/>
                        </a:rPr>
                        <a:t>8</a:t>
                      </a:r>
                      <a:r>
                        <a:rPr lang="uk-UA" sz="1400" b="1">
                          <a:solidFill>
                            <a:srgbClr val="3366FF"/>
                          </a:solidFill>
                          <a:latin typeface="Times New Roman"/>
                          <a:ea typeface="Times New Roman"/>
                        </a:rPr>
                        <a:t>. Вивести на екран</a:t>
                      </a:r>
                      <a:r>
                        <a:rPr lang="uk-UA" sz="1400">
                          <a:latin typeface="Times New Roman"/>
                          <a:ea typeface="Times New Roman"/>
                        </a:rPr>
                        <a:t> подяку покупцю.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40749" marR="407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 dirty="0" err="1">
                          <a:latin typeface="Times New Roman"/>
                          <a:ea typeface="Times New Roman"/>
                        </a:rPr>
                        <a:t>Writeln</a:t>
                      </a:r>
                      <a:r>
                        <a:rPr lang="ru-RU" sz="1600" b="1" dirty="0">
                          <a:latin typeface="Times New Roman"/>
                          <a:ea typeface="Times New Roman"/>
                        </a:rPr>
                        <a:t>( '</a:t>
                      </a:r>
                      <a:r>
                        <a:rPr lang="ru-RU" sz="1600" b="1" dirty="0" err="1">
                          <a:latin typeface="Times New Roman"/>
                          <a:ea typeface="Times New Roman"/>
                        </a:rPr>
                        <a:t>Дякуємо</a:t>
                      </a:r>
                      <a:r>
                        <a:rPr lang="ru-RU" sz="1600" b="1" dirty="0">
                          <a:latin typeface="Times New Roman"/>
                          <a:ea typeface="Times New Roman"/>
                        </a:rPr>
                        <a:t> за покупку!!!' );</a:t>
                      </a:r>
                      <a:endParaRPr lang="ru-RU" sz="1400" b="1" dirty="0">
                        <a:latin typeface="Times New Roman"/>
                        <a:ea typeface="Times New Roman"/>
                      </a:endParaRPr>
                    </a:p>
                  </a:txBody>
                  <a:tcPr marL="40749" marR="407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Прямокутник 4"/>
          <p:cNvSpPr/>
          <p:nvPr/>
        </p:nvSpPr>
        <p:spPr>
          <a:xfrm>
            <a:off x="214282" y="214290"/>
            <a:ext cx="8715436" cy="650085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149</TotalTime>
  <Words>683</Words>
  <Application>Microsoft Office PowerPoint</Application>
  <PresentationFormat>Экран (4:3)</PresentationFormat>
  <Paragraphs>147</Paragraphs>
  <Slides>11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 Створення лінійних програм мовою Паскаль. </vt:lpstr>
      <vt:lpstr>Слайд 2</vt:lpstr>
      <vt:lpstr>«Ескімо» - 13 грн/п «Пломбір» - 12.60 грн/п  «Ласунка» - 13.90 грн/п </vt:lpstr>
      <vt:lpstr>Слайд 4</vt:lpstr>
      <vt:lpstr>Слайд 5</vt:lpstr>
      <vt:lpstr>Слайд 6</vt:lpstr>
      <vt:lpstr>Слайд 7</vt:lpstr>
      <vt:lpstr>Розрахункові формули: </vt:lpstr>
      <vt:lpstr>Слайд 9</vt:lpstr>
      <vt:lpstr> Тестування виявляє лише наявність,  але ніяк не відсутність помилок.                                           (Е. Дейкстра)  Тестування  - це введення таких даних, для яких наперед відомий результат. </vt:lpstr>
      <vt:lpstr>Дякуємо за покупку!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Створення лінійних програм мовою Паскаль.</dc:title>
  <dc:creator>Admin</dc:creator>
  <cp:lastModifiedBy>Comp</cp:lastModifiedBy>
  <cp:revision>31</cp:revision>
  <dcterms:created xsi:type="dcterms:W3CDTF">2012-12-05T05:37:15Z</dcterms:created>
  <dcterms:modified xsi:type="dcterms:W3CDTF">2017-11-12T19:00:54Z</dcterms:modified>
</cp:coreProperties>
</file>