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302" r:id="rId2"/>
    <p:sldId id="256" r:id="rId3"/>
    <p:sldId id="326" r:id="rId4"/>
    <p:sldId id="268" r:id="rId5"/>
    <p:sldId id="269" r:id="rId6"/>
    <p:sldId id="315" r:id="rId7"/>
    <p:sldId id="317" r:id="rId8"/>
    <p:sldId id="275" r:id="rId9"/>
    <p:sldId id="277" r:id="rId10"/>
    <p:sldId id="318" r:id="rId11"/>
    <p:sldId id="281" r:id="rId12"/>
    <p:sldId id="320" r:id="rId13"/>
    <p:sldId id="283" r:id="rId14"/>
    <p:sldId id="321" r:id="rId15"/>
    <p:sldId id="305" r:id="rId16"/>
    <p:sldId id="284" r:id="rId17"/>
    <p:sldId id="324" r:id="rId18"/>
    <p:sldId id="323" r:id="rId19"/>
    <p:sldId id="299" r:id="rId20"/>
    <p:sldId id="300" r:id="rId21"/>
    <p:sldId id="304" r:id="rId22"/>
    <p:sldId id="322" r:id="rId23"/>
    <p:sldId id="338" r:id="rId24"/>
    <p:sldId id="335" r:id="rId25"/>
    <p:sldId id="337" r:id="rId26"/>
    <p:sldId id="312" r:id="rId27"/>
    <p:sldId id="334" r:id="rId28"/>
    <p:sldId id="314" r:id="rId29"/>
    <p:sldId id="270" r:id="rId30"/>
    <p:sldId id="331" r:id="rId31"/>
    <p:sldId id="329" r:id="rId32"/>
    <p:sldId id="330" r:id="rId33"/>
    <p:sldId id="328" r:id="rId34"/>
    <p:sldId id="332" r:id="rId35"/>
    <p:sldId id="271" r:id="rId36"/>
    <p:sldId id="307" r:id="rId37"/>
    <p:sldId id="333" r:id="rId38"/>
    <p:sldId id="327" r:id="rId39"/>
    <p:sldId id="308" r:id="rId40"/>
    <p:sldId id="339" r:id="rId41"/>
    <p:sldId id="325" r:id="rId42"/>
    <p:sldId id="298" r:id="rId4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634654-502B-4954-9B4C-0DEA419C1030}" type="doc">
      <dgm:prSet loTypeId="urn:microsoft.com/office/officeart/2005/8/layout/radial5" loCatId="cycle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uk-UA"/>
        </a:p>
      </dgm:t>
    </dgm:pt>
    <dgm:pt modelId="{F2ED61A4-7097-4B70-9062-B520FE6DD90F}">
      <dgm:prSet phldrT="[Текст]" custT="1"/>
      <dgm:spPr/>
      <dgm:t>
        <a:bodyPr/>
        <a:lstStyle/>
        <a:p>
          <a:r>
            <a:rPr lang="uk-UA" sz="2800" dirty="0" smtClean="0">
              <a:solidFill>
                <a:schemeClr val="bg1"/>
              </a:solidFill>
            </a:rPr>
            <a:t>Фізичні явища</a:t>
          </a:r>
          <a:endParaRPr lang="uk-UA" sz="2800" dirty="0">
            <a:solidFill>
              <a:schemeClr val="bg1"/>
            </a:solidFill>
          </a:endParaRPr>
        </a:p>
      </dgm:t>
    </dgm:pt>
    <dgm:pt modelId="{63112ECB-0EBE-4DD0-A097-03271DE25AB4}" type="parTrans" cxnId="{442A0616-ECC5-477F-93CF-DB213C246AA6}">
      <dgm:prSet/>
      <dgm:spPr/>
      <dgm:t>
        <a:bodyPr/>
        <a:lstStyle/>
        <a:p>
          <a:endParaRPr lang="uk-UA" sz="2800">
            <a:solidFill>
              <a:srgbClr val="002060"/>
            </a:solidFill>
          </a:endParaRPr>
        </a:p>
      </dgm:t>
    </dgm:pt>
    <dgm:pt modelId="{D5781118-AB8C-4466-A6C7-C07BF92D937D}" type="sibTrans" cxnId="{442A0616-ECC5-477F-93CF-DB213C246AA6}">
      <dgm:prSet/>
      <dgm:spPr/>
      <dgm:t>
        <a:bodyPr/>
        <a:lstStyle/>
        <a:p>
          <a:endParaRPr lang="uk-UA" sz="2800">
            <a:solidFill>
              <a:srgbClr val="002060"/>
            </a:solidFill>
          </a:endParaRPr>
        </a:p>
      </dgm:t>
    </dgm:pt>
    <dgm:pt modelId="{87394BD0-1652-4C32-8809-CB5E80DFE44C}">
      <dgm:prSet phldrT="[Текст]" custT="1"/>
      <dgm:spPr/>
      <dgm:t>
        <a:bodyPr/>
        <a:lstStyle/>
        <a:p>
          <a:r>
            <a:rPr lang="uk-UA" sz="1800" dirty="0" smtClean="0">
              <a:solidFill>
                <a:srgbClr val="002060"/>
              </a:solidFill>
            </a:rPr>
            <a:t>Теплові</a:t>
          </a:r>
          <a:endParaRPr lang="uk-UA" sz="1800" dirty="0">
            <a:solidFill>
              <a:srgbClr val="002060"/>
            </a:solidFill>
          </a:endParaRPr>
        </a:p>
      </dgm:t>
    </dgm:pt>
    <dgm:pt modelId="{BE236CBD-9EB1-4F4B-878E-01EFB4D1DAFF}" type="parTrans" cxnId="{FCB823C5-FCB1-4166-A827-253A11A24967}">
      <dgm:prSet custT="1"/>
      <dgm:spPr/>
      <dgm:t>
        <a:bodyPr/>
        <a:lstStyle/>
        <a:p>
          <a:endParaRPr lang="uk-UA" sz="1800">
            <a:solidFill>
              <a:srgbClr val="002060"/>
            </a:solidFill>
          </a:endParaRPr>
        </a:p>
      </dgm:t>
    </dgm:pt>
    <dgm:pt modelId="{90651C7A-7576-44B7-99EE-66331103D0AF}" type="sibTrans" cxnId="{FCB823C5-FCB1-4166-A827-253A11A24967}">
      <dgm:prSet/>
      <dgm:spPr/>
      <dgm:t>
        <a:bodyPr/>
        <a:lstStyle/>
        <a:p>
          <a:endParaRPr lang="uk-UA" sz="2800">
            <a:solidFill>
              <a:srgbClr val="002060"/>
            </a:solidFill>
          </a:endParaRPr>
        </a:p>
      </dgm:t>
    </dgm:pt>
    <dgm:pt modelId="{847450DC-A191-4A76-9D73-A14735DFFB2A}">
      <dgm:prSet phldrT="[Текст]" custT="1"/>
      <dgm:spPr/>
      <dgm:t>
        <a:bodyPr/>
        <a:lstStyle/>
        <a:p>
          <a:r>
            <a:rPr lang="uk-UA" sz="1800" dirty="0" smtClean="0">
              <a:solidFill>
                <a:srgbClr val="002060"/>
              </a:solidFill>
            </a:rPr>
            <a:t>Світлові</a:t>
          </a:r>
          <a:endParaRPr lang="uk-UA" sz="1800" dirty="0">
            <a:solidFill>
              <a:srgbClr val="002060"/>
            </a:solidFill>
          </a:endParaRPr>
        </a:p>
      </dgm:t>
    </dgm:pt>
    <dgm:pt modelId="{86C04140-4C87-4E14-B0AB-8F618147A2CF}" type="parTrans" cxnId="{B053AE3F-8896-4A47-9173-3FD837122783}">
      <dgm:prSet custT="1"/>
      <dgm:spPr/>
      <dgm:t>
        <a:bodyPr/>
        <a:lstStyle/>
        <a:p>
          <a:endParaRPr lang="uk-UA" sz="1800">
            <a:solidFill>
              <a:srgbClr val="002060"/>
            </a:solidFill>
          </a:endParaRPr>
        </a:p>
      </dgm:t>
    </dgm:pt>
    <dgm:pt modelId="{A9942609-72B9-4BA6-8688-1573FC156CC3}" type="sibTrans" cxnId="{B053AE3F-8896-4A47-9173-3FD837122783}">
      <dgm:prSet/>
      <dgm:spPr/>
      <dgm:t>
        <a:bodyPr/>
        <a:lstStyle/>
        <a:p>
          <a:endParaRPr lang="uk-UA" sz="2800">
            <a:solidFill>
              <a:srgbClr val="002060"/>
            </a:solidFill>
          </a:endParaRPr>
        </a:p>
      </dgm:t>
    </dgm:pt>
    <dgm:pt modelId="{B1C65832-8FDC-453C-8C3F-A46DD3F73E54}">
      <dgm:prSet phldrT="[Текст]" custT="1"/>
      <dgm:spPr/>
      <dgm:t>
        <a:bodyPr/>
        <a:lstStyle/>
        <a:p>
          <a:r>
            <a:rPr lang="uk-UA" sz="1800" dirty="0" smtClean="0">
              <a:solidFill>
                <a:srgbClr val="002060"/>
              </a:solidFill>
            </a:rPr>
            <a:t>Магнітні</a:t>
          </a:r>
          <a:endParaRPr lang="uk-UA" sz="1800" dirty="0">
            <a:solidFill>
              <a:srgbClr val="002060"/>
            </a:solidFill>
          </a:endParaRPr>
        </a:p>
      </dgm:t>
    </dgm:pt>
    <dgm:pt modelId="{4648B617-9BED-4ACD-BE02-29C99BEF15DB}" type="parTrans" cxnId="{CA27882C-98C0-49C0-855B-EEF7655877B3}">
      <dgm:prSet custT="1"/>
      <dgm:spPr/>
      <dgm:t>
        <a:bodyPr/>
        <a:lstStyle/>
        <a:p>
          <a:endParaRPr lang="uk-UA" sz="1800">
            <a:solidFill>
              <a:srgbClr val="002060"/>
            </a:solidFill>
          </a:endParaRPr>
        </a:p>
      </dgm:t>
    </dgm:pt>
    <dgm:pt modelId="{F0CC5B6B-4C4E-46CC-9B98-7E585FAD5E49}" type="sibTrans" cxnId="{CA27882C-98C0-49C0-855B-EEF7655877B3}">
      <dgm:prSet/>
      <dgm:spPr/>
      <dgm:t>
        <a:bodyPr/>
        <a:lstStyle/>
        <a:p>
          <a:endParaRPr lang="uk-UA" sz="2800">
            <a:solidFill>
              <a:srgbClr val="002060"/>
            </a:solidFill>
          </a:endParaRPr>
        </a:p>
      </dgm:t>
    </dgm:pt>
    <dgm:pt modelId="{FD1EF5F7-AFE6-436E-BDD8-F435C4F7F474}">
      <dgm:prSet phldrT="[Текст]" custT="1"/>
      <dgm:spPr/>
      <dgm:t>
        <a:bodyPr/>
        <a:lstStyle/>
        <a:p>
          <a:r>
            <a:rPr lang="uk-UA" sz="1800" dirty="0" smtClean="0">
              <a:solidFill>
                <a:srgbClr val="002060"/>
              </a:solidFill>
            </a:rPr>
            <a:t>Механічні</a:t>
          </a:r>
          <a:endParaRPr lang="uk-UA" sz="1800" dirty="0">
            <a:solidFill>
              <a:srgbClr val="002060"/>
            </a:solidFill>
          </a:endParaRPr>
        </a:p>
      </dgm:t>
    </dgm:pt>
    <dgm:pt modelId="{74882A9A-5A3D-4965-832D-6D6DA46A16F5}" type="parTrans" cxnId="{3BC71384-5C99-437E-A5EA-E360BA34819F}">
      <dgm:prSet custT="1"/>
      <dgm:spPr/>
      <dgm:t>
        <a:bodyPr/>
        <a:lstStyle/>
        <a:p>
          <a:endParaRPr lang="uk-UA" sz="1800">
            <a:solidFill>
              <a:srgbClr val="002060"/>
            </a:solidFill>
          </a:endParaRPr>
        </a:p>
      </dgm:t>
    </dgm:pt>
    <dgm:pt modelId="{829602C2-B0E3-45C2-ADE2-AFCA737D1CF9}" type="sibTrans" cxnId="{3BC71384-5C99-437E-A5EA-E360BA34819F}">
      <dgm:prSet/>
      <dgm:spPr/>
      <dgm:t>
        <a:bodyPr/>
        <a:lstStyle/>
        <a:p>
          <a:endParaRPr lang="uk-UA" sz="2800">
            <a:solidFill>
              <a:srgbClr val="002060"/>
            </a:solidFill>
          </a:endParaRPr>
        </a:p>
      </dgm:t>
    </dgm:pt>
    <dgm:pt modelId="{A22A6BCE-ABD5-4A6B-82FE-0A05CCCCF4F3}">
      <dgm:prSet phldrT="[Текст]" custT="1"/>
      <dgm:spPr/>
      <dgm:t>
        <a:bodyPr/>
        <a:lstStyle/>
        <a:p>
          <a:r>
            <a:rPr lang="uk-UA" sz="1800" dirty="0" smtClean="0">
              <a:solidFill>
                <a:srgbClr val="002060"/>
              </a:solidFill>
            </a:rPr>
            <a:t>Звукові</a:t>
          </a:r>
          <a:endParaRPr lang="uk-UA" sz="1800" dirty="0">
            <a:solidFill>
              <a:srgbClr val="002060"/>
            </a:solidFill>
          </a:endParaRPr>
        </a:p>
      </dgm:t>
    </dgm:pt>
    <dgm:pt modelId="{A4FB5BF6-760C-4BFA-BF30-F60886A27ADD}" type="parTrans" cxnId="{7DD24A37-E41D-42F4-9C1C-70D9047841BD}">
      <dgm:prSet custT="1"/>
      <dgm:spPr/>
      <dgm:t>
        <a:bodyPr/>
        <a:lstStyle/>
        <a:p>
          <a:endParaRPr lang="uk-UA" sz="1800">
            <a:solidFill>
              <a:srgbClr val="002060"/>
            </a:solidFill>
          </a:endParaRPr>
        </a:p>
      </dgm:t>
    </dgm:pt>
    <dgm:pt modelId="{520B5C72-6A28-4207-AE41-6DF78EA15D24}" type="sibTrans" cxnId="{7DD24A37-E41D-42F4-9C1C-70D9047841BD}">
      <dgm:prSet/>
      <dgm:spPr/>
      <dgm:t>
        <a:bodyPr/>
        <a:lstStyle/>
        <a:p>
          <a:endParaRPr lang="uk-UA" sz="2800">
            <a:solidFill>
              <a:srgbClr val="002060"/>
            </a:solidFill>
          </a:endParaRPr>
        </a:p>
      </dgm:t>
    </dgm:pt>
    <dgm:pt modelId="{B3863F5C-6AC7-4028-959F-D603A0EA9503}">
      <dgm:prSet phldrT="[Текст]" custT="1"/>
      <dgm:spPr/>
      <dgm:t>
        <a:bodyPr/>
        <a:lstStyle/>
        <a:p>
          <a:r>
            <a:rPr lang="uk-UA" sz="1800" dirty="0" smtClean="0">
              <a:solidFill>
                <a:srgbClr val="002060"/>
              </a:solidFill>
            </a:rPr>
            <a:t>Електричні</a:t>
          </a:r>
          <a:endParaRPr lang="uk-UA" sz="1800" dirty="0">
            <a:solidFill>
              <a:srgbClr val="002060"/>
            </a:solidFill>
          </a:endParaRPr>
        </a:p>
      </dgm:t>
    </dgm:pt>
    <dgm:pt modelId="{01F53E86-3D38-4288-932D-97EBB2A9BE38}" type="parTrans" cxnId="{96F890DC-4571-4304-862A-66BAC762C56D}">
      <dgm:prSet custT="1"/>
      <dgm:spPr/>
      <dgm:t>
        <a:bodyPr/>
        <a:lstStyle/>
        <a:p>
          <a:endParaRPr lang="uk-UA" sz="1800">
            <a:solidFill>
              <a:srgbClr val="002060"/>
            </a:solidFill>
          </a:endParaRPr>
        </a:p>
      </dgm:t>
    </dgm:pt>
    <dgm:pt modelId="{437BF726-FD5D-4B05-A1CF-333BB9B1CC23}" type="sibTrans" cxnId="{96F890DC-4571-4304-862A-66BAC762C56D}">
      <dgm:prSet/>
      <dgm:spPr/>
      <dgm:t>
        <a:bodyPr/>
        <a:lstStyle/>
        <a:p>
          <a:endParaRPr lang="uk-UA" sz="2800">
            <a:solidFill>
              <a:srgbClr val="002060"/>
            </a:solidFill>
          </a:endParaRPr>
        </a:p>
      </dgm:t>
    </dgm:pt>
    <dgm:pt modelId="{473BEBAF-B5B1-48BA-AB21-B876F81FF52C}" type="pres">
      <dgm:prSet presAssocID="{E3634654-502B-4954-9B4C-0DEA419C103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E22EB42E-775F-4619-B2B7-339AA7CB763C}" type="pres">
      <dgm:prSet presAssocID="{F2ED61A4-7097-4B70-9062-B520FE6DD90F}" presName="centerShape" presStyleLbl="node0" presStyleIdx="0" presStyleCnt="1" custScaleX="155138"/>
      <dgm:spPr/>
      <dgm:t>
        <a:bodyPr/>
        <a:lstStyle/>
        <a:p>
          <a:endParaRPr lang="uk-UA"/>
        </a:p>
      </dgm:t>
    </dgm:pt>
    <dgm:pt modelId="{1746DFA0-1CF8-4143-A78C-01F90934FF49}" type="pres">
      <dgm:prSet presAssocID="{BE236CBD-9EB1-4F4B-878E-01EFB4D1DAFF}" presName="parTrans" presStyleLbl="sibTrans2D1" presStyleIdx="0" presStyleCnt="6"/>
      <dgm:spPr/>
      <dgm:t>
        <a:bodyPr/>
        <a:lstStyle/>
        <a:p>
          <a:endParaRPr lang="uk-UA"/>
        </a:p>
      </dgm:t>
    </dgm:pt>
    <dgm:pt modelId="{0CA157DC-B01A-4960-B3E7-6A26E48C06AB}" type="pres">
      <dgm:prSet presAssocID="{BE236CBD-9EB1-4F4B-878E-01EFB4D1DAFF}" presName="connectorText" presStyleLbl="sibTrans2D1" presStyleIdx="0" presStyleCnt="6"/>
      <dgm:spPr/>
      <dgm:t>
        <a:bodyPr/>
        <a:lstStyle/>
        <a:p>
          <a:endParaRPr lang="uk-UA"/>
        </a:p>
      </dgm:t>
    </dgm:pt>
    <dgm:pt modelId="{2ABED819-97E4-47B3-9A64-1BE2143C7D80}" type="pres">
      <dgm:prSet presAssocID="{87394BD0-1652-4C32-8809-CB5E80DFE44C}" presName="node" presStyleLbl="node1" presStyleIdx="0" presStyleCnt="6" custScaleX="16001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C9607CD-098A-4D27-B765-94D7AC341BCC}" type="pres">
      <dgm:prSet presAssocID="{86C04140-4C87-4E14-B0AB-8F618147A2CF}" presName="parTrans" presStyleLbl="sibTrans2D1" presStyleIdx="1" presStyleCnt="6"/>
      <dgm:spPr/>
      <dgm:t>
        <a:bodyPr/>
        <a:lstStyle/>
        <a:p>
          <a:endParaRPr lang="uk-UA"/>
        </a:p>
      </dgm:t>
    </dgm:pt>
    <dgm:pt modelId="{F112D05F-9E56-4663-ABC5-66E7DB502FDD}" type="pres">
      <dgm:prSet presAssocID="{86C04140-4C87-4E14-B0AB-8F618147A2CF}" presName="connectorText" presStyleLbl="sibTrans2D1" presStyleIdx="1" presStyleCnt="6"/>
      <dgm:spPr/>
      <dgm:t>
        <a:bodyPr/>
        <a:lstStyle/>
        <a:p>
          <a:endParaRPr lang="uk-UA"/>
        </a:p>
      </dgm:t>
    </dgm:pt>
    <dgm:pt modelId="{29250E21-A22B-4829-B21B-51B197177F81}" type="pres">
      <dgm:prSet presAssocID="{847450DC-A191-4A76-9D73-A14735DFFB2A}" presName="node" presStyleLbl="node1" presStyleIdx="1" presStyleCnt="6" custScaleX="153083" custRadScaleRad="122318" custRadScaleInc="1387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1C3D65C-2033-429C-B3EE-56D6FF3865FF}" type="pres">
      <dgm:prSet presAssocID="{01F53E86-3D38-4288-932D-97EBB2A9BE38}" presName="parTrans" presStyleLbl="sibTrans2D1" presStyleIdx="2" presStyleCnt="6"/>
      <dgm:spPr/>
      <dgm:t>
        <a:bodyPr/>
        <a:lstStyle/>
        <a:p>
          <a:endParaRPr lang="uk-UA"/>
        </a:p>
      </dgm:t>
    </dgm:pt>
    <dgm:pt modelId="{AD685F5A-B9C2-46FC-8D39-6805888C7221}" type="pres">
      <dgm:prSet presAssocID="{01F53E86-3D38-4288-932D-97EBB2A9BE38}" presName="connectorText" presStyleLbl="sibTrans2D1" presStyleIdx="2" presStyleCnt="6"/>
      <dgm:spPr/>
      <dgm:t>
        <a:bodyPr/>
        <a:lstStyle/>
        <a:p>
          <a:endParaRPr lang="uk-UA"/>
        </a:p>
      </dgm:t>
    </dgm:pt>
    <dgm:pt modelId="{536A6D48-8F3A-4943-A994-59498D96FC71}" type="pres">
      <dgm:prSet presAssocID="{B3863F5C-6AC7-4028-959F-D603A0EA9503}" presName="node" presStyleLbl="node1" presStyleIdx="2" presStyleCnt="6" custScaleX="148811" custRadScaleRad="125663" custRadScaleInc="-1439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80FFF9E-5EDC-4389-AEFA-E5A783AD1533}" type="pres">
      <dgm:prSet presAssocID="{4648B617-9BED-4ACD-BE02-29C99BEF15DB}" presName="parTrans" presStyleLbl="sibTrans2D1" presStyleIdx="3" presStyleCnt="6"/>
      <dgm:spPr/>
      <dgm:t>
        <a:bodyPr/>
        <a:lstStyle/>
        <a:p>
          <a:endParaRPr lang="uk-UA"/>
        </a:p>
      </dgm:t>
    </dgm:pt>
    <dgm:pt modelId="{5B9B248E-B781-4C88-BEE8-7830965521BE}" type="pres">
      <dgm:prSet presAssocID="{4648B617-9BED-4ACD-BE02-29C99BEF15DB}" presName="connectorText" presStyleLbl="sibTrans2D1" presStyleIdx="3" presStyleCnt="6"/>
      <dgm:spPr/>
      <dgm:t>
        <a:bodyPr/>
        <a:lstStyle/>
        <a:p>
          <a:endParaRPr lang="uk-UA"/>
        </a:p>
      </dgm:t>
    </dgm:pt>
    <dgm:pt modelId="{189535F7-660A-4536-9CFA-28983EB5C219}" type="pres">
      <dgm:prSet presAssocID="{B1C65832-8FDC-453C-8C3F-A46DD3F73E54}" presName="node" presStyleLbl="node1" presStyleIdx="3" presStyleCnt="6" custScaleX="14202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11D5366-67DE-47A7-A3C0-D92B7AE0F98C}" type="pres">
      <dgm:prSet presAssocID="{A4FB5BF6-760C-4BFA-BF30-F60886A27ADD}" presName="parTrans" presStyleLbl="sibTrans2D1" presStyleIdx="4" presStyleCnt="6"/>
      <dgm:spPr/>
      <dgm:t>
        <a:bodyPr/>
        <a:lstStyle/>
        <a:p>
          <a:endParaRPr lang="uk-UA"/>
        </a:p>
      </dgm:t>
    </dgm:pt>
    <dgm:pt modelId="{28FAE733-A93C-443C-871F-F4BA7556B128}" type="pres">
      <dgm:prSet presAssocID="{A4FB5BF6-760C-4BFA-BF30-F60886A27ADD}" presName="connectorText" presStyleLbl="sibTrans2D1" presStyleIdx="4" presStyleCnt="6"/>
      <dgm:spPr/>
      <dgm:t>
        <a:bodyPr/>
        <a:lstStyle/>
        <a:p>
          <a:endParaRPr lang="uk-UA"/>
        </a:p>
      </dgm:t>
    </dgm:pt>
    <dgm:pt modelId="{23336954-821E-43BB-87F5-6F9EFD54C21C}" type="pres">
      <dgm:prSet presAssocID="{A22A6BCE-ABD5-4A6B-82FE-0A05CCCCF4F3}" presName="node" presStyleLbl="node1" presStyleIdx="4" presStyleCnt="6" custScaleX="135228" custRadScaleRad="120191" custRadScaleInc="1018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C9C1513-20BD-4BD6-B11F-E99525E3C181}" type="pres">
      <dgm:prSet presAssocID="{74882A9A-5A3D-4965-832D-6D6DA46A16F5}" presName="parTrans" presStyleLbl="sibTrans2D1" presStyleIdx="5" presStyleCnt="6"/>
      <dgm:spPr/>
      <dgm:t>
        <a:bodyPr/>
        <a:lstStyle/>
        <a:p>
          <a:endParaRPr lang="uk-UA"/>
        </a:p>
      </dgm:t>
    </dgm:pt>
    <dgm:pt modelId="{EFC7DB1E-E593-464D-A744-24F29C60D507}" type="pres">
      <dgm:prSet presAssocID="{74882A9A-5A3D-4965-832D-6D6DA46A16F5}" presName="connectorText" presStyleLbl="sibTrans2D1" presStyleIdx="5" presStyleCnt="6"/>
      <dgm:spPr/>
      <dgm:t>
        <a:bodyPr/>
        <a:lstStyle/>
        <a:p>
          <a:endParaRPr lang="uk-UA"/>
        </a:p>
      </dgm:t>
    </dgm:pt>
    <dgm:pt modelId="{FBE9403A-2D35-4BBB-8396-2BB54BE744D6}" type="pres">
      <dgm:prSet presAssocID="{FD1EF5F7-AFE6-436E-BDD8-F435C4F7F474}" presName="node" presStyleLbl="node1" presStyleIdx="5" presStyleCnt="6" custScaleX="144538" custRadScaleRad="120894" custRadScaleInc="-1278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F1846834-3208-417E-8108-095733227381}" type="presOf" srcId="{4648B617-9BED-4ACD-BE02-29C99BEF15DB}" destId="{B80FFF9E-5EDC-4389-AEFA-E5A783AD1533}" srcOrd="0" destOrd="0" presId="urn:microsoft.com/office/officeart/2005/8/layout/radial5"/>
    <dgm:cxn modelId="{DC81E33C-2407-41A1-BA6E-9CB4DC50A93F}" type="presOf" srcId="{E3634654-502B-4954-9B4C-0DEA419C1030}" destId="{473BEBAF-B5B1-48BA-AB21-B876F81FF52C}" srcOrd="0" destOrd="0" presId="urn:microsoft.com/office/officeart/2005/8/layout/radial5"/>
    <dgm:cxn modelId="{CA27882C-98C0-49C0-855B-EEF7655877B3}" srcId="{F2ED61A4-7097-4B70-9062-B520FE6DD90F}" destId="{B1C65832-8FDC-453C-8C3F-A46DD3F73E54}" srcOrd="3" destOrd="0" parTransId="{4648B617-9BED-4ACD-BE02-29C99BEF15DB}" sibTransId="{F0CC5B6B-4C4E-46CC-9B98-7E585FAD5E49}"/>
    <dgm:cxn modelId="{DFCD0BC0-2820-4C82-87C3-899108081A1A}" type="presOf" srcId="{BE236CBD-9EB1-4F4B-878E-01EFB4D1DAFF}" destId="{0CA157DC-B01A-4960-B3E7-6A26E48C06AB}" srcOrd="1" destOrd="0" presId="urn:microsoft.com/office/officeart/2005/8/layout/radial5"/>
    <dgm:cxn modelId="{FCB823C5-FCB1-4166-A827-253A11A24967}" srcId="{F2ED61A4-7097-4B70-9062-B520FE6DD90F}" destId="{87394BD0-1652-4C32-8809-CB5E80DFE44C}" srcOrd="0" destOrd="0" parTransId="{BE236CBD-9EB1-4F4B-878E-01EFB4D1DAFF}" sibTransId="{90651C7A-7576-44B7-99EE-66331103D0AF}"/>
    <dgm:cxn modelId="{74790674-D4C9-42CB-B2CA-58DFABF9E58B}" type="presOf" srcId="{01F53E86-3D38-4288-932D-97EBB2A9BE38}" destId="{21C3D65C-2033-429C-B3EE-56D6FF3865FF}" srcOrd="0" destOrd="0" presId="urn:microsoft.com/office/officeart/2005/8/layout/radial5"/>
    <dgm:cxn modelId="{B053AE3F-8896-4A47-9173-3FD837122783}" srcId="{F2ED61A4-7097-4B70-9062-B520FE6DD90F}" destId="{847450DC-A191-4A76-9D73-A14735DFFB2A}" srcOrd="1" destOrd="0" parTransId="{86C04140-4C87-4E14-B0AB-8F618147A2CF}" sibTransId="{A9942609-72B9-4BA6-8688-1573FC156CC3}"/>
    <dgm:cxn modelId="{BFF35011-7ADF-4C3B-A7F3-BC6F960854FF}" type="presOf" srcId="{86C04140-4C87-4E14-B0AB-8F618147A2CF}" destId="{F112D05F-9E56-4663-ABC5-66E7DB502FDD}" srcOrd="1" destOrd="0" presId="urn:microsoft.com/office/officeart/2005/8/layout/radial5"/>
    <dgm:cxn modelId="{BE68A308-663F-4E23-9BCD-0F64F4ADD348}" type="presOf" srcId="{74882A9A-5A3D-4965-832D-6D6DA46A16F5}" destId="{EFC7DB1E-E593-464D-A744-24F29C60D507}" srcOrd="1" destOrd="0" presId="urn:microsoft.com/office/officeart/2005/8/layout/radial5"/>
    <dgm:cxn modelId="{3E67290D-AF9E-4076-915D-487046A52607}" type="presOf" srcId="{87394BD0-1652-4C32-8809-CB5E80DFE44C}" destId="{2ABED819-97E4-47B3-9A64-1BE2143C7D80}" srcOrd="0" destOrd="0" presId="urn:microsoft.com/office/officeart/2005/8/layout/radial5"/>
    <dgm:cxn modelId="{D6F45E46-04F7-4D05-86F1-619580AF1E2B}" type="presOf" srcId="{B1C65832-8FDC-453C-8C3F-A46DD3F73E54}" destId="{189535F7-660A-4536-9CFA-28983EB5C219}" srcOrd="0" destOrd="0" presId="urn:microsoft.com/office/officeart/2005/8/layout/radial5"/>
    <dgm:cxn modelId="{3217B302-B02C-4A7F-87F2-B8730294E71C}" type="presOf" srcId="{A22A6BCE-ABD5-4A6B-82FE-0A05CCCCF4F3}" destId="{23336954-821E-43BB-87F5-6F9EFD54C21C}" srcOrd="0" destOrd="0" presId="urn:microsoft.com/office/officeart/2005/8/layout/radial5"/>
    <dgm:cxn modelId="{05F43F67-DE0E-4708-9D28-0EE56D1EF6B5}" type="presOf" srcId="{74882A9A-5A3D-4965-832D-6D6DA46A16F5}" destId="{DC9C1513-20BD-4BD6-B11F-E99525E3C181}" srcOrd="0" destOrd="0" presId="urn:microsoft.com/office/officeart/2005/8/layout/radial5"/>
    <dgm:cxn modelId="{C43BE907-C44B-49F6-8187-8EC5848720F1}" type="presOf" srcId="{847450DC-A191-4A76-9D73-A14735DFFB2A}" destId="{29250E21-A22B-4829-B21B-51B197177F81}" srcOrd="0" destOrd="0" presId="urn:microsoft.com/office/officeart/2005/8/layout/radial5"/>
    <dgm:cxn modelId="{63503A62-E80C-4909-8013-4A4C25BD925B}" type="presOf" srcId="{01F53E86-3D38-4288-932D-97EBB2A9BE38}" destId="{AD685F5A-B9C2-46FC-8D39-6805888C7221}" srcOrd="1" destOrd="0" presId="urn:microsoft.com/office/officeart/2005/8/layout/radial5"/>
    <dgm:cxn modelId="{49DF815B-F993-4682-B57E-B6B598521EC3}" type="presOf" srcId="{A4FB5BF6-760C-4BFA-BF30-F60886A27ADD}" destId="{28FAE733-A93C-443C-871F-F4BA7556B128}" srcOrd="1" destOrd="0" presId="urn:microsoft.com/office/officeart/2005/8/layout/radial5"/>
    <dgm:cxn modelId="{5455B78A-868C-4085-B2FD-AE51AC0F186D}" type="presOf" srcId="{86C04140-4C87-4E14-B0AB-8F618147A2CF}" destId="{6C9607CD-098A-4D27-B765-94D7AC341BCC}" srcOrd="0" destOrd="0" presId="urn:microsoft.com/office/officeart/2005/8/layout/radial5"/>
    <dgm:cxn modelId="{442A0616-ECC5-477F-93CF-DB213C246AA6}" srcId="{E3634654-502B-4954-9B4C-0DEA419C1030}" destId="{F2ED61A4-7097-4B70-9062-B520FE6DD90F}" srcOrd="0" destOrd="0" parTransId="{63112ECB-0EBE-4DD0-A097-03271DE25AB4}" sibTransId="{D5781118-AB8C-4466-A6C7-C07BF92D937D}"/>
    <dgm:cxn modelId="{F382FD85-52FE-4124-99DA-418DCE0739FE}" type="presOf" srcId="{B3863F5C-6AC7-4028-959F-D603A0EA9503}" destId="{536A6D48-8F3A-4943-A994-59498D96FC71}" srcOrd="0" destOrd="0" presId="urn:microsoft.com/office/officeart/2005/8/layout/radial5"/>
    <dgm:cxn modelId="{4BAA3ECE-BF39-4ADC-A7A1-D7F33A373021}" type="presOf" srcId="{A4FB5BF6-760C-4BFA-BF30-F60886A27ADD}" destId="{411D5366-67DE-47A7-A3C0-D92B7AE0F98C}" srcOrd="0" destOrd="0" presId="urn:microsoft.com/office/officeart/2005/8/layout/radial5"/>
    <dgm:cxn modelId="{14E13461-8877-42C0-A22F-79AD0E46CF35}" type="presOf" srcId="{4648B617-9BED-4ACD-BE02-29C99BEF15DB}" destId="{5B9B248E-B781-4C88-BEE8-7830965521BE}" srcOrd="1" destOrd="0" presId="urn:microsoft.com/office/officeart/2005/8/layout/radial5"/>
    <dgm:cxn modelId="{6C7F05A7-74F8-41B0-AA59-AC8778A6F55B}" type="presOf" srcId="{F2ED61A4-7097-4B70-9062-B520FE6DD90F}" destId="{E22EB42E-775F-4619-B2B7-339AA7CB763C}" srcOrd="0" destOrd="0" presId="urn:microsoft.com/office/officeart/2005/8/layout/radial5"/>
    <dgm:cxn modelId="{1717FFD7-7D7C-4DE4-9A74-82B84C174B6E}" type="presOf" srcId="{BE236CBD-9EB1-4F4B-878E-01EFB4D1DAFF}" destId="{1746DFA0-1CF8-4143-A78C-01F90934FF49}" srcOrd="0" destOrd="0" presId="urn:microsoft.com/office/officeart/2005/8/layout/radial5"/>
    <dgm:cxn modelId="{1DF58F7B-E5B7-42D4-88A6-9B1F2041C06D}" type="presOf" srcId="{FD1EF5F7-AFE6-436E-BDD8-F435C4F7F474}" destId="{FBE9403A-2D35-4BBB-8396-2BB54BE744D6}" srcOrd="0" destOrd="0" presId="urn:microsoft.com/office/officeart/2005/8/layout/radial5"/>
    <dgm:cxn modelId="{3BC71384-5C99-437E-A5EA-E360BA34819F}" srcId="{F2ED61A4-7097-4B70-9062-B520FE6DD90F}" destId="{FD1EF5F7-AFE6-436E-BDD8-F435C4F7F474}" srcOrd="5" destOrd="0" parTransId="{74882A9A-5A3D-4965-832D-6D6DA46A16F5}" sibTransId="{829602C2-B0E3-45C2-ADE2-AFCA737D1CF9}"/>
    <dgm:cxn modelId="{96F890DC-4571-4304-862A-66BAC762C56D}" srcId="{F2ED61A4-7097-4B70-9062-B520FE6DD90F}" destId="{B3863F5C-6AC7-4028-959F-D603A0EA9503}" srcOrd="2" destOrd="0" parTransId="{01F53E86-3D38-4288-932D-97EBB2A9BE38}" sibTransId="{437BF726-FD5D-4B05-A1CF-333BB9B1CC23}"/>
    <dgm:cxn modelId="{7DD24A37-E41D-42F4-9C1C-70D9047841BD}" srcId="{F2ED61A4-7097-4B70-9062-B520FE6DD90F}" destId="{A22A6BCE-ABD5-4A6B-82FE-0A05CCCCF4F3}" srcOrd="4" destOrd="0" parTransId="{A4FB5BF6-760C-4BFA-BF30-F60886A27ADD}" sibTransId="{520B5C72-6A28-4207-AE41-6DF78EA15D24}"/>
    <dgm:cxn modelId="{96B37B42-10B6-46FC-A111-90962511D9AF}" type="presParOf" srcId="{473BEBAF-B5B1-48BA-AB21-B876F81FF52C}" destId="{E22EB42E-775F-4619-B2B7-339AA7CB763C}" srcOrd="0" destOrd="0" presId="urn:microsoft.com/office/officeart/2005/8/layout/radial5"/>
    <dgm:cxn modelId="{DFE2BE75-6E66-42DE-BB58-C5C741630536}" type="presParOf" srcId="{473BEBAF-B5B1-48BA-AB21-B876F81FF52C}" destId="{1746DFA0-1CF8-4143-A78C-01F90934FF49}" srcOrd="1" destOrd="0" presId="urn:microsoft.com/office/officeart/2005/8/layout/radial5"/>
    <dgm:cxn modelId="{1679E336-062B-466B-BED0-2E638E15B97E}" type="presParOf" srcId="{1746DFA0-1CF8-4143-A78C-01F90934FF49}" destId="{0CA157DC-B01A-4960-B3E7-6A26E48C06AB}" srcOrd="0" destOrd="0" presId="urn:microsoft.com/office/officeart/2005/8/layout/radial5"/>
    <dgm:cxn modelId="{23F7B521-696C-4037-A624-E08FA591B8E1}" type="presParOf" srcId="{473BEBAF-B5B1-48BA-AB21-B876F81FF52C}" destId="{2ABED819-97E4-47B3-9A64-1BE2143C7D80}" srcOrd="2" destOrd="0" presId="urn:microsoft.com/office/officeart/2005/8/layout/radial5"/>
    <dgm:cxn modelId="{7306483C-8C3C-4462-81C2-829DDDB0B73A}" type="presParOf" srcId="{473BEBAF-B5B1-48BA-AB21-B876F81FF52C}" destId="{6C9607CD-098A-4D27-B765-94D7AC341BCC}" srcOrd="3" destOrd="0" presId="urn:microsoft.com/office/officeart/2005/8/layout/radial5"/>
    <dgm:cxn modelId="{BCCA7F8E-50BF-44DA-8834-889FCDFD01A1}" type="presParOf" srcId="{6C9607CD-098A-4D27-B765-94D7AC341BCC}" destId="{F112D05F-9E56-4663-ABC5-66E7DB502FDD}" srcOrd="0" destOrd="0" presId="urn:microsoft.com/office/officeart/2005/8/layout/radial5"/>
    <dgm:cxn modelId="{79991C0B-5060-4CBA-ADFD-04517456CFF5}" type="presParOf" srcId="{473BEBAF-B5B1-48BA-AB21-B876F81FF52C}" destId="{29250E21-A22B-4829-B21B-51B197177F81}" srcOrd="4" destOrd="0" presId="urn:microsoft.com/office/officeart/2005/8/layout/radial5"/>
    <dgm:cxn modelId="{E24124A3-884B-4117-BCB3-600EBB152F4F}" type="presParOf" srcId="{473BEBAF-B5B1-48BA-AB21-B876F81FF52C}" destId="{21C3D65C-2033-429C-B3EE-56D6FF3865FF}" srcOrd="5" destOrd="0" presId="urn:microsoft.com/office/officeart/2005/8/layout/radial5"/>
    <dgm:cxn modelId="{11D8745B-DD88-4FB2-8735-C23F300E5D7D}" type="presParOf" srcId="{21C3D65C-2033-429C-B3EE-56D6FF3865FF}" destId="{AD685F5A-B9C2-46FC-8D39-6805888C7221}" srcOrd="0" destOrd="0" presId="urn:microsoft.com/office/officeart/2005/8/layout/radial5"/>
    <dgm:cxn modelId="{B100C213-FFC7-4670-9572-DCB644ADE676}" type="presParOf" srcId="{473BEBAF-B5B1-48BA-AB21-B876F81FF52C}" destId="{536A6D48-8F3A-4943-A994-59498D96FC71}" srcOrd="6" destOrd="0" presId="urn:microsoft.com/office/officeart/2005/8/layout/radial5"/>
    <dgm:cxn modelId="{A2B22F6B-EEDC-4BEA-B36C-B0C9733C60EF}" type="presParOf" srcId="{473BEBAF-B5B1-48BA-AB21-B876F81FF52C}" destId="{B80FFF9E-5EDC-4389-AEFA-E5A783AD1533}" srcOrd="7" destOrd="0" presId="urn:microsoft.com/office/officeart/2005/8/layout/radial5"/>
    <dgm:cxn modelId="{F8C0DE66-9C07-4C4D-BB6D-F84048F407D4}" type="presParOf" srcId="{B80FFF9E-5EDC-4389-AEFA-E5A783AD1533}" destId="{5B9B248E-B781-4C88-BEE8-7830965521BE}" srcOrd="0" destOrd="0" presId="urn:microsoft.com/office/officeart/2005/8/layout/radial5"/>
    <dgm:cxn modelId="{DE8452AE-0DB2-43E7-BA19-966FF3C7133E}" type="presParOf" srcId="{473BEBAF-B5B1-48BA-AB21-B876F81FF52C}" destId="{189535F7-660A-4536-9CFA-28983EB5C219}" srcOrd="8" destOrd="0" presId="urn:microsoft.com/office/officeart/2005/8/layout/radial5"/>
    <dgm:cxn modelId="{EBF0B840-E0D5-4AD4-ADA9-9AB6CE2F491D}" type="presParOf" srcId="{473BEBAF-B5B1-48BA-AB21-B876F81FF52C}" destId="{411D5366-67DE-47A7-A3C0-D92B7AE0F98C}" srcOrd="9" destOrd="0" presId="urn:microsoft.com/office/officeart/2005/8/layout/radial5"/>
    <dgm:cxn modelId="{50E1E4FC-31BF-4C7F-A7D8-71FE2145CB5E}" type="presParOf" srcId="{411D5366-67DE-47A7-A3C0-D92B7AE0F98C}" destId="{28FAE733-A93C-443C-871F-F4BA7556B128}" srcOrd="0" destOrd="0" presId="urn:microsoft.com/office/officeart/2005/8/layout/radial5"/>
    <dgm:cxn modelId="{82385EC3-F3F9-478A-BD1C-DC23E7EA8918}" type="presParOf" srcId="{473BEBAF-B5B1-48BA-AB21-B876F81FF52C}" destId="{23336954-821E-43BB-87F5-6F9EFD54C21C}" srcOrd="10" destOrd="0" presId="urn:microsoft.com/office/officeart/2005/8/layout/radial5"/>
    <dgm:cxn modelId="{219F1371-2F90-4B3A-A348-95A98225173A}" type="presParOf" srcId="{473BEBAF-B5B1-48BA-AB21-B876F81FF52C}" destId="{DC9C1513-20BD-4BD6-B11F-E99525E3C181}" srcOrd="11" destOrd="0" presId="urn:microsoft.com/office/officeart/2005/8/layout/radial5"/>
    <dgm:cxn modelId="{D3D8C51F-43D2-4395-AFF5-B88E6583C265}" type="presParOf" srcId="{DC9C1513-20BD-4BD6-B11F-E99525E3C181}" destId="{EFC7DB1E-E593-464D-A744-24F29C60D507}" srcOrd="0" destOrd="0" presId="urn:microsoft.com/office/officeart/2005/8/layout/radial5"/>
    <dgm:cxn modelId="{1B6D96DD-B982-430B-8F56-91C41C42E515}" type="presParOf" srcId="{473BEBAF-B5B1-48BA-AB21-B876F81FF52C}" destId="{FBE9403A-2D35-4BBB-8396-2BB54BE744D6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7648EA-77C4-499C-A702-95F25DDC75CC}" type="datetimeFigureOut">
              <a:rPr lang="ru-RU" smtClean="0"/>
              <a:pPr/>
              <a:t>05.11.2017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D8926F-985A-4A46-93B3-8CFDC398E2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1914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762881F-F1F0-462B-BB6D-2BD4461934CE}" type="slidenum">
              <a:rPr lang="uk-U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uk-UA" smtClean="0"/>
          </a:p>
        </p:txBody>
      </p:sp>
    </p:spTree>
    <p:extLst>
      <p:ext uri="{BB962C8B-B14F-4D97-AF65-F5344CB8AC3E}">
        <p14:creationId xmlns:p14="http://schemas.microsoft.com/office/powerpoint/2010/main" xmlns="" val="1401889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3AD82-F673-4FCE-9A07-710287D10EA3}" type="datetimeFigureOut">
              <a:rPr lang="ru-RU"/>
              <a:pPr>
                <a:defRPr/>
              </a:pPr>
              <a:t>05.11.2017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47892-9193-48A0-B8EE-F0FC437F8E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079FE-8F1A-49C9-8B8D-C6860EDFE650}" type="datetimeFigureOut">
              <a:rPr lang="ru-RU"/>
              <a:pPr>
                <a:defRPr/>
              </a:pPr>
              <a:t>05.11.2017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513CC-C024-40CC-A67F-665D268E0D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C7150-3E52-4EB4-A61F-9D6B7A2D341A}" type="datetimeFigureOut">
              <a:rPr lang="ru-RU"/>
              <a:pPr>
                <a:defRPr/>
              </a:pPr>
              <a:t>05.11.2017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B1E60-9DCD-4691-8EAA-5E0AB82D42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6C86B-4756-42BF-91AC-3723CC39E8A3}" type="datetimeFigureOut">
              <a:rPr lang="ru-RU"/>
              <a:pPr>
                <a:defRPr/>
              </a:pPr>
              <a:t>05.11.2017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6BCDB-3B27-488A-B8E9-EBC2B1EA05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F0CBA-01F5-47E0-9DA9-C43EF668E0C6}" type="datetimeFigureOut">
              <a:rPr lang="ru-RU"/>
              <a:pPr>
                <a:defRPr/>
              </a:pPr>
              <a:t>05.11.2017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3477E-699B-402A-8B0A-D3258D936E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19492-2C08-4582-A1D5-C1AF876B67DC}" type="datetimeFigureOut">
              <a:rPr lang="ru-RU"/>
              <a:pPr>
                <a:defRPr/>
              </a:pPr>
              <a:t>05.11.2017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114F4-8E2B-4235-A861-69588D2131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3101F-51D9-4A39-B739-4F2D4DA2A3FC}" type="datetimeFigureOut">
              <a:rPr lang="ru-RU"/>
              <a:pPr>
                <a:defRPr/>
              </a:pPr>
              <a:t>05.11.2017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5E075-8DC4-4BF0-ADC1-6E4FF5A64C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D8890-21AE-4566-A3D5-B29D96E95918}" type="datetimeFigureOut">
              <a:rPr lang="ru-RU"/>
              <a:pPr>
                <a:defRPr/>
              </a:pPr>
              <a:t>05.11.2017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B92AD-8D51-40F3-8557-65262BAE21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13FB8-7676-4EFC-9FDC-77779F59708F}" type="datetimeFigureOut">
              <a:rPr lang="ru-RU"/>
              <a:pPr>
                <a:defRPr/>
              </a:pPr>
              <a:t>05.11.2017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CC409-2990-4516-8E21-2630B5AA98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4E8E8-C9F2-45E5-9698-BBCA8311CC15}" type="datetimeFigureOut">
              <a:rPr lang="ru-RU"/>
              <a:pPr>
                <a:defRPr/>
              </a:pPr>
              <a:t>05.11.2017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159E4-7DF7-4AA6-8CAA-80A0EC1418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63A4C-01F4-4200-A5FA-56FAA5CEA7A5}" type="datetimeFigureOut">
              <a:rPr lang="ru-RU"/>
              <a:pPr>
                <a:defRPr/>
              </a:pPr>
              <a:t>05.11.2017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C5099-5557-4D6F-BF20-FB02A235B9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9CA1FA3-A7BF-41DE-8170-D22620F5C493}" type="datetimeFigureOut">
              <a:rPr lang="ru-RU"/>
              <a:pPr>
                <a:defRPr/>
              </a:pPr>
              <a:t>05.11.2017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2D7A462-AFD0-4419-A55E-86EAB6E629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gif"/><Relationship Id="rId3" Type="http://schemas.openxmlformats.org/officeDocument/2006/relationships/image" Target="../media/image24.png"/><Relationship Id="rId7" Type="http://schemas.openxmlformats.org/officeDocument/2006/relationships/image" Target="../media/image28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gif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gif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42.gif"/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gif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42.gif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9.png"/><Relationship Id="rId5" Type="http://schemas.openxmlformats.org/officeDocument/2006/relationships/slide" Target="slide13.xml"/><Relationship Id="rId4" Type="http://schemas.openxmlformats.org/officeDocument/2006/relationships/image" Target="../media/image5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gif"/><Relationship Id="rId3" Type="http://schemas.openxmlformats.org/officeDocument/2006/relationships/image" Target="../media/image62.gif"/><Relationship Id="rId7" Type="http://schemas.openxmlformats.org/officeDocument/2006/relationships/image" Target="../media/image66.gif"/><Relationship Id="rId2" Type="http://schemas.openxmlformats.org/officeDocument/2006/relationships/image" Target="../media/image6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gif"/><Relationship Id="rId5" Type="http://schemas.openxmlformats.org/officeDocument/2006/relationships/image" Target="../media/image64.gif"/><Relationship Id="rId4" Type="http://schemas.openxmlformats.org/officeDocument/2006/relationships/image" Target="../media/image63.gif"/><Relationship Id="rId9" Type="http://schemas.openxmlformats.org/officeDocument/2006/relationships/image" Target="../media/image68.gi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gif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1" y="1428736"/>
            <a:ext cx="7572428" cy="36933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i="1" dirty="0">
                <a:solidFill>
                  <a:schemeClr val="bg1"/>
                </a:solidFill>
                <a:latin typeface="Century" pitchFamily="18" charset="0"/>
              </a:rPr>
              <a:t>Розум </a:t>
            </a:r>
            <a:r>
              <a:rPr lang="ru-RU" sz="3600" i="1" dirty="0" err="1">
                <a:solidFill>
                  <a:schemeClr val="bg1"/>
                </a:solidFill>
                <a:latin typeface="Century" pitchFamily="18" charset="0"/>
              </a:rPr>
              <a:t>полягає</a:t>
            </a:r>
            <a:r>
              <a:rPr lang="ru-RU" sz="3600" i="1" dirty="0">
                <a:solidFill>
                  <a:schemeClr val="bg1"/>
                </a:solidFill>
                <a:latin typeface="Century" pitchFamily="18" charset="0"/>
              </a:rPr>
              <a:t> не </a:t>
            </a:r>
            <a:r>
              <a:rPr lang="ru-RU" sz="3600" i="1" dirty="0" err="1">
                <a:solidFill>
                  <a:schemeClr val="bg1"/>
                </a:solidFill>
                <a:latin typeface="Century" pitchFamily="18" charset="0"/>
              </a:rPr>
              <a:t>лише</a:t>
            </a:r>
            <a:r>
              <a:rPr lang="ru-RU" sz="3600" i="1" dirty="0">
                <a:solidFill>
                  <a:schemeClr val="bg1"/>
                </a:solidFill>
                <a:latin typeface="Century" pitchFamily="18" charset="0"/>
              </a:rPr>
              <a:t> у </a:t>
            </a:r>
            <a:r>
              <a:rPr lang="ru-RU" sz="3600" i="1" dirty="0" err="1">
                <a:solidFill>
                  <a:schemeClr val="bg1"/>
                </a:solidFill>
                <a:latin typeface="Century" pitchFamily="18" charset="0"/>
              </a:rPr>
              <a:t>знанні</a:t>
            </a:r>
            <a:r>
              <a:rPr lang="ru-RU" sz="3600" i="1" dirty="0">
                <a:solidFill>
                  <a:schemeClr val="bg1"/>
                </a:solidFill>
                <a:latin typeface="Century" pitchFamily="18" charset="0"/>
              </a:rPr>
              <a:t>,</a:t>
            </a:r>
            <a:endParaRPr lang="ru-RU" sz="3600" dirty="0">
              <a:solidFill>
                <a:schemeClr val="bg1"/>
              </a:solidFill>
              <a:latin typeface="Century" pitchFamily="18" charset="0"/>
            </a:endParaRPr>
          </a:p>
          <a:p>
            <a:pPr algn="ctr"/>
            <a:r>
              <a:rPr lang="ru-RU" sz="3600" i="1" dirty="0">
                <a:solidFill>
                  <a:schemeClr val="bg1"/>
                </a:solidFill>
                <a:latin typeface="Century" pitchFamily="18" charset="0"/>
              </a:rPr>
              <a:t>а </a:t>
            </a:r>
            <a:r>
              <a:rPr lang="ru-RU" sz="3600" i="1" dirty="0" err="1">
                <a:solidFill>
                  <a:schemeClr val="bg1"/>
                </a:solidFill>
                <a:latin typeface="Century" pitchFamily="18" charset="0"/>
              </a:rPr>
              <a:t>й</a:t>
            </a:r>
            <a:r>
              <a:rPr lang="ru-RU" sz="3600" i="1" dirty="0">
                <a:solidFill>
                  <a:schemeClr val="bg1"/>
                </a:solidFill>
                <a:latin typeface="Century" pitchFamily="18" charset="0"/>
              </a:rPr>
              <a:t> у </a:t>
            </a:r>
            <a:r>
              <a:rPr lang="ru-RU" sz="3600" i="1" dirty="0" err="1">
                <a:solidFill>
                  <a:schemeClr val="bg1"/>
                </a:solidFill>
                <a:latin typeface="Century" pitchFamily="18" charset="0"/>
              </a:rPr>
              <a:t>вмінні</a:t>
            </a:r>
            <a:r>
              <a:rPr lang="ru-RU" sz="3600" i="1" dirty="0">
                <a:solidFill>
                  <a:schemeClr val="bg1"/>
                </a:solidFill>
                <a:latin typeface="Century" pitchFamily="18" charset="0"/>
              </a:rPr>
              <a:t> </a:t>
            </a:r>
            <a:r>
              <a:rPr lang="ru-RU" sz="3600" i="1" dirty="0" err="1">
                <a:solidFill>
                  <a:schemeClr val="bg1"/>
                </a:solidFill>
                <a:latin typeface="Century" pitchFamily="18" charset="0"/>
              </a:rPr>
              <a:t>застосовувати</a:t>
            </a:r>
            <a:r>
              <a:rPr lang="ru-RU" sz="3600" i="1" dirty="0">
                <a:solidFill>
                  <a:schemeClr val="bg1"/>
                </a:solidFill>
                <a:latin typeface="Century" pitchFamily="18" charset="0"/>
              </a:rPr>
              <a:t> </a:t>
            </a:r>
            <a:r>
              <a:rPr lang="ru-RU" sz="3600" i="1" dirty="0" err="1">
                <a:solidFill>
                  <a:schemeClr val="bg1"/>
                </a:solidFill>
                <a:latin typeface="Century" pitchFamily="18" charset="0"/>
              </a:rPr>
              <a:t>ці</a:t>
            </a:r>
            <a:r>
              <a:rPr lang="ru-RU" sz="3600" i="1" dirty="0">
                <a:solidFill>
                  <a:schemeClr val="bg1"/>
                </a:solidFill>
                <a:latin typeface="Century" pitchFamily="18" charset="0"/>
              </a:rPr>
              <a:t> </a:t>
            </a:r>
            <a:r>
              <a:rPr lang="ru-RU" sz="3600" i="1" dirty="0" err="1" smtClean="0">
                <a:solidFill>
                  <a:schemeClr val="bg1"/>
                </a:solidFill>
                <a:latin typeface="Century" pitchFamily="18" charset="0"/>
              </a:rPr>
              <a:t>знання</a:t>
            </a:r>
            <a:endParaRPr lang="ru-RU" sz="3600" i="1" dirty="0" smtClean="0">
              <a:solidFill>
                <a:schemeClr val="bg1"/>
              </a:solidFill>
              <a:latin typeface="Century" pitchFamily="18" charset="0"/>
            </a:endParaRPr>
          </a:p>
          <a:p>
            <a:endParaRPr lang="ru-RU" sz="3600" dirty="0">
              <a:latin typeface="Century" pitchFamily="18" charset="0"/>
            </a:endParaRPr>
          </a:p>
          <a:p>
            <a:pPr algn="r"/>
            <a:r>
              <a:rPr lang="ru-RU" sz="3600" i="1" dirty="0">
                <a:solidFill>
                  <a:schemeClr val="bg1"/>
                </a:solidFill>
                <a:latin typeface="Century" pitchFamily="18" charset="0"/>
              </a:rPr>
              <a:t>Аристотель</a:t>
            </a:r>
            <a:endParaRPr lang="ru-RU" sz="3600" dirty="0">
              <a:solidFill>
                <a:schemeClr val="bg1"/>
              </a:solidFill>
              <a:latin typeface="Century" pitchFamily="18" charset="0"/>
            </a:endParaRPr>
          </a:p>
          <a:p>
            <a:pPr algn="ctr"/>
            <a:endParaRPr lang="ru-RU" sz="5400" b="1" i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entury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229600" cy="1143000"/>
          </a:xfrm>
        </p:spPr>
        <p:txBody>
          <a:bodyPr/>
          <a:lstStyle/>
          <a:p>
            <a:r>
              <a:rPr lang="uk-UA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Фізичні явища – це …</a:t>
            </a:r>
            <a:endParaRPr lang="ru-RU" dirty="0">
              <a:solidFill>
                <a:srgbClr val="FFFF00"/>
              </a:solidFill>
              <a:latin typeface="Century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1500174"/>
            <a:ext cx="814393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i="1" dirty="0" err="1" smtClean="0">
                <a:solidFill>
                  <a:schemeClr val="bg1"/>
                </a:solidFill>
                <a:latin typeface="Century" pitchFamily="18" charset="0"/>
              </a:rPr>
              <a:t>явища</a:t>
            </a:r>
            <a:r>
              <a:rPr lang="ru-RU" sz="3400" b="1" i="1" dirty="0" smtClean="0">
                <a:solidFill>
                  <a:schemeClr val="bg1"/>
                </a:solidFill>
                <a:latin typeface="Century" pitchFamily="18" charset="0"/>
              </a:rPr>
              <a:t>, </a:t>
            </a:r>
            <a:r>
              <a:rPr lang="ru-RU" sz="3400" b="1" i="1" dirty="0" err="1">
                <a:solidFill>
                  <a:schemeClr val="bg1"/>
                </a:solidFill>
                <a:latin typeface="Century" pitchFamily="18" charset="0"/>
              </a:rPr>
              <a:t>які</a:t>
            </a:r>
            <a:r>
              <a:rPr lang="ru-RU" sz="3400" b="1" i="1" dirty="0">
                <a:solidFill>
                  <a:schemeClr val="bg1"/>
                </a:solidFill>
                <a:latin typeface="Century" pitchFamily="18" charset="0"/>
              </a:rPr>
              <a:t> </a:t>
            </a:r>
            <a:r>
              <a:rPr lang="ru-RU" sz="3400" b="1" i="1" dirty="0" err="1">
                <a:solidFill>
                  <a:schemeClr val="bg1"/>
                </a:solidFill>
                <a:latin typeface="Century" pitchFamily="18" charset="0"/>
              </a:rPr>
              <a:t>можна</a:t>
            </a:r>
            <a:r>
              <a:rPr lang="ru-RU" sz="3400" b="1" i="1" dirty="0">
                <a:solidFill>
                  <a:schemeClr val="bg1"/>
                </a:solidFill>
                <a:latin typeface="Century" pitchFamily="18" charset="0"/>
              </a:rPr>
              <a:t> </a:t>
            </a:r>
            <a:r>
              <a:rPr lang="ru-RU" sz="3400" b="1" i="1" dirty="0" err="1">
                <a:solidFill>
                  <a:schemeClr val="bg1"/>
                </a:solidFill>
                <a:latin typeface="Century" pitchFamily="18" charset="0"/>
              </a:rPr>
              <a:t>описати</a:t>
            </a:r>
            <a:r>
              <a:rPr lang="ru-RU" sz="3400" b="1" i="1" dirty="0">
                <a:solidFill>
                  <a:schemeClr val="bg1"/>
                </a:solidFill>
                <a:latin typeface="Century" pitchFamily="18" charset="0"/>
              </a:rPr>
              <a:t> за </a:t>
            </a:r>
            <a:r>
              <a:rPr lang="ru-RU" sz="3400" b="1" i="1" dirty="0" err="1">
                <a:solidFill>
                  <a:schemeClr val="bg1"/>
                </a:solidFill>
                <a:latin typeface="Century" pitchFamily="18" charset="0"/>
              </a:rPr>
              <a:t>допомогою</a:t>
            </a:r>
            <a:r>
              <a:rPr lang="ru-RU" sz="3400" b="1" i="1" dirty="0">
                <a:solidFill>
                  <a:schemeClr val="bg1"/>
                </a:solidFill>
                <a:latin typeface="Century" pitchFamily="18" charset="0"/>
              </a:rPr>
              <a:t> </a:t>
            </a:r>
            <a:r>
              <a:rPr lang="ru-RU" sz="3400" b="1" i="1" dirty="0" err="1" smtClean="0">
                <a:solidFill>
                  <a:schemeClr val="bg1"/>
                </a:solidFill>
                <a:latin typeface="Century" pitchFamily="18" charset="0"/>
              </a:rPr>
              <a:t>відпо</a:t>
            </a:r>
            <a:r>
              <a:rPr lang="ru-RU" sz="3400" i="1" dirty="0" err="1" smtClean="0">
                <a:solidFill>
                  <a:schemeClr val="bg1"/>
                </a:solidFill>
                <a:latin typeface="Century" pitchFamily="18" charset="0"/>
              </a:rPr>
              <a:t>відних</a:t>
            </a:r>
            <a:r>
              <a:rPr lang="ru-RU" sz="3400" i="1" dirty="0" smtClean="0">
                <a:solidFill>
                  <a:schemeClr val="bg1"/>
                </a:solidFill>
                <a:latin typeface="Century" pitchFamily="18" charset="0"/>
              </a:rPr>
              <a:t> </a:t>
            </a:r>
            <a:r>
              <a:rPr lang="ru-RU" sz="3400" i="1" dirty="0" err="1">
                <a:solidFill>
                  <a:schemeClr val="bg1"/>
                </a:solidFill>
                <a:latin typeface="Century" pitchFamily="18" charset="0"/>
              </a:rPr>
              <a:t>фізичних</a:t>
            </a:r>
            <a:r>
              <a:rPr lang="ru-RU" sz="3400" i="1" dirty="0">
                <a:solidFill>
                  <a:schemeClr val="bg1"/>
                </a:solidFill>
                <a:latin typeface="Century" pitchFamily="18" charset="0"/>
              </a:rPr>
              <a:t> </a:t>
            </a:r>
            <a:r>
              <a:rPr lang="ru-RU" sz="3400" i="1" dirty="0" err="1">
                <a:solidFill>
                  <a:schemeClr val="bg1"/>
                </a:solidFill>
                <a:latin typeface="Century" pitchFamily="18" charset="0"/>
              </a:rPr>
              <a:t>законів</a:t>
            </a:r>
            <a:r>
              <a:rPr lang="ru-RU" sz="3400" i="1" dirty="0">
                <a:solidFill>
                  <a:schemeClr val="bg1"/>
                </a:solidFill>
                <a:latin typeface="Century" pitchFamily="18" charset="0"/>
              </a:rPr>
              <a:t>.</a:t>
            </a:r>
            <a:endParaRPr lang="ru-RU" sz="3400" dirty="0">
              <a:solidFill>
                <a:schemeClr val="bg1"/>
              </a:solidFill>
              <a:latin typeface="Century" pitchFamily="18" charset="0"/>
            </a:endParaRPr>
          </a:p>
        </p:txBody>
      </p:sp>
      <p:pic>
        <p:nvPicPr>
          <p:cNvPr id="4" name="Picture 2" descr="http://geo-teacher.net.ua/images/priroda/yavlen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3143248"/>
            <a:ext cx="428625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Які </a:t>
            </a:r>
            <a:r>
              <a:rPr lang="uk-UA" b="1" i="1" dirty="0" smtClean="0">
                <a:solidFill>
                  <a:srgbClr val="FFFF00"/>
                </a:solidFill>
                <a:latin typeface="Century" pitchFamily="18" charset="0"/>
              </a:rPr>
              <a:t>бувають </a:t>
            </a:r>
            <a:r>
              <a:rPr lang="uk-UA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фізичні явища?</a:t>
            </a:r>
            <a:endParaRPr lang="uk-UA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428596" y="1428736"/>
          <a:ext cx="8280920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000108"/>
            <a:ext cx="7658096" cy="1000124"/>
          </a:xfrm>
        </p:spPr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  <a:latin typeface="Century" pitchFamily="18" charset="0"/>
              </a:rPr>
              <a:t>Які</a:t>
            </a:r>
            <a:r>
              <a:rPr lang="ru-RU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dirty="0" err="1" smtClean="0">
                <a:solidFill>
                  <a:srgbClr val="FFFF00"/>
                </a:solidFill>
                <a:latin typeface="Century" pitchFamily="18" charset="0"/>
              </a:rPr>
              <a:t>фізичні</a:t>
            </a:r>
            <a:r>
              <a:rPr lang="ru-RU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dirty="0" err="1" smtClean="0">
                <a:solidFill>
                  <a:srgbClr val="FFFF00"/>
                </a:solidFill>
                <a:latin typeface="Century" pitchFamily="18" charset="0"/>
              </a:rPr>
              <a:t>явища</a:t>
            </a:r>
            <a:r>
              <a:rPr lang="ru-RU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dirty="0" err="1" smtClean="0">
                <a:solidFill>
                  <a:srgbClr val="FFFF00"/>
                </a:solidFill>
                <a:latin typeface="Century" pitchFamily="18" charset="0"/>
              </a:rPr>
              <a:t>зображені</a:t>
            </a:r>
            <a:r>
              <a:rPr lang="ru-RU" dirty="0" smtClean="0">
                <a:solidFill>
                  <a:srgbClr val="FFFF00"/>
                </a:solidFill>
                <a:latin typeface="Century" pitchFamily="18" charset="0"/>
              </a:rPr>
              <a:t> на слайдах?</a:t>
            </a:r>
            <a:endParaRPr lang="ru-RU" dirty="0">
              <a:solidFill>
                <a:srgbClr val="FFFF00"/>
              </a:solidFill>
              <a:latin typeface="Century" pitchFamily="18" charset="0"/>
            </a:endParaRPr>
          </a:p>
        </p:txBody>
      </p:sp>
      <p:pic>
        <p:nvPicPr>
          <p:cNvPr id="3" name="Picture 2" descr="http://tipslife.ru/uploads/posts/2011-02/1297758109_child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43174" y="2714620"/>
            <a:ext cx="4028622" cy="35250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C59B9269-90BD-4703-8FAB-465E1C56F35D_school1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572008"/>
            <a:ext cx="1026957" cy="1917700"/>
          </a:xfrm>
          <a:prstGeom prst="rect">
            <a:avLst/>
          </a:prstGeom>
          <a:noFill/>
        </p:spPr>
      </p:pic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28604"/>
            <a:ext cx="3528816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16" descr="21_1024x76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3929058" y="4214818"/>
            <a:ext cx="3207079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5" descr="B_Fly11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580208" y="3071811"/>
            <a:ext cx="1277280" cy="1214446"/>
          </a:xfrm>
          <a:prstGeom prst="rect">
            <a:avLst/>
          </a:prstGeom>
          <a:noFill/>
        </p:spPr>
      </p:pic>
      <p:pic>
        <p:nvPicPr>
          <p:cNvPr id="10" name="Picture 10" descr="http://dreamany.com/media/user/25/photos/8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929190" y="357166"/>
            <a:ext cx="3934127" cy="26365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:\Анимация\07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14480" y="4786306"/>
            <a:ext cx="2071694" cy="2071694"/>
          </a:xfrm>
          <a:prstGeom prst="rect">
            <a:avLst/>
          </a:prstGeom>
          <a:noFill/>
        </p:spPr>
      </p:pic>
      <p:pic>
        <p:nvPicPr>
          <p:cNvPr id="12" name="Содержимое 14" descr="1cc9086ceee68cbd2c2d452ebcc4927d.gif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7500958" y="4786322"/>
            <a:ext cx="1076325" cy="1400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Дима\Desktop\raduga-pict.narod.ru1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501122" cy="58238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8678" name="Picture 6" descr="9401600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14876" y="285728"/>
            <a:ext cx="4143404" cy="2917825"/>
          </a:xfrm>
          <a:prstGeom prst="rect">
            <a:avLst/>
          </a:prstGeom>
          <a:noFill/>
        </p:spPr>
      </p:pic>
      <p:pic>
        <p:nvPicPr>
          <p:cNvPr id="28680" name="Picture 8" descr="460px-Vandegraa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357562"/>
            <a:ext cx="4752975" cy="3109912"/>
          </a:xfrm>
          <a:prstGeom prst="rect">
            <a:avLst/>
          </a:prstGeom>
          <a:noFill/>
        </p:spPr>
      </p:pic>
      <p:pic>
        <p:nvPicPr>
          <p:cNvPr id="28684" name="Picture 12" descr="3_9290image00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57818" y="3357562"/>
            <a:ext cx="3311525" cy="3021012"/>
          </a:xfrm>
          <a:prstGeom prst="rect">
            <a:avLst/>
          </a:prstGeom>
          <a:noFill/>
        </p:spPr>
      </p:pic>
      <p:pic>
        <p:nvPicPr>
          <p:cNvPr id="9" name="Picture 5" descr="C:\Users\Дима\Desktop\iCASZJZZI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785786" y="428604"/>
            <a:ext cx="2428892" cy="2857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571612"/>
            <a:ext cx="3327406" cy="5044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4" descr="Суша (10)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285720" y="428604"/>
            <a:ext cx="5279253" cy="3000396"/>
          </a:xfrm>
          <a:prstGeom prst="rect">
            <a:avLst/>
          </a:prstGeom>
        </p:spPr>
      </p:pic>
      <p:pic>
        <p:nvPicPr>
          <p:cNvPr id="8" name="Picture 3" descr="C:\Documents and Settings\ванюша\Рабочий стол\огонь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3643314"/>
            <a:ext cx="3349579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H:\Анимация\111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286256"/>
            <a:ext cx="2675468" cy="1928826"/>
          </a:xfrm>
          <a:prstGeom prst="rect">
            <a:avLst/>
          </a:prstGeom>
          <a:noFill/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57157" y="428604"/>
            <a:ext cx="3454851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 descr="C:\Users\Дима\Desktop\4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285728"/>
            <a:ext cx="3571900" cy="2786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C:\Users\Дима\Desktop\44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357686" y="3500438"/>
            <a:ext cx="4129078" cy="25758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285992"/>
            <a:ext cx="8229600" cy="1143000"/>
          </a:xfrm>
        </p:spPr>
        <p:txBody>
          <a:bodyPr/>
          <a:lstStyle/>
          <a:p>
            <a:r>
              <a:rPr lang="uk-UA" sz="4800" b="1" dirty="0" smtClean="0">
                <a:solidFill>
                  <a:schemeClr val="bg1"/>
                </a:solidFill>
                <a:latin typeface="Century" pitchFamily="18" charset="0"/>
              </a:rPr>
              <a:t>Вправа: </a:t>
            </a:r>
            <a:r>
              <a:rPr lang="uk-UA" sz="4800" b="1" dirty="0" err="1" smtClean="0">
                <a:solidFill>
                  <a:schemeClr val="bg1"/>
                </a:solidFill>
                <a:latin typeface="Century" pitchFamily="18" charset="0"/>
              </a:rPr>
              <a:t>“Вилучи</a:t>
            </a:r>
            <a:r>
              <a:rPr lang="uk-UA" sz="4800" b="1" dirty="0" smtClean="0">
                <a:solidFill>
                  <a:schemeClr val="bg1"/>
                </a:solidFill>
                <a:latin typeface="Century" pitchFamily="18" charset="0"/>
              </a:rPr>
              <a:t> </a:t>
            </a:r>
            <a:r>
              <a:rPr lang="uk-UA" sz="4800" b="1" dirty="0" err="1" smtClean="0">
                <a:solidFill>
                  <a:schemeClr val="bg1"/>
                </a:solidFill>
                <a:latin typeface="Century" pitchFamily="18" charset="0"/>
              </a:rPr>
              <a:t>зайве”</a:t>
            </a:r>
            <a:endParaRPr lang="ru-RU" sz="4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pic>
        <p:nvPicPr>
          <p:cNvPr id="3" name="Picture 56" descr="boy1_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3571876"/>
            <a:ext cx="1966919" cy="252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57158" y="357166"/>
            <a:ext cx="3966201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65" name="Picture 5" descr="RoyceArt Royce B. МакКлюр 3D анимация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571876"/>
            <a:ext cx="412408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73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357166"/>
            <a:ext cx="3968762" cy="2799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8596" y="3500438"/>
            <a:ext cx="3929090" cy="2896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6" descr="boy1_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29058" y="2643182"/>
            <a:ext cx="1181101" cy="1517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9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9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285720" y="1714488"/>
            <a:ext cx="8501122" cy="1470025"/>
          </a:xfrm>
        </p:spPr>
        <p:txBody>
          <a:bodyPr/>
          <a:lstStyle/>
          <a:p>
            <a:r>
              <a:rPr lang="uk-UA" sz="3600" dirty="0" smtClean="0">
                <a:solidFill>
                  <a:srgbClr val="FFFF00"/>
                </a:solidFill>
                <a:latin typeface="Century" pitchFamily="18" charset="0"/>
              </a:rPr>
              <a:t>Узагальнюючий урок з теми:</a:t>
            </a:r>
            <a:br>
              <a:rPr lang="uk-UA" sz="3600" dirty="0" smtClean="0">
                <a:solidFill>
                  <a:srgbClr val="FFFF00"/>
                </a:solidFill>
                <a:latin typeface="Century" pitchFamily="18" charset="0"/>
              </a:rPr>
            </a:br>
            <a:r>
              <a:rPr lang="uk-UA" sz="3600" dirty="0" smtClean="0">
                <a:solidFill>
                  <a:srgbClr val="FFFF00"/>
                </a:solidFill>
                <a:latin typeface="Century" pitchFamily="18" charset="0"/>
              </a:rPr>
              <a:t/>
            </a:r>
            <a:br>
              <a:rPr lang="uk-UA" sz="3600" dirty="0" smtClean="0">
                <a:solidFill>
                  <a:srgbClr val="FFFF00"/>
                </a:solidFill>
                <a:latin typeface="Century" pitchFamily="18" charset="0"/>
              </a:rPr>
            </a:br>
            <a:r>
              <a:rPr lang="uk-UA" sz="36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br>
              <a:rPr lang="uk-UA" sz="3600" dirty="0" smtClean="0">
                <a:solidFill>
                  <a:srgbClr val="FFFF00"/>
                </a:solidFill>
                <a:latin typeface="Century" pitchFamily="18" charset="0"/>
              </a:rPr>
            </a:br>
            <a:r>
              <a:rPr lang="uk-UA" i="1" dirty="0" err="1" smtClean="0">
                <a:solidFill>
                  <a:srgbClr val="FFFF00"/>
                </a:solidFill>
                <a:latin typeface="Century" pitchFamily="18" charset="0"/>
              </a:rPr>
              <a:t>“Фізика</a:t>
            </a:r>
            <a:r>
              <a:rPr lang="uk-UA" i="1" dirty="0" smtClean="0">
                <a:solidFill>
                  <a:srgbClr val="FFFF00"/>
                </a:solidFill>
                <a:latin typeface="Century" pitchFamily="18" charset="0"/>
              </a:rPr>
              <a:t> як природнича наука. </a:t>
            </a:r>
            <a:br>
              <a:rPr lang="uk-UA" i="1" dirty="0" smtClean="0">
                <a:solidFill>
                  <a:srgbClr val="FFFF00"/>
                </a:solidFill>
                <a:latin typeface="Century" pitchFamily="18" charset="0"/>
              </a:rPr>
            </a:br>
            <a:r>
              <a:rPr lang="uk-UA" i="1" dirty="0" smtClean="0">
                <a:solidFill>
                  <a:srgbClr val="FFFF00"/>
                </a:solidFill>
                <a:latin typeface="Century" pitchFamily="18" charset="0"/>
              </a:rPr>
              <a:t>Методи наукового </a:t>
            </a:r>
            <a:r>
              <a:rPr lang="uk-UA" i="1" dirty="0" err="1" smtClean="0">
                <a:solidFill>
                  <a:srgbClr val="FFFF00"/>
                </a:solidFill>
                <a:latin typeface="Century" pitchFamily="18" charset="0"/>
              </a:rPr>
              <a:t>пізнання”</a:t>
            </a:r>
            <a:endParaRPr lang="ru-RU" altLang="ru-RU" b="1" i="1" dirty="0" smtClean="0">
              <a:solidFill>
                <a:srgbClr val="FFFF00"/>
              </a:solidFill>
              <a:latin typeface="Century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1" name="Picture 5" descr="s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0"/>
            <a:ext cx="4140200" cy="1412875"/>
          </a:xfrm>
          <a:prstGeom prst="rect">
            <a:avLst/>
          </a:prstGeom>
          <a:noFill/>
        </p:spPr>
      </p:pic>
      <p:pic>
        <p:nvPicPr>
          <p:cNvPr id="50182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14810" y="3500438"/>
            <a:ext cx="4402150" cy="2764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0183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1454" t="1303" r="1454" b="1303"/>
          <a:stretch>
            <a:fillRect/>
          </a:stretch>
        </p:blipFill>
        <p:spPr bwMode="auto">
          <a:xfrm>
            <a:off x="714348" y="3214686"/>
            <a:ext cx="2928958" cy="327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8400" r="8400" b="1260"/>
          <a:stretch>
            <a:fillRect/>
          </a:stretch>
        </p:blipFill>
        <p:spPr bwMode="auto">
          <a:xfrm>
            <a:off x="571472" y="428604"/>
            <a:ext cx="3144838" cy="249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6" descr="200px-Bahrain_b747sp-21_a9c-hmh_ar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18962" y="1000108"/>
            <a:ext cx="3666150" cy="2492376"/>
          </a:xfrm>
          <a:prstGeom prst="rect">
            <a:avLst/>
          </a:prstGeom>
          <a:noFill/>
        </p:spPr>
      </p:pic>
      <p:pic>
        <p:nvPicPr>
          <p:cNvPr id="7" name="Picture 56" descr="boy1_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14678" y="2786057"/>
            <a:ext cx="1323977" cy="1700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4" name="Picture 8" descr="animals2-1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86314" y="3071810"/>
            <a:ext cx="3929090" cy="31710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7" name="Picture 11" descr="250px-Surfer_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500042"/>
            <a:ext cx="4071966" cy="2459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C:\Users\Дима\Desktop\5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143248"/>
            <a:ext cx="3929090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11" descr="Фото К 750 12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0034" y="357166"/>
            <a:ext cx="4054658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6" descr="boy1_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29058" y="2285992"/>
            <a:ext cx="1323977" cy="1700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00438"/>
            <a:ext cx="3429024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14876" y="428604"/>
            <a:ext cx="3837353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8596" y="500042"/>
            <a:ext cx="3571900" cy="2679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0" descr="Магниты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29190" y="3286124"/>
            <a:ext cx="3802407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6" descr="boy1_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86182" y="2143116"/>
            <a:ext cx="1538291" cy="197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857364"/>
            <a:ext cx="8229600" cy="1143000"/>
          </a:xfrm>
        </p:spPr>
        <p:txBody>
          <a:bodyPr/>
          <a:lstStyle/>
          <a:p>
            <a:r>
              <a:rPr lang="uk-UA" b="1" dirty="0" smtClean="0">
                <a:solidFill>
                  <a:schemeClr val="bg1"/>
                </a:solidFill>
                <a:latin typeface="Century" pitchFamily="18" charset="0"/>
              </a:rPr>
              <a:t>Фізичне лото</a:t>
            </a:r>
            <a:endParaRPr lang="ru-RU" dirty="0"/>
          </a:p>
        </p:txBody>
      </p:sp>
      <p:pic>
        <p:nvPicPr>
          <p:cNvPr id="1026" name="Picture 2" descr="C:\Users\Дима\Desktop\kDY4UzphMRs-728x4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000232" y="3286124"/>
            <a:ext cx="5110984" cy="28784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428604"/>
          <a:ext cx="8501122" cy="2045126"/>
        </p:xfrm>
        <a:graphic>
          <a:graphicData uri="http://schemas.openxmlformats.org/drawingml/2006/table">
            <a:tbl>
              <a:tblPr/>
              <a:tblGrid>
                <a:gridCol w="1416245"/>
                <a:gridCol w="1417158"/>
                <a:gridCol w="1417158"/>
                <a:gridCol w="1321603"/>
                <a:gridCol w="1511800"/>
                <a:gridCol w="1417158"/>
              </a:tblGrid>
              <a:tr h="1285884">
                <a:tc>
                  <a:txBody>
                    <a:bodyPr/>
                    <a:lstStyle/>
                    <a:p>
                      <a:pPr marL="90170" indent="3175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901700" algn="l"/>
                        </a:tabLst>
                      </a:pPr>
                      <a:r>
                        <a:rPr lang="uk-UA" sz="1800" dirty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Електричне явище</a:t>
                      </a:r>
                      <a:endParaRPr lang="ru-RU" sz="180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45" indent="-4445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445" algn="l"/>
                        </a:tabLst>
                      </a:pPr>
                      <a:r>
                        <a:rPr lang="uk-UA" sz="1800" dirty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Фізичні величини</a:t>
                      </a:r>
                      <a:endParaRPr lang="ru-RU" sz="180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1115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901700" algn="l"/>
                        </a:tabLst>
                      </a:pPr>
                      <a:r>
                        <a:rPr lang="uk-UA" sz="1800" dirty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Оптичне явище</a:t>
                      </a:r>
                      <a:endParaRPr lang="ru-RU" sz="180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79375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901700" algn="l"/>
                        </a:tabLst>
                      </a:pPr>
                      <a:r>
                        <a:rPr lang="uk-UA" sz="1800" dirty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Фізичні</a:t>
                      </a:r>
                      <a:endParaRPr lang="ru-RU" sz="180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79375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901700" algn="l"/>
                        </a:tabLst>
                      </a:pPr>
                      <a:r>
                        <a:rPr lang="uk-UA" sz="1800" dirty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тіла</a:t>
                      </a:r>
                      <a:endParaRPr lang="ru-RU" sz="180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1115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901700" algn="l"/>
                        </a:tabLst>
                      </a:pPr>
                      <a:r>
                        <a:rPr lang="uk-UA" sz="1800" dirty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Магнітне явище</a:t>
                      </a:r>
                      <a:endParaRPr lang="ru-RU" sz="180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901700" algn="l"/>
                        </a:tabLst>
                      </a:pPr>
                      <a:r>
                        <a:rPr lang="uk-UA" sz="1800" dirty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Науки</a:t>
                      </a:r>
                      <a:endParaRPr lang="ru-RU" sz="180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901700" algn="l"/>
                        </a:tabLst>
                      </a:pPr>
                      <a:r>
                        <a:rPr lang="uk-UA" sz="1800" dirty="0" smtClean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про</a:t>
                      </a:r>
                      <a:endParaRPr lang="ru-RU" sz="180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901700" algn="l"/>
                        </a:tabLst>
                      </a:pPr>
                      <a:r>
                        <a:rPr lang="uk-UA" sz="1800" dirty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природу</a:t>
                      </a:r>
                      <a:endParaRPr lang="ru-RU" sz="180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92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901700" algn="l"/>
                        </a:tabLst>
                      </a:pPr>
                      <a:r>
                        <a:rPr lang="uk-UA" sz="180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Прилади</a:t>
                      </a:r>
                      <a:endParaRPr lang="ru-RU" sz="180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45" indent="-4445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445" algn="l"/>
                        </a:tabLst>
                      </a:pPr>
                      <a:r>
                        <a:rPr lang="uk-UA" sz="180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Звукове явище</a:t>
                      </a:r>
                      <a:endParaRPr lang="ru-RU" sz="180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901700" algn="l"/>
                        </a:tabLst>
                      </a:pPr>
                      <a:r>
                        <a:rPr lang="uk-UA" sz="1800" dirty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Речовини</a:t>
                      </a:r>
                      <a:endParaRPr lang="ru-RU" sz="180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79375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901700" algn="l"/>
                        </a:tabLst>
                      </a:pPr>
                      <a:r>
                        <a:rPr lang="uk-UA" sz="180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Механічне явище</a:t>
                      </a:r>
                      <a:endParaRPr lang="ru-RU" sz="180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1115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901700" algn="l"/>
                        </a:tabLst>
                      </a:pPr>
                      <a:r>
                        <a:rPr lang="uk-UA" sz="1800" dirty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Одиниці вимірювання</a:t>
                      </a:r>
                      <a:endParaRPr lang="ru-RU" sz="180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901700" algn="l"/>
                        </a:tabLst>
                      </a:pPr>
                      <a:r>
                        <a:rPr lang="uk-UA" sz="1800" dirty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Теплове явище</a:t>
                      </a:r>
                      <a:endParaRPr lang="ru-RU" sz="180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1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17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2571744"/>
            <a:ext cx="755335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tabLst>
                <a:tab pos="901700" algn="l"/>
              </a:tabLst>
            </a:pPr>
            <a:r>
              <a:rPr lang="uk-UA" sz="1600" b="1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1</a:t>
            </a:r>
            <a:r>
              <a:rPr lang="uk-UA" b="1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. Фізика, географія,хімія, біологія. Це ………….  .</a:t>
            </a:r>
            <a:endParaRPr lang="ru-RU" b="1" dirty="0" smtClean="0">
              <a:solidFill>
                <a:schemeClr val="bg1"/>
              </a:solidFill>
              <a:latin typeface="Century" pitchFamily="18" charset="0"/>
              <a:cs typeface="Arial" pitchFamily="34" charset="0"/>
            </a:endParaRPr>
          </a:p>
          <a:p>
            <a:pPr lvl="0" algn="just" eaLnBrk="0" hangingPunct="0">
              <a:tabLst>
                <a:tab pos="901700" algn="l"/>
              </a:tabLst>
            </a:pPr>
            <a:r>
              <a:rPr lang="uk-UA" b="1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2. Обертання Землі навколо Землі. . Це……</a:t>
            </a:r>
            <a:r>
              <a:rPr lang="uk-UA" b="1" dirty="0" err="1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..явище</a:t>
            </a:r>
            <a:r>
              <a:rPr lang="uk-UA" b="1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.</a:t>
            </a:r>
            <a:endParaRPr lang="ru-RU" b="1" dirty="0" smtClean="0">
              <a:solidFill>
                <a:schemeClr val="bg1"/>
              </a:solidFill>
              <a:latin typeface="Century" pitchFamily="18" charset="0"/>
              <a:cs typeface="Arial" pitchFamily="34" charset="0"/>
            </a:endParaRPr>
          </a:p>
          <a:p>
            <a:pPr lvl="0" algn="just" eaLnBrk="0" hangingPunct="0">
              <a:tabLst>
                <a:tab pos="901700" algn="l"/>
              </a:tabLst>
            </a:pPr>
            <a:r>
              <a:rPr lang="uk-UA" b="1" dirty="0" smtClean="0">
                <a:solidFill>
                  <a:schemeClr val="bg1"/>
                </a:solidFill>
                <a:latin typeface="Century" pitchFamily="18" charset="0"/>
                <a:ea typeface="Calibri" pitchFamily="34" charset="0"/>
                <a:cs typeface="Times New Roman" pitchFamily="18" charset="0"/>
              </a:rPr>
              <a:t>3. Термометр, мензурка, лінійка. Це ………….  .</a:t>
            </a:r>
            <a:endParaRPr lang="ru-RU" b="1" dirty="0" smtClean="0">
              <a:solidFill>
                <a:schemeClr val="bg1"/>
              </a:solidFill>
              <a:latin typeface="Century" pitchFamily="18" charset="0"/>
              <a:cs typeface="Arial" pitchFamily="34" charset="0"/>
            </a:endParaRPr>
          </a:p>
          <a:p>
            <a:pPr lvl="0" algn="just" eaLnBrk="0" hangingPunct="0">
              <a:tabLst>
                <a:tab pos="901700" algn="l"/>
              </a:tabLst>
            </a:pPr>
            <a:r>
              <a:rPr lang="uk-UA" b="1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4. Пташиний спів, передзвін. Це…….. явище.</a:t>
            </a:r>
            <a:endParaRPr lang="ru-RU" b="1" dirty="0" smtClean="0">
              <a:solidFill>
                <a:schemeClr val="bg1"/>
              </a:solidFill>
              <a:latin typeface="Century" pitchFamily="18" charset="0"/>
              <a:cs typeface="Arial" pitchFamily="34" charset="0"/>
            </a:endParaRPr>
          </a:p>
          <a:p>
            <a:pPr lvl="0" algn="just" eaLnBrk="0" hangingPunct="0">
              <a:tabLst>
                <a:tab pos="901700" algn="l"/>
              </a:tabLst>
            </a:pPr>
            <a:r>
              <a:rPr lang="uk-UA" b="1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5. Електризація волосся. Це…….. явище.</a:t>
            </a:r>
            <a:endParaRPr lang="ru-RU" b="1" dirty="0" smtClean="0">
              <a:solidFill>
                <a:schemeClr val="bg1"/>
              </a:solidFill>
              <a:latin typeface="Century" pitchFamily="18" charset="0"/>
              <a:cs typeface="Arial" pitchFamily="34" charset="0"/>
            </a:endParaRPr>
          </a:p>
          <a:p>
            <a:pPr lvl="0" algn="just" eaLnBrk="0" hangingPunct="0">
              <a:tabLst>
                <a:tab pos="901700" algn="l"/>
              </a:tabLst>
            </a:pPr>
            <a:r>
              <a:rPr lang="uk-UA" b="1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6. Танення снігу, випаровування води – це…… явище.</a:t>
            </a:r>
            <a:endParaRPr lang="ru-RU" b="1" dirty="0" smtClean="0">
              <a:solidFill>
                <a:schemeClr val="bg1"/>
              </a:solidFill>
              <a:latin typeface="Century" pitchFamily="18" charset="0"/>
              <a:cs typeface="Arial" pitchFamily="34" charset="0"/>
            </a:endParaRPr>
          </a:p>
          <a:p>
            <a:pPr lvl="0" algn="just" eaLnBrk="0" hangingPunct="0">
              <a:tabLst>
                <a:tab pos="901700" algn="l"/>
              </a:tabLst>
            </a:pPr>
            <a:r>
              <a:rPr lang="uk-UA" b="1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7. Магніт притягує металеві предмети  - це……. явище.</a:t>
            </a:r>
            <a:endParaRPr lang="ru-RU" b="1" dirty="0" smtClean="0">
              <a:solidFill>
                <a:schemeClr val="bg1"/>
              </a:solidFill>
              <a:latin typeface="Century" pitchFamily="18" charset="0"/>
              <a:cs typeface="Arial" pitchFamily="34" charset="0"/>
            </a:endParaRPr>
          </a:p>
          <a:p>
            <a:pPr lvl="0" algn="just" eaLnBrk="0" hangingPunct="0">
              <a:tabLst>
                <a:tab pos="901700" algn="l"/>
              </a:tabLst>
            </a:pPr>
            <a:r>
              <a:rPr lang="uk-UA" b="1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8. Світло від полум’я багаття -  - це……. явище.</a:t>
            </a:r>
            <a:endParaRPr lang="ru-RU" b="1" dirty="0" smtClean="0">
              <a:solidFill>
                <a:schemeClr val="bg1"/>
              </a:solidFill>
              <a:latin typeface="Century" pitchFamily="18" charset="0"/>
              <a:cs typeface="Arial" pitchFamily="34" charset="0"/>
            </a:endParaRPr>
          </a:p>
          <a:p>
            <a:pPr lvl="0" algn="just" eaLnBrk="0" hangingPunct="0">
              <a:tabLst>
                <a:tab pos="901700" algn="l"/>
              </a:tabLst>
            </a:pPr>
            <a:r>
              <a:rPr lang="uk-UA" b="1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9. Космічний корабель, ручка, літак -  - це……. явище.</a:t>
            </a:r>
            <a:endParaRPr lang="ru-RU" b="1" dirty="0" smtClean="0">
              <a:solidFill>
                <a:schemeClr val="bg1"/>
              </a:solidFill>
              <a:latin typeface="Century" pitchFamily="18" charset="0"/>
              <a:cs typeface="Arial" pitchFamily="34" charset="0"/>
            </a:endParaRPr>
          </a:p>
          <a:p>
            <a:pPr lvl="0" algn="just" eaLnBrk="0" hangingPunct="0">
              <a:tabLst>
                <a:tab pos="901700" algn="l"/>
              </a:tabLst>
            </a:pPr>
            <a:r>
              <a:rPr lang="uk-UA" b="1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10. Золото, поліетилен, цинк -  - це……. явище.</a:t>
            </a:r>
            <a:endParaRPr lang="ru-RU" b="1" dirty="0" smtClean="0">
              <a:solidFill>
                <a:schemeClr val="bg1"/>
              </a:solidFill>
              <a:latin typeface="Century" pitchFamily="18" charset="0"/>
              <a:cs typeface="Arial" pitchFamily="34" charset="0"/>
            </a:endParaRPr>
          </a:p>
          <a:p>
            <a:pPr lvl="0" algn="just" eaLnBrk="0" hangingPunct="0">
              <a:tabLst>
                <a:tab pos="901700" algn="l"/>
              </a:tabLst>
            </a:pPr>
            <a:r>
              <a:rPr lang="uk-UA" b="1" dirty="0" smtClean="0">
                <a:solidFill>
                  <a:schemeClr val="bg1"/>
                </a:solidFill>
                <a:latin typeface="Century" pitchFamily="18" charset="0"/>
                <a:ea typeface="Calibri" pitchFamily="34" charset="0"/>
                <a:cs typeface="Times New Roman" pitchFamily="18" charset="0"/>
              </a:rPr>
              <a:t>11.Кілограм, метр, градус. Це ………….  .</a:t>
            </a:r>
            <a:endParaRPr lang="ru-RU" b="1" dirty="0" smtClean="0">
              <a:solidFill>
                <a:schemeClr val="bg1"/>
              </a:solidFill>
              <a:latin typeface="Century" pitchFamily="18" charset="0"/>
              <a:cs typeface="Arial" pitchFamily="34" charset="0"/>
            </a:endParaRPr>
          </a:p>
          <a:p>
            <a:pPr lvl="0" algn="just" eaLnBrk="0" hangingPunct="0">
              <a:tabLst>
                <a:tab pos="901700" algn="l"/>
              </a:tabLst>
            </a:pPr>
            <a:r>
              <a:rPr lang="uk-UA" b="1" dirty="0" smtClean="0">
                <a:solidFill>
                  <a:schemeClr val="bg1"/>
                </a:solidFill>
                <a:latin typeface="Century" pitchFamily="18" charset="0"/>
                <a:ea typeface="Calibri" pitchFamily="34" charset="0"/>
                <a:cs typeface="Times New Roman" pitchFamily="18" charset="0"/>
              </a:rPr>
              <a:t>12. Площа, об</a:t>
            </a:r>
            <a:r>
              <a:rPr lang="ru-RU" b="1" dirty="0" smtClean="0">
                <a:solidFill>
                  <a:schemeClr val="bg1"/>
                </a:solidFill>
                <a:latin typeface="Century" pitchFamily="18" charset="0"/>
                <a:ea typeface="Calibri" pitchFamily="34" charset="0"/>
                <a:cs typeface="Times New Roman" pitchFamily="18" charset="0"/>
              </a:rPr>
              <a:t>’</a:t>
            </a:r>
            <a:r>
              <a:rPr lang="uk-UA" b="1" dirty="0" err="1" smtClean="0">
                <a:solidFill>
                  <a:schemeClr val="bg1"/>
                </a:solidFill>
                <a:latin typeface="Century" pitchFamily="18" charset="0"/>
                <a:ea typeface="Calibri" pitchFamily="34" charset="0"/>
                <a:cs typeface="Times New Roman" pitchFamily="18" charset="0"/>
              </a:rPr>
              <a:t>єм</a:t>
            </a:r>
            <a:r>
              <a:rPr lang="uk-UA" b="1" dirty="0" smtClean="0">
                <a:solidFill>
                  <a:schemeClr val="bg1"/>
                </a:solidFill>
                <a:latin typeface="Century" pitchFamily="18" charset="0"/>
                <a:ea typeface="Calibri" pitchFamily="34" charset="0"/>
                <a:cs typeface="Times New Roman" pitchFamily="18" charset="0"/>
              </a:rPr>
              <a:t>, довжина, маса. Це …………. </a:t>
            </a:r>
            <a:endParaRPr lang="ru-RU" b="1" dirty="0">
              <a:solidFill>
                <a:schemeClr val="bg1"/>
              </a:solidFill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6" y="357166"/>
          <a:ext cx="8501122" cy="2502164"/>
        </p:xfrm>
        <a:graphic>
          <a:graphicData uri="http://schemas.openxmlformats.org/drawingml/2006/table">
            <a:tbl>
              <a:tblPr/>
              <a:tblGrid>
                <a:gridCol w="1416245"/>
                <a:gridCol w="1417158"/>
                <a:gridCol w="1417158"/>
                <a:gridCol w="1321603"/>
                <a:gridCol w="1511800"/>
                <a:gridCol w="1417158"/>
              </a:tblGrid>
              <a:tr h="1428760">
                <a:tc>
                  <a:txBody>
                    <a:bodyPr/>
                    <a:lstStyle/>
                    <a:p>
                      <a:pPr marL="90170" indent="3175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901700" algn="l"/>
                        </a:tabLst>
                      </a:pPr>
                      <a:r>
                        <a:rPr lang="uk-UA" sz="1800" dirty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Електричне </a:t>
                      </a:r>
                      <a:r>
                        <a:rPr lang="uk-UA" sz="1800" dirty="0" smtClean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явище</a:t>
                      </a:r>
                    </a:p>
                    <a:p>
                      <a:pPr marL="90170" indent="3175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901700" algn="l"/>
                        </a:tabLst>
                      </a:pPr>
                      <a:r>
                        <a:rPr lang="uk-UA" sz="18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45" indent="-4445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445" algn="l"/>
                        </a:tabLst>
                      </a:pPr>
                      <a:r>
                        <a:rPr lang="uk-UA" sz="1800" dirty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Фізичні </a:t>
                      </a:r>
                      <a:r>
                        <a:rPr lang="uk-UA" sz="1800" dirty="0" smtClean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величини</a:t>
                      </a:r>
                    </a:p>
                    <a:p>
                      <a:pPr marL="4445" indent="-4445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445" algn="l"/>
                        </a:tabLst>
                      </a:pPr>
                      <a:r>
                        <a:rPr lang="uk-UA" sz="18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1115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901700" algn="l"/>
                        </a:tabLst>
                      </a:pPr>
                      <a:r>
                        <a:rPr lang="uk-UA" sz="1800" dirty="0" smtClean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Оптичне явище</a:t>
                      </a:r>
                    </a:p>
                    <a:p>
                      <a:pPr indent="31115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901700" algn="l"/>
                        </a:tabLst>
                      </a:pPr>
                      <a:r>
                        <a:rPr lang="uk-UA" sz="18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79375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901700" algn="l"/>
                        </a:tabLst>
                      </a:pPr>
                      <a:r>
                        <a:rPr lang="uk-UA" sz="1800" dirty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Фізичні</a:t>
                      </a:r>
                      <a:endParaRPr lang="ru-RU" sz="180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79375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901700" algn="l"/>
                        </a:tabLst>
                      </a:pPr>
                      <a:r>
                        <a:rPr lang="uk-UA" sz="1800" dirty="0" smtClean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Тіла</a:t>
                      </a:r>
                    </a:p>
                    <a:p>
                      <a:pPr indent="79375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901700" algn="l"/>
                        </a:tabLst>
                      </a:pPr>
                      <a:r>
                        <a:rPr lang="uk-UA" sz="18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1115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901700" algn="l"/>
                        </a:tabLst>
                      </a:pPr>
                      <a:r>
                        <a:rPr lang="uk-UA" sz="1800" dirty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Магнітне </a:t>
                      </a:r>
                      <a:r>
                        <a:rPr lang="uk-UA" sz="1800" dirty="0" smtClean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явище</a:t>
                      </a:r>
                    </a:p>
                    <a:p>
                      <a:pPr indent="31115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901700" algn="l"/>
                        </a:tabLst>
                      </a:pPr>
                      <a:r>
                        <a:rPr lang="uk-UA" sz="18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901700" algn="l"/>
                        </a:tabLst>
                      </a:pPr>
                      <a:r>
                        <a:rPr lang="uk-UA" sz="1400" dirty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Науки</a:t>
                      </a:r>
                      <a:endParaRPr lang="ru-RU" sz="140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901700" algn="l"/>
                        </a:tabLst>
                      </a:pPr>
                      <a:r>
                        <a:rPr lang="uk-UA" sz="1400" dirty="0" smtClean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про</a:t>
                      </a:r>
                      <a:endParaRPr lang="ru-RU" sz="140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901700" algn="l"/>
                        </a:tabLst>
                      </a:pPr>
                      <a:r>
                        <a:rPr lang="uk-UA" sz="1400" dirty="0" smtClean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Природу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901700" algn="l"/>
                        </a:tabLst>
                      </a:pPr>
                      <a:r>
                        <a:rPr lang="uk-UA" sz="16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54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901700" algn="l"/>
                        </a:tabLst>
                      </a:pPr>
                      <a:r>
                        <a:rPr lang="uk-UA" sz="1800" dirty="0" smtClean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Прилади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901700" algn="l"/>
                        </a:tabLst>
                      </a:pPr>
                      <a:r>
                        <a:rPr lang="uk-UA" sz="18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45" indent="-4445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445" algn="l"/>
                        </a:tabLst>
                      </a:pPr>
                      <a:r>
                        <a:rPr lang="uk-UA" sz="1800" dirty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Звукове </a:t>
                      </a:r>
                      <a:r>
                        <a:rPr lang="uk-UA" sz="1800" dirty="0" smtClean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явище</a:t>
                      </a:r>
                    </a:p>
                    <a:p>
                      <a:pPr marL="4445" indent="-4445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445" algn="l"/>
                        </a:tabLst>
                      </a:pPr>
                      <a:r>
                        <a:rPr lang="uk-UA" sz="18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901700" algn="l"/>
                        </a:tabLst>
                      </a:pPr>
                      <a:r>
                        <a:rPr lang="uk-UA" sz="1800" dirty="0" smtClean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Речовини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901700" algn="l"/>
                        </a:tabLst>
                      </a:pPr>
                      <a:r>
                        <a:rPr lang="uk-UA" sz="18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79375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901700" algn="l"/>
                        </a:tabLst>
                      </a:pPr>
                      <a:r>
                        <a:rPr lang="uk-UA" sz="1800" dirty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Механічне </a:t>
                      </a:r>
                      <a:r>
                        <a:rPr lang="uk-UA" sz="1800" dirty="0" smtClean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явище</a:t>
                      </a:r>
                    </a:p>
                    <a:p>
                      <a:pPr indent="79375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901700" algn="l"/>
                        </a:tabLst>
                      </a:pPr>
                      <a:r>
                        <a:rPr lang="uk-UA" sz="18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1115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901700" algn="l"/>
                        </a:tabLst>
                      </a:pPr>
                      <a:r>
                        <a:rPr lang="uk-UA" sz="1800" dirty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Одиниці </a:t>
                      </a:r>
                      <a:r>
                        <a:rPr lang="uk-UA" sz="1800" dirty="0" smtClean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вимірювання</a:t>
                      </a:r>
                      <a:endParaRPr lang="ru-RU" sz="1800" dirty="0" smtClean="0">
                        <a:solidFill>
                          <a:srgbClr val="FFFF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indent="31115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901700" algn="l"/>
                        </a:tabLst>
                      </a:pPr>
                      <a:r>
                        <a:rPr lang="uk-UA" sz="18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901700" algn="l"/>
                        </a:tabLst>
                      </a:pPr>
                      <a:r>
                        <a:rPr lang="uk-UA" sz="1800" dirty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Теплове </a:t>
                      </a:r>
                      <a:r>
                        <a:rPr lang="uk-UA" sz="1800" dirty="0" smtClean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явище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901700" algn="l"/>
                        </a:tabLst>
                      </a:pPr>
                      <a:r>
                        <a:rPr lang="uk-UA" sz="1800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1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17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3000372"/>
            <a:ext cx="735811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tabLst>
                <a:tab pos="901700" algn="l"/>
              </a:tabLst>
            </a:pPr>
            <a:r>
              <a:rPr lang="uk-UA" sz="1600" b="1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1</a:t>
            </a:r>
            <a:r>
              <a:rPr lang="uk-UA" b="1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. Фізика, географія,хімія, біологія. Це ………….  .</a:t>
            </a:r>
            <a:endParaRPr lang="ru-RU" b="1" dirty="0" smtClean="0">
              <a:solidFill>
                <a:schemeClr val="bg1"/>
              </a:solidFill>
              <a:latin typeface="Century" pitchFamily="18" charset="0"/>
              <a:cs typeface="Arial" pitchFamily="34" charset="0"/>
            </a:endParaRPr>
          </a:p>
          <a:p>
            <a:pPr lvl="0" algn="just" eaLnBrk="0" hangingPunct="0">
              <a:tabLst>
                <a:tab pos="901700" algn="l"/>
              </a:tabLst>
            </a:pPr>
            <a:r>
              <a:rPr lang="uk-UA" b="1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2. Обертання Землі навколо Землі. . Це……</a:t>
            </a:r>
            <a:r>
              <a:rPr lang="uk-UA" b="1" dirty="0" err="1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..явище</a:t>
            </a:r>
            <a:r>
              <a:rPr lang="uk-UA" b="1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.</a:t>
            </a:r>
            <a:endParaRPr lang="ru-RU" b="1" dirty="0" smtClean="0">
              <a:solidFill>
                <a:schemeClr val="bg1"/>
              </a:solidFill>
              <a:latin typeface="Century" pitchFamily="18" charset="0"/>
              <a:cs typeface="Arial" pitchFamily="34" charset="0"/>
            </a:endParaRPr>
          </a:p>
          <a:p>
            <a:pPr lvl="0" algn="just" eaLnBrk="0" hangingPunct="0">
              <a:tabLst>
                <a:tab pos="901700" algn="l"/>
              </a:tabLst>
            </a:pPr>
            <a:r>
              <a:rPr lang="uk-UA" b="1" dirty="0" smtClean="0">
                <a:solidFill>
                  <a:schemeClr val="bg1"/>
                </a:solidFill>
                <a:latin typeface="Century" pitchFamily="18" charset="0"/>
                <a:ea typeface="Calibri" pitchFamily="34" charset="0"/>
                <a:cs typeface="Times New Roman" pitchFamily="18" charset="0"/>
              </a:rPr>
              <a:t>3. Термометр, мензурка, лінійка. Це ………….  .</a:t>
            </a:r>
            <a:endParaRPr lang="ru-RU" b="1" dirty="0" smtClean="0">
              <a:solidFill>
                <a:schemeClr val="bg1"/>
              </a:solidFill>
              <a:latin typeface="Century" pitchFamily="18" charset="0"/>
              <a:cs typeface="Arial" pitchFamily="34" charset="0"/>
            </a:endParaRPr>
          </a:p>
          <a:p>
            <a:pPr lvl="0" algn="just" eaLnBrk="0" hangingPunct="0">
              <a:tabLst>
                <a:tab pos="901700" algn="l"/>
              </a:tabLst>
            </a:pPr>
            <a:r>
              <a:rPr lang="uk-UA" b="1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4. Пташиний спів, передзвін. Це…….. явище.</a:t>
            </a:r>
            <a:endParaRPr lang="ru-RU" b="1" dirty="0" smtClean="0">
              <a:solidFill>
                <a:schemeClr val="bg1"/>
              </a:solidFill>
              <a:latin typeface="Century" pitchFamily="18" charset="0"/>
              <a:cs typeface="Arial" pitchFamily="34" charset="0"/>
            </a:endParaRPr>
          </a:p>
          <a:p>
            <a:pPr lvl="0" algn="just" eaLnBrk="0" hangingPunct="0">
              <a:tabLst>
                <a:tab pos="901700" algn="l"/>
              </a:tabLst>
            </a:pPr>
            <a:r>
              <a:rPr lang="uk-UA" b="1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5. Електризація волосся. Це…….. явище.</a:t>
            </a:r>
            <a:endParaRPr lang="ru-RU" b="1" dirty="0" smtClean="0">
              <a:solidFill>
                <a:schemeClr val="bg1"/>
              </a:solidFill>
              <a:latin typeface="Century" pitchFamily="18" charset="0"/>
              <a:cs typeface="Arial" pitchFamily="34" charset="0"/>
            </a:endParaRPr>
          </a:p>
          <a:p>
            <a:pPr lvl="0" algn="just" eaLnBrk="0" hangingPunct="0">
              <a:tabLst>
                <a:tab pos="901700" algn="l"/>
              </a:tabLst>
            </a:pPr>
            <a:r>
              <a:rPr lang="uk-UA" b="1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6. Танення снігу, випаровування води – це…… явище.</a:t>
            </a:r>
            <a:endParaRPr lang="ru-RU" b="1" dirty="0" smtClean="0">
              <a:solidFill>
                <a:schemeClr val="bg1"/>
              </a:solidFill>
              <a:latin typeface="Century" pitchFamily="18" charset="0"/>
              <a:cs typeface="Arial" pitchFamily="34" charset="0"/>
            </a:endParaRPr>
          </a:p>
          <a:p>
            <a:pPr lvl="0" algn="just" eaLnBrk="0" hangingPunct="0">
              <a:tabLst>
                <a:tab pos="901700" algn="l"/>
              </a:tabLst>
            </a:pPr>
            <a:r>
              <a:rPr lang="uk-UA" b="1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7. Магніт притягує металеві предмети  - це……. явище.</a:t>
            </a:r>
            <a:endParaRPr lang="ru-RU" b="1" dirty="0" smtClean="0">
              <a:solidFill>
                <a:schemeClr val="bg1"/>
              </a:solidFill>
              <a:latin typeface="Century" pitchFamily="18" charset="0"/>
              <a:cs typeface="Arial" pitchFamily="34" charset="0"/>
            </a:endParaRPr>
          </a:p>
          <a:p>
            <a:pPr lvl="0" algn="just" eaLnBrk="0" hangingPunct="0">
              <a:tabLst>
                <a:tab pos="901700" algn="l"/>
              </a:tabLst>
            </a:pPr>
            <a:r>
              <a:rPr lang="uk-UA" b="1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8. Світло від полум’я багаття -  - це……. явище.</a:t>
            </a:r>
            <a:endParaRPr lang="ru-RU" b="1" dirty="0" smtClean="0">
              <a:solidFill>
                <a:schemeClr val="bg1"/>
              </a:solidFill>
              <a:latin typeface="Century" pitchFamily="18" charset="0"/>
              <a:cs typeface="Arial" pitchFamily="34" charset="0"/>
            </a:endParaRPr>
          </a:p>
          <a:p>
            <a:pPr lvl="0" algn="just" eaLnBrk="0" hangingPunct="0">
              <a:tabLst>
                <a:tab pos="901700" algn="l"/>
              </a:tabLst>
            </a:pPr>
            <a:r>
              <a:rPr lang="uk-UA" b="1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9. Космічний корабель, ручка, літак -  - це……. явище.</a:t>
            </a:r>
            <a:endParaRPr lang="ru-RU" b="1" dirty="0" smtClean="0">
              <a:solidFill>
                <a:schemeClr val="bg1"/>
              </a:solidFill>
              <a:latin typeface="Century" pitchFamily="18" charset="0"/>
              <a:cs typeface="Arial" pitchFamily="34" charset="0"/>
            </a:endParaRPr>
          </a:p>
          <a:p>
            <a:pPr lvl="0" algn="just" eaLnBrk="0" hangingPunct="0">
              <a:tabLst>
                <a:tab pos="901700" algn="l"/>
              </a:tabLst>
            </a:pPr>
            <a:r>
              <a:rPr lang="uk-UA" b="1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10. Золото, поліетилен, цинк -  - це……. явище.</a:t>
            </a:r>
            <a:endParaRPr lang="ru-RU" b="1" dirty="0" smtClean="0">
              <a:solidFill>
                <a:schemeClr val="bg1"/>
              </a:solidFill>
              <a:latin typeface="Century" pitchFamily="18" charset="0"/>
              <a:cs typeface="Arial" pitchFamily="34" charset="0"/>
            </a:endParaRPr>
          </a:p>
          <a:p>
            <a:pPr lvl="0" algn="just" eaLnBrk="0" hangingPunct="0">
              <a:tabLst>
                <a:tab pos="901700" algn="l"/>
              </a:tabLst>
            </a:pPr>
            <a:r>
              <a:rPr lang="uk-UA" b="1" dirty="0" smtClean="0">
                <a:solidFill>
                  <a:schemeClr val="bg1"/>
                </a:solidFill>
                <a:latin typeface="Century" pitchFamily="18" charset="0"/>
                <a:ea typeface="Calibri" pitchFamily="34" charset="0"/>
                <a:cs typeface="Times New Roman" pitchFamily="18" charset="0"/>
              </a:rPr>
              <a:t>11.Кілограм, метр, градус. Це ………….  .</a:t>
            </a:r>
            <a:endParaRPr lang="ru-RU" b="1" dirty="0" smtClean="0">
              <a:solidFill>
                <a:schemeClr val="bg1"/>
              </a:solidFill>
              <a:latin typeface="Century" pitchFamily="18" charset="0"/>
              <a:cs typeface="Arial" pitchFamily="34" charset="0"/>
            </a:endParaRPr>
          </a:p>
          <a:p>
            <a:pPr lvl="0" algn="just" eaLnBrk="0" hangingPunct="0">
              <a:tabLst>
                <a:tab pos="901700" algn="l"/>
              </a:tabLst>
            </a:pPr>
            <a:r>
              <a:rPr lang="uk-UA" b="1" dirty="0" smtClean="0">
                <a:solidFill>
                  <a:schemeClr val="bg1"/>
                </a:solidFill>
                <a:latin typeface="Century" pitchFamily="18" charset="0"/>
                <a:ea typeface="Calibri" pitchFamily="34" charset="0"/>
                <a:cs typeface="Times New Roman" pitchFamily="18" charset="0"/>
              </a:rPr>
              <a:t>12. Площа, об</a:t>
            </a:r>
            <a:r>
              <a:rPr lang="ru-RU" b="1" dirty="0" smtClean="0">
                <a:solidFill>
                  <a:schemeClr val="bg1"/>
                </a:solidFill>
                <a:latin typeface="Century" pitchFamily="18" charset="0"/>
                <a:ea typeface="Calibri" pitchFamily="34" charset="0"/>
                <a:cs typeface="Times New Roman" pitchFamily="18" charset="0"/>
              </a:rPr>
              <a:t>’</a:t>
            </a:r>
            <a:r>
              <a:rPr lang="uk-UA" b="1" dirty="0" err="1" smtClean="0">
                <a:solidFill>
                  <a:schemeClr val="bg1"/>
                </a:solidFill>
                <a:latin typeface="Century" pitchFamily="18" charset="0"/>
                <a:ea typeface="Calibri" pitchFamily="34" charset="0"/>
                <a:cs typeface="Times New Roman" pitchFamily="18" charset="0"/>
              </a:rPr>
              <a:t>єм</a:t>
            </a:r>
            <a:r>
              <a:rPr lang="uk-UA" b="1" dirty="0" smtClean="0">
                <a:solidFill>
                  <a:schemeClr val="bg1"/>
                </a:solidFill>
                <a:latin typeface="Century" pitchFamily="18" charset="0"/>
                <a:ea typeface="Calibri" pitchFamily="34" charset="0"/>
                <a:cs typeface="Times New Roman" pitchFamily="18" charset="0"/>
              </a:rPr>
              <a:t>, довжина, маса. Це …………. </a:t>
            </a:r>
            <a:endParaRPr lang="ru-RU" b="1" dirty="0">
              <a:solidFill>
                <a:schemeClr val="bg1"/>
              </a:solidFill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:\Анимация\Анимация\n3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643182"/>
            <a:ext cx="1724025" cy="1028700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>
            <a:off x="2000232" y="428604"/>
            <a:ext cx="4857784" cy="857256"/>
          </a:xfrm>
          <a:prstGeom prst="cloudCallout">
            <a:avLst>
              <a:gd name="adj1" fmla="val -18368"/>
              <a:gd name="adj2" fmla="val 45992"/>
            </a:avLst>
          </a:prstGeom>
          <a:solidFill>
            <a:schemeClr val="accent5">
              <a:lumMod val="40000"/>
              <a:lumOff val="6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500298" y="571480"/>
            <a:ext cx="38331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FF0000"/>
                </a:solidFill>
                <a:latin typeface="Century" pitchFamily="18" charset="0"/>
              </a:rPr>
              <a:t>Встановіть</a:t>
            </a:r>
            <a:r>
              <a:rPr lang="ru-RU" sz="2400" b="1" dirty="0" smtClean="0">
                <a:solidFill>
                  <a:srgbClr val="FF0000"/>
                </a:solidFill>
                <a:latin typeface="Century" pitchFamily="18" charset="0"/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  <a:latin typeface="Century" pitchFamily="18" charset="0"/>
              </a:rPr>
              <a:t>відповідність</a:t>
            </a:r>
            <a:endParaRPr lang="ru-RU" sz="2400" b="1" dirty="0">
              <a:solidFill>
                <a:srgbClr val="FF0000"/>
              </a:solidFill>
              <a:latin typeface="Century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42910" y="1928802"/>
            <a:ext cx="2714644" cy="42862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000760" y="1928802"/>
            <a:ext cx="2643206" cy="42862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286116" y="1500174"/>
            <a:ext cx="2857520" cy="42862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357290" y="1928802"/>
            <a:ext cx="1141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речовина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28184" y="191683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rgbClr val="C00000"/>
                </a:solidFill>
              </a:rPr>
              <a:t>фізичне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тіло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00496" y="1500174"/>
            <a:ext cx="838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solidFill>
                  <a:srgbClr val="C00000"/>
                </a:solidFill>
              </a:rPr>
              <a:t>явище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8195" name="Picture 3" descr="H:\Анимация\Анимация\n1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3143248"/>
            <a:ext cx="1152525" cy="1152525"/>
          </a:xfrm>
          <a:prstGeom prst="rect">
            <a:avLst/>
          </a:prstGeom>
          <a:noFill/>
        </p:spPr>
      </p:pic>
      <p:pic>
        <p:nvPicPr>
          <p:cNvPr id="8196" name="Picture 4" descr="H:\Анимация\Анимация\комп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4572008"/>
            <a:ext cx="1428750" cy="1428750"/>
          </a:xfrm>
          <a:prstGeom prst="rect">
            <a:avLst/>
          </a:prstGeom>
          <a:noFill/>
        </p:spPr>
      </p:pic>
      <p:pic>
        <p:nvPicPr>
          <p:cNvPr id="8197" name="Picture 5" descr="H:\Анимация\13r6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86644" y="4857760"/>
            <a:ext cx="1143000" cy="857250"/>
          </a:xfrm>
          <a:prstGeom prst="rect">
            <a:avLst/>
          </a:prstGeom>
          <a:noFill/>
        </p:spPr>
      </p:pic>
      <p:pic>
        <p:nvPicPr>
          <p:cNvPr id="8198" name="Picture 6" descr="H:\Анимация\1811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5984" y="4143380"/>
            <a:ext cx="1500198" cy="1719267"/>
          </a:xfrm>
          <a:prstGeom prst="rect">
            <a:avLst/>
          </a:prstGeom>
          <a:noFill/>
        </p:spPr>
      </p:pic>
      <p:pic>
        <p:nvPicPr>
          <p:cNvPr id="8199" name="Picture 7" descr="H:\Анимация\1b3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5286380" y="2643182"/>
            <a:ext cx="1362089" cy="1114430"/>
          </a:xfrm>
          <a:prstGeom prst="rect">
            <a:avLst/>
          </a:prstGeom>
          <a:noFill/>
        </p:spPr>
      </p:pic>
      <p:pic>
        <p:nvPicPr>
          <p:cNvPr id="8200" name="Picture 8" descr="H:\Анимация\2b3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2786050" y="2786058"/>
            <a:ext cx="1014426" cy="952500"/>
          </a:xfrm>
          <a:prstGeom prst="rect">
            <a:avLst/>
          </a:prstGeom>
          <a:noFill/>
        </p:spPr>
      </p:pic>
      <p:pic>
        <p:nvPicPr>
          <p:cNvPr id="8201" name="Picture 9" descr="H:\Анимация\56r5.gif"/>
          <p:cNvPicPr>
            <a:picLocks noChangeAspect="1" noChangeArrowheads="1" noCrop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42910" y="4357694"/>
            <a:ext cx="1357312" cy="1357312"/>
          </a:xfrm>
          <a:prstGeom prst="rect">
            <a:avLst/>
          </a:prstGeom>
          <a:noFill/>
        </p:spPr>
      </p:pic>
      <p:sp>
        <p:nvSpPr>
          <p:cNvPr id="22" name="Выноска-облако 21"/>
          <p:cNvSpPr/>
          <p:nvPr/>
        </p:nvSpPr>
        <p:spPr>
          <a:xfrm>
            <a:off x="3857620" y="4786322"/>
            <a:ext cx="1714512" cy="1071570"/>
          </a:xfrm>
          <a:prstGeom prst="cloudCallout">
            <a:avLst>
              <a:gd name="adj1" fmla="val -18368"/>
              <a:gd name="adj2" fmla="val 45992"/>
            </a:avLst>
          </a:prstGeom>
          <a:solidFill>
            <a:schemeClr val="accent3">
              <a:lumMod val="75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rgbClr val="002060"/>
                </a:solidFill>
              </a:rPr>
              <a:t>залізо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3" name="Трапеция 22"/>
          <p:cNvSpPr/>
          <p:nvPr/>
        </p:nvSpPr>
        <p:spPr>
          <a:xfrm rot="10800000">
            <a:off x="4143372" y="3357562"/>
            <a:ext cx="928694" cy="857256"/>
          </a:xfrm>
          <a:prstGeom prst="trapezoid">
            <a:avLst/>
          </a:prstGeom>
          <a:solidFill>
            <a:srgbClr val="00B0F0"/>
          </a:solidFill>
          <a:ln w="158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214810" y="3429000"/>
            <a:ext cx="744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вода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57158" y="3643314"/>
            <a:ext cx="1891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solidFill>
                  <a:srgbClr val="FFFF00"/>
                </a:solidFill>
                <a:latin typeface="Century" pitchFamily="18" charset="0"/>
              </a:rPr>
              <a:t>квакання</a:t>
            </a:r>
            <a:r>
              <a:rPr lang="ru-RU" b="1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b="1" dirty="0" err="1" smtClean="0">
                <a:solidFill>
                  <a:srgbClr val="FFFF00"/>
                </a:solidFill>
                <a:latin typeface="Century" pitchFamily="18" charset="0"/>
              </a:rPr>
              <a:t>жаби</a:t>
            </a:r>
            <a:endParaRPr lang="ru-RU" b="1" dirty="0">
              <a:solidFill>
                <a:srgbClr val="FFFF00"/>
              </a:solidFill>
              <a:latin typeface="Century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500958" y="435769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Century" pitchFamily="18" charset="0"/>
              </a:rPr>
              <a:t>краб</a:t>
            </a:r>
            <a:endParaRPr lang="ru-RU" b="1" dirty="0">
              <a:solidFill>
                <a:srgbClr val="FFFF00"/>
              </a:solidFill>
              <a:latin typeface="Century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00034" y="5715016"/>
            <a:ext cx="15716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rgbClr val="FFFF00"/>
                </a:solidFill>
                <a:latin typeface="Century" pitchFamily="18" charset="0"/>
              </a:rPr>
              <a:t>рух</a:t>
            </a:r>
            <a:r>
              <a:rPr lang="ru-RU" b="1" dirty="0" smtClean="0">
                <a:solidFill>
                  <a:srgbClr val="FFFF00"/>
                </a:solidFill>
                <a:latin typeface="Century" pitchFamily="18" charset="0"/>
              </a:rPr>
              <a:t>  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  <a:latin typeface="Century" pitchFamily="18" charset="0"/>
              </a:rPr>
              <a:t>планет</a:t>
            </a:r>
            <a:endParaRPr lang="ru-RU" b="1" dirty="0">
              <a:solidFill>
                <a:srgbClr val="FFFF00"/>
              </a:solidFill>
              <a:latin typeface="Century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071670" y="5929330"/>
            <a:ext cx="1630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>
                <a:solidFill>
                  <a:srgbClr val="FFFF00"/>
                </a:solidFill>
                <a:latin typeface="Century" pitchFamily="18" charset="0"/>
              </a:rPr>
              <a:t>п</a:t>
            </a:r>
            <a:r>
              <a:rPr lang="ru-RU" b="1" dirty="0" err="1" smtClean="0">
                <a:solidFill>
                  <a:srgbClr val="FFFF00"/>
                </a:solidFill>
                <a:latin typeface="Century" pitchFamily="18" charset="0"/>
              </a:rPr>
              <a:t>оліт</a:t>
            </a:r>
            <a:r>
              <a:rPr lang="ru-RU" b="1" dirty="0" smtClean="0">
                <a:solidFill>
                  <a:srgbClr val="FFFF00"/>
                </a:solidFill>
                <a:latin typeface="Century" pitchFamily="18" charset="0"/>
              </a:rPr>
              <a:t> кульки</a:t>
            </a:r>
            <a:endParaRPr lang="ru-RU" b="1" dirty="0">
              <a:solidFill>
                <a:srgbClr val="FFFF00"/>
              </a:solidFill>
              <a:latin typeface="Century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429520" y="5786454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  <a:latin typeface="Century" pitchFamily="18" charset="0"/>
              </a:rPr>
              <a:t>З</a:t>
            </a:r>
            <a:r>
              <a:rPr lang="ru-RU" b="1" dirty="0" smtClean="0">
                <a:solidFill>
                  <a:srgbClr val="FFFF00"/>
                </a:solidFill>
                <a:latin typeface="Century" pitchFamily="18" charset="0"/>
              </a:rPr>
              <a:t>емля</a:t>
            </a:r>
            <a:endParaRPr lang="ru-RU" b="1" dirty="0">
              <a:solidFill>
                <a:srgbClr val="FFFF00"/>
              </a:solidFill>
              <a:latin typeface="Century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928926" y="3857628"/>
            <a:ext cx="77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solidFill>
                  <a:srgbClr val="FFFF00"/>
                </a:solidFill>
                <a:latin typeface="Century" pitchFamily="18" charset="0"/>
              </a:rPr>
              <a:t>гуска</a:t>
            </a:r>
            <a:endParaRPr lang="ru-RU" b="1" dirty="0">
              <a:solidFill>
                <a:srgbClr val="FFFF00"/>
              </a:solidFill>
              <a:latin typeface="Century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429256" y="3643314"/>
            <a:ext cx="1133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rgbClr val="FFFF00"/>
                </a:solidFill>
                <a:latin typeface="Century" pitchFamily="18" charset="0"/>
              </a:rPr>
              <a:t>політ</a:t>
            </a:r>
            <a:endParaRPr lang="ru-RU" b="1" dirty="0" smtClean="0">
              <a:solidFill>
                <a:srgbClr val="FFFF00"/>
              </a:solidFill>
              <a:latin typeface="Century" pitchFamily="18" charset="0"/>
            </a:endParaRPr>
          </a:p>
          <a:p>
            <a:pPr algn="ctr"/>
            <a:r>
              <a:rPr lang="ru-RU" b="1" dirty="0" smtClean="0">
                <a:solidFill>
                  <a:srgbClr val="FFFF00"/>
                </a:solidFill>
                <a:latin typeface="Century" pitchFamily="18" charset="0"/>
              </a:rPr>
              <a:t>голуба</a:t>
            </a:r>
            <a:endParaRPr lang="ru-RU" b="1" dirty="0">
              <a:solidFill>
                <a:srgbClr val="FFFF00"/>
              </a:solidFill>
              <a:latin typeface="Century" pitchFamily="18" charset="0"/>
            </a:endParaRPr>
          </a:p>
        </p:txBody>
      </p:sp>
      <p:cxnSp>
        <p:nvCxnSpPr>
          <p:cNvPr id="33" name="Прямая со стрелкой 32"/>
          <p:cNvCxnSpPr/>
          <p:nvPr/>
        </p:nvCxnSpPr>
        <p:spPr>
          <a:xfrm flipV="1">
            <a:off x="2000232" y="2000240"/>
            <a:ext cx="2357454" cy="857256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V="1">
            <a:off x="3786182" y="2428868"/>
            <a:ext cx="2857520" cy="71438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10800000">
            <a:off x="3428992" y="2143116"/>
            <a:ext cx="1285884" cy="107157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rot="16200000" flipV="1">
            <a:off x="4893471" y="2250273"/>
            <a:ext cx="928694" cy="42862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rot="16200000" flipV="1">
            <a:off x="7215206" y="2571744"/>
            <a:ext cx="642942" cy="35719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rot="16200000" flipV="1">
            <a:off x="5893603" y="3321843"/>
            <a:ext cx="2357454" cy="571504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500694" y="5857892"/>
            <a:ext cx="1489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rgbClr val="FFFF00"/>
                </a:solidFill>
                <a:latin typeface="Century" pitchFamily="18" charset="0"/>
              </a:rPr>
              <a:t>Комп</a:t>
            </a:r>
            <a:r>
              <a:rPr lang="en-US" b="1" dirty="0" smtClean="0">
                <a:solidFill>
                  <a:srgbClr val="FFFF00"/>
                </a:solidFill>
                <a:latin typeface="Century" pitchFamily="18" charset="0"/>
              </a:rPr>
              <a:t>’</a:t>
            </a:r>
            <a:r>
              <a:rPr lang="ru-RU" b="1" dirty="0" err="1" smtClean="0">
                <a:solidFill>
                  <a:srgbClr val="FFFF00"/>
                </a:solidFill>
                <a:latin typeface="Century" pitchFamily="18" charset="0"/>
              </a:rPr>
              <a:t>ютер</a:t>
            </a:r>
            <a:endParaRPr lang="ru-RU" b="1" dirty="0">
              <a:solidFill>
                <a:srgbClr val="FFFF00"/>
              </a:solidFill>
              <a:latin typeface="Century" pitchFamily="18" charset="0"/>
            </a:endParaRPr>
          </a:p>
        </p:txBody>
      </p:sp>
      <p:cxnSp>
        <p:nvCxnSpPr>
          <p:cNvPr id="47" name="Прямая со стрелкой 46"/>
          <p:cNvCxnSpPr/>
          <p:nvPr/>
        </p:nvCxnSpPr>
        <p:spPr>
          <a:xfrm rot="5400000" flipH="1" flipV="1">
            <a:off x="5750727" y="3250405"/>
            <a:ext cx="2286016" cy="642942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 rot="10800000">
            <a:off x="1500166" y="2428868"/>
            <a:ext cx="2571768" cy="250033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rot="5400000" flipH="1" flipV="1">
            <a:off x="2964645" y="2678901"/>
            <a:ext cx="2214578" cy="1000132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 flipV="1">
            <a:off x="1071538" y="2071678"/>
            <a:ext cx="3357586" cy="2286016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4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7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 animBg="1"/>
      <p:bldP spid="9" grpId="0" animBg="1"/>
      <p:bldP spid="10" grpId="0"/>
      <p:bldP spid="11" grpId="0"/>
      <p:bldP spid="12" grpId="0"/>
      <p:bldP spid="22" grpId="0" animBg="1"/>
      <p:bldP spid="23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4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2" name="Picture 2" descr="C:\Users\Дима\Desktop\frukt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501122" cy="5929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857232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Фізичне тіло          </a:t>
            </a:r>
            <a:r>
              <a:rPr kumimoji="0" lang="uk-UA" sz="28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Речовина               Фізичне явище</a:t>
            </a:r>
            <a:endParaRPr kumimoji="0" lang="uk-UA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14414" y="142852"/>
            <a:ext cx="732196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400" b="1" dirty="0" smtClean="0">
                <a:solidFill>
                  <a:schemeClr val="bg1"/>
                </a:solidFill>
                <a:cs typeface="Aharoni" pitchFamily="2" charset="-79"/>
              </a:rPr>
              <a:t>«Збери врожай»</a:t>
            </a:r>
            <a:endParaRPr lang="uk-UA" sz="4400" dirty="0">
              <a:solidFill>
                <a:schemeClr val="bg1"/>
              </a:solidFill>
              <a:cs typeface="Aharoni" pitchFamily="2" charset="-79"/>
            </a:endParaRPr>
          </a:p>
        </p:txBody>
      </p:sp>
      <p:pic>
        <p:nvPicPr>
          <p:cNvPr id="1026" name="Picture 2" descr="C:\Users\Дима\Desktop\11392_d912610bd51ce64df4cd3a0689155930.jp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2844" y="3000372"/>
            <a:ext cx="2787092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C:\Users\Дима\Desktop\11392_d912610bd51ce64df4cd3a0689155930.jp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71802" y="1928802"/>
            <a:ext cx="2825804" cy="34766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 descr="C:\Users\Дима\Desktop\11392_d912610bd51ce64df4cd3a0689155930.jp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72198" y="2928934"/>
            <a:ext cx="2787091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Дима\Desktop\яблоко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929586" y="1714488"/>
            <a:ext cx="864198" cy="857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Дима\Desktop\grushi_ydva-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28662" y="1571612"/>
            <a:ext cx="1277608" cy="1255706"/>
          </a:xfrm>
          <a:prstGeom prst="rect">
            <a:avLst/>
          </a:prstGeom>
          <a:noFill/>
        </p:spPr>
      </p:pic>
      <p:pic>
        <p:nvPicPr>
          <p:cNvPr id="1030" name="Picture 6" descr="C:\Users\Дима\Desktop\img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0034" y="214290"/>
            <a:ext cx="1370443" cy="8477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36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Фізкультхвилинка</a:t>
            </a:r>
            <a:r>
              <a:rPr lang="uk-UA" sz="3600" b="1" i="1" dirty="0" err="1" smtClean="0">
                <a:solidFill>
                  <a:schemeClr val="bg1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«Цифри</a:t>
            </a:r>
            <a:r>
              <a:rPr lang="uk-UA" sz="3600" b="1" i="1" dirty="0" smtClean="0">
                <a:solidFill>
                  <a:schemeClr val="bg1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»</a:t>
            </a:r>
            <a:endParaRPr lang="uk-UA" sz="36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1714488"/>
            <a:ext cx="5761038" cy="4525963"/>
          </a:xfrm>
        </p:spPr>
        <p:txBody>
          <a:bodyPr rtlCol="0">
            <a:normAutofit fontScale="77500" lnSpcReduction="20000"/>
          </a:bodyPr>
          <a:lstStyle/>
          <a:p>
            <a:pPr marL="0" lvl="0" indent="539750" algn="ctr" eaLnBrk="1" hangingPunct="1">
              <a:spcBef>
                <a:spcPct val="0"/>
              </a:spcBef>
              <a:buNone/>
            </a:pPr>
            <a:endParaRPr lang="ru-RU" dirty="0" smtClean="0">
              <a:solidFill>
                <a:srgbClr val="FFFF00"/>
              </a:solidFill>
              <a:latin typeface="Georgia" pitchFamily="18" charset="0"/>
              <a:cs typeface="Arial" pitchFamily="34" charset="0"/>
            </a:endParaRPr>
          </a:p>
          <a:p>
            <a:pPr marL="0" lvl="0" indent="539750" algn="ctr">
              <a:spcBef>
                <a:spcPct val="0"/>
              </a:spcBef>
              <a:buNone/>
            </a:pPr>
            <a:r>
              <a:rPr lang="uk-UA" i="1" dirty="0" smtClean="0">
                <a:solidFill>
                  <a:srgbClr val="FFFF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Зараз ми будемо писати цифри у незвичний спосіб</a:t>
            </a:r>
          </a:p>
          <a:p>
            <a:pPr marL="0" lvl="0" indent="539750" algn="ctr">
              <a:spcBef>
                <a:spcPct val="0"/>
              </a:spcBef>
              <a:buNone/>
            </a:pPr>
            <a:endParaRPr lang="ru-RU" dirty="0" smtClean="0">
              <a:solidFill>
                <a:srgbClr val="FFFF00"/>
              </a:solidFill>
              <a:latin typeface="Georgia" pitchFamily="18" charset="0"/>
              <a:cs typeface="Arial" pitchFamily="34" charset="0"/>
            </a:endParaRPr>
          </a:p>
          <a:p>
            <a:pPr marL="0" lvl="0" indent="539750" algn="ctr">
              <a:spcBef>
                <a:spcPct val="0"/>
              </a:spcBef>
              <a:buNone/>
            </a:pPr>
            <a:r>
              <a:rPr lang="uk-UA" dirty="0" smtClean="0">
                <a:solidFill>
                  <a:srgbClr val="FFFF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Цифру 1- «пишемо» носом,</a:t>
            </a:r>
            <a:endParaRPr lang="ru-RU" dirty="0" smtClean="0">
              <a:solidFill>
                <a:srgbClr val="FFFF00"/>
              </a:solidFill>
              <a:latin typeface="Georgia" pitchFamily="18" charset="0"/>
              <a:cs typeface="Arial" pitchFamily="34" charset="0"/>
            </a:endParaRPr>
          </a:p>
          <a:p>
            <a:pPr marL="0" lvl="0" indent="539750" algn="ctr">
              <a:spcBef>
                <a:spcPct val="0"/>
              </a:spcBef>
              <a:buNone/>
            </a:pPr>
            <a:r>
              <a:rPr lang="uk-UA" dirty="0" smtClean="0">
                <a:solidFill>
                  <a:srgbClr val="FFFF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Цифру 2 – підборіддям,</a:t>
            </a:r>
            <a:endParaRPr lang="ru-RU" dirty="0" smtClean="0">
              <a:solidFill>
                <a:srgbClr val="FFFF00"/>
              </a:solidFill>
              <a:latin typeface="Georgia" pitchFamily="18" charset="0"/>
              <a:cs typeface="Arial" pitchFamily="34" charset="0"/>
            </a:endParaRPr>
          </a:p>
          <a:p>
            <a:pPr marL="0" lvl="0" indent="539750" algn="ctr">
              <a:spcBef>
                <a:spcPct val="0"/>
              </a:spcBef>
              <a:buNone/>
            </a:pPr>
            <a:r>
              <a:rPr lang="uk-UA" dirty="0" smtClean="0">
                <a:solidFill>
                  <a:srgbClr val="FFFF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Цифру 3 – правим плечем,</a:t>
            </a:r>
            <a:endParaRPr lang="ru-RU" dirty="0" smtClean="0">
              <a:solidFill>
                <a:srgbClr val="FFFF00"/>
              </a:solidFill>
              <a:latin typeface="Georgia" pitchFamily="18" charset="0"/>
              <a:cs typeface="Arial" pitchFamily="34" charset="0"/>
            </a:endParaRPr>
          </a:p>
          <a:p>
            <a:pPr marL="0" lvl="0" indent="539750" algn="ctr">
              <a:spcBef>
                <a:spcPct val="0"/>
              </a:spcBef>
              <a:buNone/>
            </a:pPr>
            <a:r>
              <a:rPr lang="uk-UA" dirty="0" smtClean="0">
                <a:solidFill>
                  <a:srgbClr val="FFFF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Цифру 4 – лівим плечем,</a:t>
            </a:r>
            <a:endParaRPr lang="ru-RU" dirty="0" smtClean="0">
              <a:solidFill>
                <a:srgbClr val="FFFF00"/>
              </a:solidFill>
              <a:latin typeface="Georgia" pitchFamily="18" charset="0"/>
              <a:cs typeface="Arial" pitchFamily="34" charset="0"/>
            </a:endParaRPr>
          </a:p>
          <a:p>
            <a:pPr marL="0" lvl="0" indent="539750" algn="ctr">
              <a:spcBef>
                <a:spcPct val="0"/>
              </a:spcBef>
              <a:buNone/>
            </a:pPr>
            <a:r>
              <a:rPr lang="uk-UA" dirty="0" smtClean="0">
                <a:solidFill>
                  <a:srgbClr val="FFFF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Цифру 5 – правим ліктем,</a:t>
            </a:r>
            <a:endParaRPr lang="ru-RU" dirty="0" smtClean="0">
              <a:solidFill>
                <a:srgbClr val="FFFF00"/>
              </a:solidFill>
              <a:latin typeface="Georgia" pitchFamily="18" charset="0"/>
              <a:cs typeface="Arial" pitchFamily="34" charset="0"/>
            </a:endParaRPr>
          </a:p>
          <a:p>
            <a:pPr marL="0" lvl="0" indent="539750" algn="ctr">
              <a:spcBef>
                <a:spcPct val="0"/>
              </a:spcBef>
              <a:buNone/>
            </a:pPr>
            <a:r>
              <a:rPr lang="uk-UA" dirty="0" smtClean="0">
                <a:solidFill>
                  <a:srgbClr val="FFFF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Цифру 6 – лівим ліктем,</a:t>
            </a:r>
            <a:endParaRPr lang="ru-RU" dirty="0" smtClean="0">
              <a:solidFill>
                <a:srgbClr val="FFFF00"/>
              </a:solidFill>
              <a:latin typeface="Georgia" pitchFamily="18" charset="0"/>
              <a:cs typeface="Arial" pitchFamily="34" charset="0"/>
            </a:endParaRPr>
          </a:p>
          <a:p>
            <a:pPr marL="0" lvl="0" indent="539750" algn="ctr">
              <a:spcBef>
                <a:spcPct val="0"/>
              </a:spcBef>
              <a:buNone/>
            </a:pPr>
            <a:r>
              <a:rPr lang="uk-UA" dirty="0" smtClean="0">
                <a:solidFill>
                  <a:srgbClr val="FFFF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Цифру 7 – правим коліном,</a:t>
            </a:r>
            <a:endParaRPr lang="ru-RU" dirty="0" smtClean="0">
              <a:solidFill>
                <a:srgbClr val="FFFF00"/>
              </a:solidFill>
              <a:latin typeface="Georgia" pitchFamily="18" charset="0"/>
              <a:cs typeface="Arial" pitchFamily="34" charset="0"/>
            </a:endParaRPr>
          </a:p>
          <a:p>
            <a:pPr marL="0" lvl="0" indent="539750" algn="ctr">
              <a:spcBef>
                <a:spcPct val="0"/>
              </a:spcBef>
              <a:buNone/>
            </a:pPr>
            <a:r>
              <a:rPr lang="uk-UA" dirty="0" smtClean="0">
                <a:solidFill>
                  <a:srgbClr val="FFFF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Цифру 8 – лівим коліном,</a:t>
            </a:r>
            <a:endParaRPr lang="ru-RU" dirty="0" smtClean="0">
              <a:solidFill>
                <a:srgbClr val="FFFF00"/>
              </a:solidFill>
              <a:latin typeface="Georgia" pitchFamily="18" charset="0"/>
              <a:cs typeface="Arial" pitchFamily="34" charset="0"/>
            </a:endParaRPr>
          </a:p>
          <a:p>
            <a:pPr marL="0" lvl="0" indent="539750" algn="ctr">
              <a:spcBef>
                <a:spcPct val="0"/>
              </a:spcBef>
              <a:buNone/>
            </a:pPr>
            <a:r>
              <a:rPr lang="uk-UA" dirty="0" smtClean="0">
                <a:solidFill>
                  <a:srgbClr val="FFFF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Цифру 9 – правою ногою,</a:t>
            </a:r>
            <a:endParaRPr lang="ru-RU" dirty="0" smtClean="0">
              <a:solidFill>
                <a:srgbClr val="FFFF00"/>
              </a:solidFill>
              <a:latin typeface="Georgia" pitchFamily="18" charset="0"/>
              <a:cs typeface="Arial" pitchFamily="34" charset="0"/>
            </a:endParaRPr>
          </a:p>
          <a:p>
            <a:pPr marL="0" lvl="0" indent="539750" algn="ctr">
              <a:spcBef>
                <a:spcPct val="0"/>
              </a:spcBef>
              <a:buNone/>
            </a:pPr>
            <a:r>
              <a:rPr lang="uk-UA" dirty="0" smtClean="0">
                <a:solidFill>
                  <a:srgbClr val="FFFF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А десяточку – «хвостиком».</a:t>
            </a:r>
            <a:endParaRPr lang="uk-UA" dirty="0" smtClean="0">
              <a:solidFill>
                <a:srgbClr val="FFFF00"/>
              </a:solidFill>
              <a:latin typeface="Georgia" pitchFamily="18" charset="0"/>
              <a:cs typeface="Arial" pitchFamily="34" charset="0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uk-UA" i="1" dirty="0"/>
          </a:p>
        </p:txBody>
      </p:sp>
      <p:pic>
        <p:nvPicPr>
          <p:cNvPr id="17412" name="Picture 4" descr="http://2.bp.blogspot.com/-LgWYu1wSPIc/Up8FL_zahLI/AAAAAAAAACA/KArNeMFOqbc/s1600/229852-Royalty-Free-RF-Clipart-Illustration-Of-A-Coloring-Page-Outline-O%3Ding-On-A-Bar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500826" y="3357562"/>
            <a:ext cx="2298700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3116"/>
            <a:ext cx="8229600" cy="1143000"/>
          </a:xfrm>
        </p:spPr>
        <p:txBody>
          <a:bodyPr/>
          <a:lstStyle/>
          <a:p>
            <a:r>
              <a:rPr lang="uk-UA" b="1" dirty="0" smtClean="0">
                <a:solidFill>
                  <a:schemeClr val="bg1"/>
                </a:solidFill>
                <a:latin typeface="Century" pitchFamily="18" charset="0"/>
              </a:rPr>
              <a:t>Інтерактивна вправа:</a:t>
            </a:r>
            <a:br>
              <a:rPr lang="uk-UA" b="1" dirty="0" smtClean="0">
                <a:solidFill>
                  <a:schemeClr val="bg1"/>
                </a:solidFill>
                <a:latin typeface="Century" pitchFamily="18" charset="0"/>
              </a:rPr>
            </a:br>
            <a:r>
              <a:rPr lang="uk-UA" b="1" dirty="0" smtClean="0">
                <a:solidFill>
                  <a:schemeClr val="bg1"/>
                </a:solidFill>
                <a:latin typeface="Century" pitchFamily="18" charset="0"/>
              </a:rPr>
              <a:t> </a:t>
            </a:r>
            <a:br>
              <a:rPr lang="uk-UA" b="1" dirty="0" smtClean="0">
                <a:solidFill>
                  <a:schemeClr val="bg1"/>
                </a:solidFill>
                <a:latin typeface="Century" pitchFamily="18" charset="0"/>
              </a:rPr>
            </a:br>
            <a:r>
              <a:rPr lang="uk-UA" b="1" dirty="0" smtClean="0">
                <a:solidFill>
                  <a:srgbClr val="FFFF00"/>
                </a:solidFill>
                <a:latin typeface="Century" pitchFamily="18" charset="0"/>
              </a:rPr>
              <a:t>«У мене є запитання»</a:t>
            </a:r>
            <a:endParaRPr lang="ru-RU" dirty="0">
              <a:solidFill>
                <a:srgbClr val="FFFF00"/>
              </a:solidFill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357430"/>
            <a:ext cx="8229600" cy="1143000"/>
          </a:xfrm>
        </p:spPr>
        <p:txBody>
          <a:bodyPr/>
          <a:lstStyle/>
          <a:p>
            <a:r>
              <a:rPr lang="uk-UA" b="1" dirty="0" smtClean="0">
                <a:solidFill>
                  <a:srgbClr val="FFFF00"/>
                </a:solidFill>
                <a:latin typeface="Century" pitchFamily="18" charset="0"/>
              </a:rPr>
              <a:t>Від теорії до практики</a:t>
            </a:r>
            <a:endParaRPr lang="ru-RU" b="1" dirty="0">
              <a:solidFill>
                <a:srgbClr val="FFFF00"/>
              </a:solidFill>
              <a:latin typeface="Century" pitchFamily="18" charset="0"/>
            </a:endParaRPr>
          </a:p>
        </p:txBody>
      </p:sp>
      <p:pic>
        <p:nvPicPr>
          <p:cNvPr id="4" name="Picture 2" descr="C:\Users\Дима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143380"/>
            <a:ext cx="3357554" cy="22383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C:\Users\Дима\Desktop\i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285728"/>
            <a:ext cx="2481267" cy="1928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928670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Правила визначення ціни поділки шкали вимірювальних приладів</a:t>
            </a:r>
            <a:endParaRPr lang="ru-RU" sz="2800" b="1" dirty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1428728" cy="1785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57158" y="2332037"/>
            <a:ext cx="8501122" cy="4525963"/>
          </a:xfrm>
        </p:spPr>
        <p:txBody>
          <a:bodyPr/>
          <a:lstStyle/>
          <a:p>
            <a:r>
              <a:rPr lang="ru-RU" sz="2400" dirty="0" smtClean="0">
                <a:solidFill>
                  <a:srgbClr val="FFFF00"/>
                </a:solidFill>
                <a:latin typeface="Century" pitchFamily="18" charset="0"/>
              </a:rPr>
              <a:t>1. Обрати </a:t>
            </a:r>
            <a:r>
              <a:rPr lang="ru-RU" sz="2400" dirty="0" err="1" smtClean="0">
                <a:solidFill>
                  <a:srgbClr val="FFFF00"/>
                </a:solidFill>
                <a:latin typeface="Century" pitchFamily="18" charset="0"/>
              </a:rPr>
              <a:t>числові</a:t>
            </a:r>
            <a:r>
              <a:rPr lang="ru-RU" sz="24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Century" pitchFamily="18" charset="0"/>
              </a:rPr>
              <a:t>значення</a:t>
            </a:r>
            <a:r>
              <a:rPr lang="ru-RU" sz="24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Century" pitchFamily="18" charset="0"/>
              </a:rPr>
              <a:t>проти</a:t>
            </a:r>
            <a:r>
              <a:rPr lang="ru-RU" sz="24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Century" pitchFamily="18" charset="0"/>
              </a:rPr>
              <a:t>будь-яких</a:t>
            </a:r>
            <a:r>
              <a:rPr lang="ru-RU" sz="24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Century" pitchFamily="18" charset="0"/>
              </a:rPr>
              <a:t>двох</a:t>
            </a:r>
            <a:r>
              <a:rPr lang="ru-RU" sz="24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Century" pitchFamily="18" charset="0"/>
              </a:rPr>
              <a:t>найближчих</a:t>
            </a:r>
            <a:r>
              <a:rPr lang="ru-RU" sz="24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Century" pitchFamily="18" charset="0"/>
              </a:rPr>
              <a:t>штрихів</a:t>
            </a:r>
            <a:r>
              <a:rPr lang="ru-RU" sz="24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Century" pitchFamily="18" charset="0"/>
              </a:rPr>
              <a:t>шкали</a:t>
            </a:r>
            <a:r>
              <a:rPr lang="ru-RU" sz="2400" dirty="0" smtClean="0">
                <a:solidFill>
                  <a:srgbClr val="FFFF00"/>
                </a:solidFill>
                <a:latin typeface="Century" pitchFamily="18" charset="0"/>
              </a:rPr>
              <a:t>.</a:t>
            </a:r>
          </a:p>
          <a:p>
            <a:r>
              <a:rPr lang="ru-RU" sz="2400" dirty="0" smtClean="0">
                <a:solidFill>
                  <a:srgbClr val="FFFF00"/>
                </a:solidFill>
                <a:latin typeface="Century" pitchFamily="18" charset="0"/>
              </a:rPr>
              <a:t>2. </a:t>
            </a:r>
            <a:r>
              <a:rPr lang="ru-RU" sz="2400" dirty="0" err="1" smtClean="0">
                <a:solidFill>
                  <a:srgbClr val="FFFF00"/>
                </a:solidFill>
                <a:latin typeface="Century" pitchFamily="18" charset="0"/>
              </a:rPr>
              <a:t>Від</a:t>
            </a:r>
            <a:r>
              <a:rPr lang="ru-RU" sz="24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Century" pitchFamily="18" charset="0"/>
              </a:rPr>
              <a:t>більшого</a:t>
            </a:r>
            <a:r>
              <a:rPr lang="ru-RU" sz="24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Century" pitchFamily="18" charset="0"/>
              </a:rPr>
              <a:t>значення</a:t>
            </a:r>
            <a:r>
              <a:rPr lang="ru-RU" sz="24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Century" pitchFamily="18" charset="0"/>
              </a:rPr>
              <a:t>відняти</a:t>
            </a:r>
            <a:r>
              <a:rPr lang="ru-RU" sz="24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Century" pitchFamily="18" charset="0"/>
              </a:rPr>
              <a:t>менше</a:t>
            </a:r>
            <a:r>
              <a:rPr lang="ru-RU" sz="2400" dirty="0" smtClean="0">
                <a:solidFill>
                  <a:srgbClr val="FFFF00"/>
                </a:solidFill>
                <a:latin typeface="Century" pitchFamily="18" charset="0"/>
              </a:rPr>
              <a:t>.</a:t>
            </a:r>
          </a:p>
          <a:p>
            <a:r>
              <a:rPr lang="ru-RU" sz="2400" dirty="0" smtClean="0">
                <a:solidFill>
                  <a:srgbClr val="FFFF00"/>
                </a:solidFill>
                <a:latin typeface="Century" pitchFamily="18" charset="0"/>
              </a:rPr>
              <a:t>3. </a:t>
            </a:r>
            <a:r>
              <a:rPr lang="ru-RU" sz="2400" dirty="0" err="1" smtClean="0">
                <a:solidFill>
                  <a:srgbClr val="FFFF00"/>
                </a:solidFill>
                <a:latin typeface="Century" pitchFamily="18" charset="0"/>
              </a:rPr>
              <a:t>Отримане</a:t>
            </a:r>
            <a:r>
              <a:rPr lang="ru-RU" sz="2400" dirty="0" smtClean="0">
                <a:solidFill>
                  <a:srgbClr val="FFFF00"/>
                </a:solidFill>
                <a:latin typeface="Century" pitchFamily="18" charset="0"/>
              </a:rPr>
              <a:t> число </a:t>
            </a:r>
            <a:r>
              <a:rPr lang="ru-RU" sz="2400" dirty="0" err="1" smtClean="0">
                <a:solidFill>
                  <a:srgbClr val="FFFF00"/>
                </a:solidFill>
                <a:latin typeface="Century" pitchFamily="18" charset="0"/>
              </a:rPr>
              <a:t>розділити</a:t>
            </a:r>
            <a:r>
              <a:rPr lang="ru-RU" sz="2400" dirty="0" smtClean="0">
                <a:solidFill>
                  <a:srgbClr val="FFFF00"/>
                </a:solidFill>
                <a:latin typeface="Century" pitchFamily="18" charset="0"/>
              </a:rPr>
              <a:t> на </a:t>
            </a:r>
            <a:r>
              <a:rPr lang="ru-RU" sz="2400" dirty="0" err="1" smtClean="0">
                <a:solidFill>
                  <a:srgbClr val="FFFF00"/>
                </a:solidFill>
                <a:latin typeface="Century" pitchFamily="18" charset="0"/>
              </a:rPr>
              <a:t>кількість</a:t>
            </a:r>
            <a:r>
              <a:rPr lang="ru-RU" sz="24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Century" pitchFamily="18" charset="0"/>
              </a:rPr>
              <a:t>проміжків</a:t>
            </a:r>
            <a:r>
              <a:rPr lang="ru-RU" sz="24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Century" pitchFamily="18" charset="0"/>
              </a:rPr>
              <a:t>між</a:t>
            </a:r>
            <a:r>
              <a:rPr lang="ru-RU" sz="24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Century" pitchFamily="18" charset="0"/>
              </a:rPr>
              <a:t>обраними</a:t>
            </a:r>
            <a:r>
              <a:rPr lang="ru-RU" sz="2400" dirty="0" smtClean="0">
                <a:solidFill>
                  <a:srgbClr val="FFFF00"/>
                </a:solidFill>
                <a:latin typeface="Century" pitchFamily="18" charset="0"/>
              </a:rPr>
              <a:t> штрихами.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" name="Picture 2" descr="http://static3.depositphotos.com/1000387/106/i/950/depositphotos_1066489-Temperature-thermometer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86512" y="4339872"/>
            <a:ext cx="2523807" cy="1892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4" descr="мензурка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85918" y="4500570"/>
            <a:ext cx="994756" cy="18002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3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3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3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52400"/>
            <a:ext cx="7786710" cy="1219200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 smtClean="0">
                <a:solidFill>
                  <a:srgbClr val="FFFF00"/>
                </a:solidFill>
                <a:latin typeface="Gungsuh" pitchFamily="18" charset="-127"/>
                <a:ea typeface="Gungsuh" pitchFamily="18" charset="-127"/>
              </a:rPr>
              <a:t>Визначити ціну поділки шкали вимірювальних приладів</a:t>
            </a:r>
            <a:endParaRPr lang="ru-RU" sz="2800" b="1" dirty="0">
              <a:solidFill>
                <a:srgbClr val="FFFF00"/>
              </a:solidFill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10242" name="Picture 2" descr="C:\Users\Дима\Desktop\_______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2844" y="1653259"/>
            <a:ext cx="2857520" cy="50618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3" name="Picture 3" descr="C:\Users\Дима\Desktop\i1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1785926"/>
            <a:ext cx="6143668" cy="4869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00958" y="0"/>
            <a:ext cx="1518280" cy="185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285860"/>
            <a:ext cx="8229600" cy="1143000"/>
          </a:xfrm>
        </p:spPr>
        <p:txBody>
          <a:bodyPr/>
          <a:lstStyle/>
          <a:p>
            <a:r>
              <a:rPr lang="uk-UA" dirty="0" smtClean="0">
                <a:solidFill>
                  <a:srgbClr val="FFFF00"/>
                </a:solidFill>
              </a:rPr>
              <a:t>Визначити об’єм тіла правильної форми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" name="Picture 2" descr="http://tipslife.ru/uploads/posts/2011-02/1297758109_child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43174" y="2643182"/>
            <a:ext cx="4028622" cy="35250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www.dytyna.info/img/gallery/6985_bi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71736" y="3000372"/>
            <a:ext cx="4271945" cy="29028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ChangeArrowheads="1"/>
          </p:cNvSpPr>
          <p:nvPr/>
        </p:nvSpPr>
        <p:spPr bwMode="auto">
          <a:xfrm>
            <a:off x="142844" y="1071546"/>
            <a:ext cx="857256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" pitchFamily="18" charset="0"/>
                <a:ea typeface="Times New Roman" pitchFamily="18" charset="0"/>
              </a:rPr>
              <a:t>Виміряти лінійні розміри бруска за допомогою </a:t>
            </a:r>
          </a:p>
          <a:p>
            <a:pPr marL="0" marR="0" lvl="0" indent="2698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" pitchFamily="18" charset="0"/>
                <a:ea typeface="Times New Roman" pitchFamily="18" charset="0"/>
              </a:rPr>
              <a:t>лінійки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entury" pitchFamily="18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Century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500306"/>
            <a:ext cx="3143272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01379" name="Rectangle 3"/>
          <p:cNvSpPr>
            <a:spLocks noChangeArrowheads="1"/>
          </p:cNvSpPr>
          <p:nvPr/>
        </p:nvSpPr>
        <p:spPr bwMode="auto">
          <a:xfrm>
            <a:off x="3929058" y="2643182"/>
            <a:ext cx="485778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entury" pitchFamily="18" charset="0"/>
                <a:ea typeface="Calibri" pitchFamily="34" charset="0"/>
                <a:cs typeface="Times New Roman" pitchFamily="18" charset="0"/>
              </a:rPr>
              <a:t>Обчислити об’єм за формулою: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Century" pitchFamily="18" charset="0"/>
            </a:endParaRPr>
          </a:p>
          <a:p>
            <a:pPr marL="0" marR="0" lvl="0" indent="2698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entury" pitchFamily="18" charset="0"/>
                <a:ea typeface="Calibri" pitchFamily="34" charset="0"/>
                <a:cs typeface="Times New Roman" pitchFamily="18" charset="0"/>
              </a:rPr>
              <a:t>V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entury" pitchFamily="18" charset="0"/>
                <a:ea typeface="Calibri" pitchFamily="34" charset="0"/>
                <a:cs typeface="Times New Roman" pitchFamily="18" charset="0"/>
              </a:rPr>
              <a:t>= </a:t>
            </a:r>
            <a:r>
              <a:rPr kumimoji="0" lang="uk-UA" sz="28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Century" pitchFamily="18" charset="0"/>
                <a:ea typeface="Calibri" pitchFamily="34" charset="0"/>
                <a:cs typeface="Times New Roman" pitchFamily="18" charset="0"/>
              </a:rPr>
              <a:t>авс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Century" pitchFamily="18" charset="0"/>
            </a:endParaRPr>
          </a:p>
        </p:txBody>
      </p:sp>
      <p:pic>
        <p:nvPicPr>
          <p:cNvPr id="5" name="Рисунок 1" descr="writ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92" y="4357694"/>
            <a:ext cx="1785918" cy="18828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143000"/>
          </a:xfrm>
        </p:spPr>
        <p:txBody>
          <a:bodyPr/>
          <a:lstStyle/>
          <a:p>
            <a:r>
              <a:rPr lang="uk-UA" sz="3600" dirty="0" smtClean="0">
                <a:solidFill>
                  <a:srgbClr val="FFFF00"/>
                </a:solidFill>
                <a:latin typeface="Century" pitchFamily="18" charset="0"/>
              </a:rPr>
              <a:t>Визначити площу поверхні тіл неправильної форми</a:t>
            </a:r>
            <a:endParaRPr lang="ru-RU" sz="3600" dirty="0">
              <a:solidFill>
                <a:srgbClr val="FFFF00"/>
              </a:solidFill>
              <a:latin typeface="Century" pitchFamily="18" charset="0"/>
            </a:endParaRPr>
          </a:p>
        </p:txBody>
      </p:sp>
      <p:pic>
        <p:nvPicPr>
          <p:cNvPr id="4" name="Picture 2" descr="http://tipslife.ru/uploads/posts/2011-02/1297758109_child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43174" y="2643182"/>
            <a:ext cx="4028622" cy="35250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57422" y="3571876"/>
            <a:ext cx="4071966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428596" y="1142984"/>
            <a:ext cx="8429684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 smtClean="0">
              <a:solidFill>
                <a:schemeClr val="bg1"/>
              </a:solidFill>
              <a:latin typeface="Century" pitchFamily="18" charset="0"/>
            </a:endParaRPr>
          </a:p>
          <a:p>
            <a:pPr algn="ctr"/>
            <a:r>
              <a:rPr lang="ru-RU" sz="2800" dirty="0" err="1" smtClean="0">
                <a:solidFill>
                  <a:schemeClr val="bg1"/>
                </a:solidFill>
                <a:latin typeface="Century" pitchFamily="18" charset="0"/>
              </a:rPr>
              <a:t>Площу</a:t>
            </a:r>
            <a:r>
              <a:rPr lang="ru-RU" sz="2800" dirty="0" smtClean="0">
                <a:solidFill>
                  <a:schemeClr val="bg1"/>
                </a:solidFill>
                <a:latin typeface="Century" pitchFamily="18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Century" pitchFamily="18" charset="0"/>
              </a:rPr>
              <a:t>фігури</a:t>
            </a:r>
            <a:r>
              <a:rPr lang="ru-RU" sz="2800" dirty="0">
                <a:solidFill>
                  <a:schemeClr val="bg1"/>
                </a:solidFill>
                <a:latin typeface="Century" pitchFamily="18" charset="0"/>
              </a:rPr>
              <a:t>, яка </a:t>
            </a:r>
            <a:r>
              <a:rPr lang="ru-RU" sz="2800" dirty="0" err="1">
                <a:solidFill>
                  <a:schemeClr val="bg1"/>
                </a:solidFill>
                <a:latin typeface="Century" pitchFamily="18" charset="0"/>
              </a:rPr>
              <a:t>має</a:t>
            </a:r>
            <a:r>
              <a:rPr lang="ru-RU" sz="2800" dirty="0">
                <a:solidFill>
                  <a:schemeClr val="bg1"/>
                </a:solidFill>
                <a:latin typeface="Century" pitchFamily="18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Century" pitchFamily="18" charset="0"/>
              </a:rPr>
              <a:t>неправильну</a:t>
            </a:r>
            <a:r>
              <a:rPr lang="ru-RU" sz="2800" dirty="0">
                <a:solidFill>
                  <a:schemeClr val="bg1"/>
                </a:solidFill>
                <a:latin typeface="Century" pitchFamily="18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Century" pitchFamily="18" charset="0"/>
              </a:rPr>
              <a:t>геометричну</a:t>
            </a:r>
            <a:r>
              <a:rPr lang="ru-RU" sz="2800" dirty="0">
                <a:solidFill>
                  <a:schemeClr val="bg1"/>
                </a:solidFill>
                <a:latin typeface="Century" pitchFamily="18" charset="0"/>
              </a:rPr>
              <a:t> форму, </a:t>
            </a:r>
            <a:r>
              <a:rPr lang="ru-RU" sz="2800" dirty="0" err="1">
                <a:solidFill>
                  <a:schemeClr val="bg1"/>
                </a:solidFill>
                <a:latin typeface="Century" pitchFamily="18" charset="0"/>
              </a:rPr>
              <a:t>можна</a:t>
            </a:r>
            <a:r>
              <a:rPr lang="ru-RU" sz="2800" dirty="0">
                <a:solidFill>
                  <a:schemeClr val="bg1"/>
                </a:solidFill>
                <a:latin typeface="Century" pitchFamily="18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Century" pitchFamily="18" charset="0"/>
              </a:rPr>
              <a:t>визначити</a:t>
            </a:r>
            <a:r>
              <a:rPr lang="ru-RU" sz="2800" dirty="0">
                <a:solidFill>
                  <a:schemeClr val="bg1"/>
                </a:solidFill>
                <a:latin typeface="Century" pitchFamily="18" charset="0"/>
              </a:rPr>
              <a:t> за </a:t>
            </a:r>
            <a:r>
              <a:rPr lang="ru-RU" sz="2800" dirty="0" smtClean="0">
                <a:solidFill>
                  <a:schemeClr val="bg1"/>
                </a:solidFill>
                <a:latin typeface="Century" pitchFamily="18" charset="0"/>
              </a:rPr>
              <a:t>контуром </a:t>
            </a:r>
            <a:r>
              <a:rPr lang="ru-RU" sz="2800" dirty="0" err="1" smtClean="0">
                <a:solidFill>
                  <a:schemeClr val="bg1"/>
                </a:solidFill>
                <a:latin typeface="Century" pitchFamily="18" charset="0"/>
              </a:rPr>
              <a:t>цієї</a:t>
            </a:r>
            <a:r>
              <a:rPr lang="ru-RU" sz="2800" dirty="0" smtClean="0">
                <a:solidFill>
                  <a:schemeClr val="bg1"/>
                </a:solidFill>
                <a:latin typeface="Century" pitchFamily="18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Century" pitchFamily="18" charset="0"/>
              </a:rPr>
              <a:t>фігури</a:t>
            </a:r>
            <a:r>
              <a:rPr lang="ru-RU" sz="2800" dirty="0">
                <a:solidFill>
                  <a:schemeClr val="bg1"/>
                </a:solidFill>
                <a:latin typeface="Century" pitchFamily="18" charset="0"/>
              </a:rPr>
              <a:t> на </a:t>
            </a:r>
            <a:r>
              <a:rPr lang="ru-RU" sz="2800" dirty="0" err="1">
                <a:solidFill>
                  <a:schemeClr val="bg1"/>
                </a:solidFill>
                <a:latin typeface="Century" pitchFamily="18" charset="0"/>
              </a:rPr>
              <a:t>папері</a:t>
            </a:r>
            <a:r>
              <a:rPr lang="ru-RU" sz="2800" dirty="0">
                <a:solidFill>
                  <a:schemeClr val="bg1"/>
                </a:solidFill>
                <a:latin typeface="Century" pitchFamily="18" charset="0"/>
              </a:rPr>
              <a:t> в </a:t>
            </a:r>
            <a:r>
              <a:rPr lang="ru-RU" sz="2800" dirty="0" err="1">
                <a:solidFill>
                  <a:schemeClr val="bg1"/>
                </a:solidFill>
                <a:latin typeface="Century" pitchFamily="18" charset="0"/>
              </a:rPr>
              <a:t>клітинку</a:t>
            </a:r>
            <a:r>
              <a:rPr lang="ru-RU" sz="2800" dirty="0">
                <a:solidFill>
                  <a:schemeClr val="bg1"/>
                </a:solidFill>
                <a:latin typeface="Century" pitchFamily="18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Century" pitchFamily="18" charset="0"/>
              </a:rPr>
              <a:t>або</a:t>
            </a:r>
            <a:r>
              <a:rPr lang="ru-RU" sz="2800" dirty="0">
                <a:solidFill>
                  <a:schemeClr val="bg1"/>
                </a:solidFill>
                <a:latin typeface="Century" pitchFamily="18" charset="0"/>
              </a:rPr>
              <a:t> за </a:t>
            </a:r>
            <a:r>
              <a:rPr lang="ru-RU" sz="2800" dirty="0" err="1">
                <a:solidFill>
                  <a:schemeClr val="bg1"/>
                </a:solidFill>
                <a:latin typeface="Century" pitchFamily="18" charset="0"/>
              </a:rPr>
              <a:t>допомогою</a:t>
            </a:r>
            <a:r>
              <a:rPr lang="ru-RU" sz="2800" dirty="0">
                <a:solidFill>
                  <a:schemeClr val="bg1"/>
                </a:solidFill>
                <a:latin typeface="Century" pitchFamily="18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Century" pitchFamily="18" charset="0"/>
              </a:rPr>
              <a:t>палетки</a:t>
            </a:r>
            <a:endParaRPr lang="ru-RU" sz="2800" dirty="0">
              <a:solidFill>
                <a:schemeClr val="bg1"/>
              </a:solidFill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6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57224" y="1000108"/>
            <a:ext cx="6929486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28596" y="4786322"/>
            <a:ext cx="84296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i="1" dirty="0" smtClean="0">
                <a:solidFill>
                  <a:srgbClr val="FFFF00"/>
                </a:solidFill>
                <a:latin typeface="Century" pitchFamily="18" charset="0"/>
              </a:rPr>
              <a:t>n — </a:t>
            </a:r>
            <a:r>
              <a:rPr lang="ru-RU" sz="2800" i="1" dirty="0" err="1" smtClean="0">
                <a:solidFill>
                  <a:srgbClr val="FFFF00"/>
                </a:solidFill>
                <a:latin typeface="Century" pitchFamily="18" charset="0"/>
              </a:rPr>
              <a:t>кількість</a:t>
            </a:r>
            <a:r>
              <a:rPr lang="ru-RU" sz="2800" i="1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800" i="1" dirty="0" err="1" smtClean="0">
                <a:solidFill>
                  <a:srgbClr val="FFFF00"/>
                </a:solidFill>
                <a:latin typeface="Century" pitchFamily="18" charset="0"/>
              </a:rPr>
              <a:t>цілих</a:t>
            </a:r>
            <a:r>
              <a:rPr lang="ru-RU" sz="2800" i="1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800" i="1" dirty="0" err="1" smtClean="0">
                <a:solidFill>
                  <a:srgbClr val="FFFF00"/>
                </a:solidFill>
                <a:latin typeface="Century" pitchFamily="18" charset="0"/>
              </a:rPr>
              <a:t>квадратів</a:t>
            </a:r>
            <a:r>
              <a:rPr lang="ru-RU" sz="2800" i="1" dirty="0" smtClean="0">
                <a:solidFill>
                  <a:srgbClr val="FFFF00"/>
                </a:solidFill>
                <a:latin typeface="Century" pitchFamily="18" charset="0"/>
              </a:rPr>
              <a:t>, </a:t>
            </a:r>
          </a:p>
          <a:p>
            <a:r>
              <a:rPr lang="en-US" sz="2800" i="1" dirty="0" smtClean="0">
                <a:solidFill>
                  <a:srgbClr val="FFFF00"/>
                </a:solidFill>
                <a:latin typeface="Century" pitchFamily="18" charset="0"/>
              </a:rPr>
              <a:t>k — </a:t>
            </a:r>
            <a:r>
              <a:rPr lang="ru-RU" sz="2800" i="1" dirty="0" err="1" smtClean="0">
                <a:solidFill>
                  <a:srgbClr val="FFFF00"/>
                </a:solidFill>
                <a:latin typeface="Century" pitchFamily="18" charset="0"/>
              </a:rPr>
              <a:t>кількість</a:t>
            </a:r>
            <a:r>
              <a:rPr lang="ru-RU" sz="2800" i="1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800" i="1" dirty="0" err="1" smtClean="0">
                <a:solidFill>
                  <a:srgbClr val="FFFF00"/>
                </a:solidFill>
                <a:latin typeface="Century" pitchFamily="18" charset="0"/>
              </a:rPr>
              <a:t>нецілих</a:t>
            </a:r>
            <a:r>
              <a:rPr lang="ru-RU" sz="2800" i="1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  <a:latin typeface="Century" pitchFamily="18" charset="0"/>
              </a:rPr>
              <a:t>квадратів</a:t>
            </a:r>
            <a:r>
              <a:rPr lang="ru-RU" sz="2800" dirty="0" smtClean="0">
                <a:solidFill>
                  <a:srgbClr val="FFFF00"/>
                </a:solidFill>
                <a:latin typeface="Century" pitchFamily="18" charset="0"/>
              </a:rPr>
              <a:t>, </a:t>
            </a:r>
          </a:p>
          <a:p>
            <a:r>
              <a:rPr lang="ru-RU" sz="2800" i="1" dirty="0" smtClean="0">
                <a:solidFill>
                  <a:srgbClr val="FFFF00"/>
                </a:solidFill>
                <a:latin typeface="Century" pitchFamily="18" charset="0"/>
              </a:rPr>
              <a:t>С — </a:t>
            </a:r>
            <a:r>
              <a:rPr lang="ru-RU" sz="2800" i="1" dirty="0" err="1" smtClean="0">
                <a:solidFill>
                  <a:srgbClr val="FFFF00"/>
                </a:solidFill>
                <a:latin typeface="Century" pitchFamily="18" charset="0"/>
              </a:rPr>
              <a:t>площа</a:t>
            </a:r>
            <a:r>
              <a:rPr lang="ru-RU" sz="2800" i="1" dirty="0" smtClean="0">
                <a:solidFill>
                  <a:srgbClr val="FFFF00"/>
                </a:solidFill>
                <a:latin typeface="Century" pitchFamily="18" charset="0"/>
              </a:rPr>
              <a:t> одного квадрата. </a:t>
            </a:r>
            <a:endParaRPr lang="ru-RU" sz="2800" dirty="0">
              <a:solidFill>
                <a:srgbClr val="FFFF00"/>
              </a:solidFill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3116"/>
            <a:ext cx="8229600" cy="1143000"/>
          </a:xfrm>
        </p:spPr>
        <p:txBody>
          <a:bodyPr/>
          <a:lstStyle/>
          <a:p>
            <a:r>
              <a:rPr lang="ru-RU" b="1" dirty="0" err="1" smtClean="0">
                <a:solidFill>
                  <a:srgbClr val="FFFF00"/>
                </a:solidFill>
                <a:latin typeface="Century" pitchFamily="18" charset="0"/>
              </a:rPr>
              <a:t>Вимірювання</a:t>
            </a:r>
            <a:r>
              <a:rPr lang="ru-RU" b="1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b="1" dirty="0" err="1" smtClean="0">
                <a:solidFill>
                  <a:srgbClr val="FFFF00"/>
                </a:solidFill>
                <a:latin typeface="Century" pitchFamily="18" charset="0"/>
              </a:rPr>
              <a:t>розмірів</a:t>
            </a:r>
            <a:r>
              <a:rPr lang="ru-RU" b="1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br>
              <a:rPr lang="ru-RU" b="1" dirty="0" smtClean="0">
                <a:solidFill>
                  <a:srgbClr val="FFFF00"/>
                </a:solidFill>
                <a:latin typeface="Century" pitchFamily="18" charset="0"/>
              </a:rPr>
            </a:br>
            <a:r>
              <a:rPr lang="ru-RU" b="1" dirty="0" err="1" smtClean="0">
                <a:solidFill>
                  <a:srgbClr val="FFFF00"/>
                </a:solidFill>
                <a:latin typeface="Century" pitchFamily="18" charset="0"/>
              </a:rPr>
              <a:t>малих</a:t>
            </a:r>
            <a:r>
              <a:rPr lang="ru-RU" b="1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b="1" dirty="0" err="1" smtClean="0">
                <a:solidFill>
                  <a:srgbClr val="FFFF00"/>
                </a:solidFill>
                <a:latin typeface="Century" pitchFamily="18" charset="0"/>
              </a:rPr>
              <a:t>тіл</a:t>
            </a:r>
            <a:r>
              <a:rPr lang="ru-RU" b="1" dirty="0" smtClean="0">
                <a:solidFill>
                  <a:srgbClr val="FFFF00"/>
                </a:solidFill>
                <a:latin typeface="Century" pitchFamily="18" charset="0"/>
              </a:rPr>
              <a:t>: </a:t>
            </a:r>
            <a:br>
              <a:rPr lang="ru-RU" b="1" dirty="0" smtClean="0">
                <a:solidFill>
                  <a:srgbClr val="FFFF00"/>
                </a:solidFill>
                <a:latin typeface="Century" pitchFamily="18" charset="0"/>
              </a:rPr>
            </a:br>
            <a:r>
              <a:rPr lang="ru-RU" b="1" dirty="0" smtClean="0">
                <a:solidFill>
                  <a:srgbClr val="FFFF00"/>
                </a:solidFill>
                <a:latin typeface="Century" pitchFamily="18" charset="0"/>
              </a:rPr>
              <a:t/>
            </a:r>
            <a:br>
              <a:rPr lang="ru-RU" b="1" dirty="0" smtClean="0">
                <a:solidFill>
                  <a:srgbClr val="FFFF00"/>
                </a:solidFill>
                <a:latin typeface="Century" pitchFamily="18" charset="0"/>
              </a:rPr>
            </a:br>
            <a:r>
              <a:rPr lang="ru-RU" b="1" i="1" dirty="0" smtClean="0">
                <a:solidFill>
                  <a:schemeClr val="bg1"/>
                </a:solidFill>
                <a:latin typeface="Century" pitchFamily="18" charset="0"/>
              </a:rPr>
              <a:t> «Метод </a:t>
            </a:r>
            <a:r>
              <a:rPr lang="ru-RU" b="1" i="1" dirty="0" err="1" smtClean="0">
                <a:solidFill>
                  <a:schemeClr val="bg1"/>
                </a:solidFill>
                <a:latin typeface="Century" pitchFamily="18" charset="0"/>
              </a:rPr>
              <a:t>рядів</a:t>
            </a:r>
            <a:r>
              <a:rPr lang="ru-RU" b="1" i="1" dirty="0" smtClean="0">
                <a:solidFill>
                  <a:schemeClr val="bg1"/>
                </a:solidFill>
                <a:latin typeface="Century" pitchFamily="18" charset="0"/>
              </a:rPr>
              <a:t>» </a:t>
            </a:r>
            <a:br>
              <a:rPr lang="ru-RU" b="1" i="1" dirty="0" smtClean="0">
                <a:solidFill>
                  <a:schemeClr val="bg1"/>
                </a:solidFill>
                <a:latin typeface="Century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Century" pitchFamily="18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Century" pitchFamily="18" charset="0"/>
              </a:rPr>
            </a:br>
            <a:endParaRPr lang="ru-RU" dirty="0">
              <a:solidFill>
                <a:srgbClr val="FFFF00"/>
              </a:solidFill>
              <a:latin typeface="Century" pitchFamily="18" charset="0"/>
            </a:endParaRPr>
          </a:p>
        </p:txBody>
      </p:sp>
      <p:pic>
        <p:nvPicPr>
          <p:cNvPr id="46082" name="Picture 2" descr="C:\Users\Дима\Desktop\cereal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3714752"/>
            <a:ext cx="5643602" cy="2571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500042"/>
            <a:ext cx="7891904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Century" pitchFamily="18" charset="0"/>
              </a:rPr>
              <a:t>Для </a:t>
            </a:r>
            <a:r>
              <a:rPr lang="ru-RU" sz="2400" b="1" dirty="0" err="1" smtClean="0">
                <a:solidFill>
                  <a:schemeClr val="bg1"/>
                </a:solidFill>
                <a:latin typeface="Century" pitchFamily="18" charset="0"/>
              </a:rPr>
              <a:t>визначення</a:t>
            </a:r>
            <a:r>
              <a:rPr lang="ru-RU" sz="2400" b="1" dirty="0" smtClean="0">
                <a:solidFill>
                  <a:schemeClr val="bg1"/>
                </a:solidFill>
                <a:latin typeface="Century" pitchFamily="18" charset="0"/>
              </a:rPr>
              <a:t> </a:t>
            </a:r>
            <a:r>
              <a:rPr lang="ru-RU" sz="2400" b="1" dirty="0" err="1" smtClean="0">
                <a:solidFill>
                  <a:schemeClr val="bg1"/>
                </a:solidFill>
                <a:latin typeface="Century" pitchFamily="18" charset="0"/>
              </a:rPr>
              <a:t>розміру</a:t>
            </a:r>
            <a:r>
              <a:rPr lang="ru-RU" sz="2400" b="1" dirty="0" smtClean="0">
                <a:solidFill>
                  <a:schemeClr val="bg1"/>
                </a:solidFill>
                <a:latin typeface="Century" pitchFamily="18" charset="0"/>
              </a:rPr>
              <a:t>  малого </a:t>
            </a:r>
            <a:r>
              <a:rPr lang="ru-RU" sz="2400" b="1" dirty="0" err="1" smtClean="0">
                <a:solidFill>
                  <a:schemeClr val="bg1"/>
                </a:solidFill>
                <a:latin typeface="Century" pitchFamily="18" charset="0"/>
              </a:rPr>
              <a:t>тіла</a:t>
            </a:r>
            <a:r>
              <a:rPr lang="ru-RU" sz="2400" b="1" dirty="0" smtClean="0">
                <a:solidFill>
                  <a:schemeClr val="bg1"/>
                </a:solidFill>
                <a:latin typeface="Century" pitchFamily="18" charset="0"/>
              </a:rPr>
              <a:t> </a:t>
            </a:r>
            <a:r>
              <a:rPr lang="ru-RU" sz="2400" b="1" dirty="0" err="1" smtClean="0">
                <a:solidFill>
                  <a:schemeClr val="bg1"/>
                </a:solidFill>
                <a:latin typeface="Century" pitchFamily="18" charset="0"/>
              </a:rPr>
              <a:t>необхідно</a:t>
            </a:r>
            <a:r>
              <a:rPr lang="ru-RU" sz="2400" b="1" dirty="0" smtClean="0">
                <a:solidFill>
                  <a:schemeClr val="bg1"/>
                </a:solidFill>
                <a:latin typeface="Century" pitchFamily="18" charset="0"/>
              </a:rPr>
              <a:t>:</a:t>
            </a:r>
          </a:p>
          <a:p>
            <a:pPr algn="ctr"/>
            <a:endParaRPr lang="ru-RU" sz="2000" b="1" dirty="0" smtClean="0">
              <a:solidFill>
                <a:srgbClr val="FFFF00"/>
              </a:solidFill>
              <a:latin typeface="Century" pitchFamily="18" charset="0"/>
            </a:endParaRPr>
          </a:p>
          <a:p>
            <a:r>
              <a:rPr lang="ru-RU" sz="2000" dirty="0" smtClean="0">
                <a:solidFill>
                  <a:srgbClr val="FFFF00"/>
                </a:solidFill>
                <a:latin typeface="Century" pitchFamily="18" charset="0"/>
              </a:rPr>
              <a:t>— </a:t>
            </a:r>
            <a:r>
              <a:rPr lang="ru-RU" sz="2000" dirty="0" err="1" smtClean="0">
                <a:solidFill>
                  <a:srgbClr val="FFFF00"/>
                </a:solidFill>
                <a:latin typeface="Century" pitchFamily="18" charset="0"/>
              </a:rPr>
              <a:t>утворити</a:t>
            </a:r>
            <a:r>
              <a:rPr lang="ru-RU" sz="2000" dirty="0" smtClean="0">
                <a:solidFill>
                  <a:srgbClr val="FFFF00"/>
                </a:solidFill>
                <a:latin typeface="Century" pitchFamily="18" charset="0"/>
              </a:rPr>
              <a:t> ряд, —</a:t>
            </a:r>
            <a:r>
              <a:rPr lang="ru-RU" sz="2000" dirty="0" err="1" smtClean="0">
                <a:solidFill>
                  <a:srgbClr val="FFFF00"/>
                </a:solidFill>
                <a:latin typeface="Century" pitchFamily="18" charset="0"/>
              </a:rPr>
              <a:t>викласти</a:t>
            </a:r>
            <a:r>
              <a:rPr lang="ru-RU" sz="20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000" dirty="0" err="1" smtClean="0">
                <a:solidFill>
                  <a:srgbClr val="FFFF00"/>
                </a:solidFill>
                <a:latin typeface="Century" pitchFamily="18" charset="0"/>
              </a:rPr>
              <a:t>зернятка</a:t>
            </a:r>
            <a:r>
              <a:rPr lang="ru-RU" sz="20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000" dirty="0" err="1" smtClean="0">
                <a:solidFill>
                  <a:srgbClr val="FFFF00"/>
                </a:solidFill>
                <a:latin typeface="Century" pitchFamily="18" charset="0"/>
              </a:rPr>
              <a:t>впритул</a:t>
            </a:r>
            <a:r>
              <a:rPr lang="ru-RU" sz="20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000" dirty="0" err="1" smtClean="0">
                <a:solidFill>
                  <a:srgbClr val="FFFF00"/>
                </a:solidFill>
                <a:latin typeface="Century" pitchFamily="18" charset="0"/>
              </a:rPr>
              <a:t>одне</a:t>
            </a:r>
            <a:r>
              <a:rPr lang="ru-RU" sz="2000" dirty="0" smtClean="0">
                <a:solidFill>
                  <a:srgbClr val="FFFF00"/>
                </a:solidFill>
                <a:latin typeface="Century" pitchFamily="18" charset="0"/>
              </a:rPr>
              <a:t> до одного;</a:t>
            </a:r>
          </a:p>
          <a:p>
            <a:r>
              <a:rPr lang="ru-RU" sz="2000" dirty="0" smtClean="0">
                <a:solidFill>
                  <a:srgbClr val="FFFF00"/>
                </a:solidFill>
                <a:latin typeface="Century" pitchFamily="18" charset="0"/>
              </a:rPr>
              <a:t>— </a:t>
            </a:r>
            <a:r>
              <a:rPr lang="ru-RU" sz="2000" dirty="0" err="1" smtClean="0">
                <a:solidFill>
                  <a:srgbClr val="FFFF00"/>
                </a:solidFill>
                <a:latin typeface="Century" pitchFamily="18" charset="0"/>
              </a:rPr>
              <a:t>виміряти</a:t>
            </a:r>
            <a:r>
              <a:rPr lang="ru-RU" sz="20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000" dirty="0" err="1" smtClean="0">
                <a:solidFill>
                  <a:srgbClr val="FFFF00"/>
                </a:solidFill>
                <a:latin typeface="Century" pitchFamily="18" charset="0"/>
              </a:rPr>
              <a:t>довжину</a:t>
            </a:r>
            <a:r>
              <a:rPr lang="ru-RU" sz="20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en-US" sz="2000" dirty="0" smtClean="0">
                <a:solidFill>
                  <a:srgbClr val="FFFF00"/>
                </a:solidFill>
                <a:latin typeface="Century" pitchFamily="18" charset="0"/>
              </a:rPr>
              <a:t>L </a:t>
            </a:r>
            <a:r>
              <a:rPr lang="ru-RU" sz="2000" dirty="0" smtClean="0">
                <a:solidFill>
                  <a:srgbClr val="FFFF00"/>
                </a:solidFill>
                <a:latin typeface="Century" pitchFamily="18" charset="0"/>
              </a:rPr>
              <a:t>ряду;</a:t>
            </a:r>
          </a:p>
          <a:p>
            <a:r>
              <a:rPr lang="ru-RU" sz="2000" dirty="0" smtClean="0">
                <a:solidFill>
                  <a:srgbClr val="FFFF00"/>
                </a:solidFill>
                <a:latin typeface="Century" pitchFamily="18" charset="0"/>
              </a:rPr>
              <a:t>— </a:t>
            </a:r>
            <a:r>
              <a:rPr lang="ru-RU" sz="2000" dirty="0" err="1" smtClean="0">
                <a:solidFill>
                  <a:srgbClr val="FFFF00"/>
                </a:solidFill>
                <a:latin typeface="Century" pitchFamily="18" charset="0"/>
              </a:rPr>
              <a:t>порахувати</a:t>
            </a:r>
            <a:r>
              <a:rPr lang="ru-RU" sz="20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000" dirty="0" err="1" smtClean="0">
                <a:solidFill>
                  <a:srgbClr val="FFFF00"/>
                </a:solidFill>
                <a:latin typeface="Century" pitchFamily="18" charset="0"/>
              </a:rPr>
              <a:t>кількість</a:t>
            </a:r>
            <a:r>
              <a:rPr lang="ru-RU" sz="20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000" dirty="0" err="1" smtClean="0">
                <a:solidFill>
                  <a:srgbClr val="FFFF00"/>
                </a:solidFill>
                <a:latin typeface="Century" pitchFamily="18" charset="0"/>
              </a:rPr>
              <a:t>n</a:t>
            </a:r>
            <a:r>
              <a:rPr lang="ru-RU" sz="20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000" dirty="0" err="1" smtClean="0">
                <a:solidFill>
                  <a:srgbClr val="FFFF00"/>
                </a:solidFill>
                <a:latin typeface="Century" pitchFamily="18" charset="0"/>
              </a:rPr>
              <a:t>тіл</a:t>
            </a:r>
            <a:r>
              <a:rPr lang="ru-RU" sz="2000" dirty="0" smtClean="0">
                <a:solidFill>
                  <a:srgbClr val="FFFF00"/>
                </a:solidFill>
                <a:latin typeface="Century" pitchFamily="18" charset="0"/>
              </a:rPr>
              <a:t> у </a:t>
            </a:r>
            <a:r>
              <a:rPr lang="ru-RU" sz="2000" dirty="0" err="1" smtClean="0">
                <a:solidFill>
                  <a:srgbClr val="FFFF00"/>
                </a:solidFill>
                <a:latin typeface="Century" pitchFamily="18" charset="0"/>
              </a:rPr>
              <a:t>ряді</a:t>
            </a:r>
            <a:r>
              <a:rPr lang="ru-RU" sz="2000" dirty="0" smtClean="0">
                <a:solidFill>
                  <a:srgbClr val="FFFF00"/>
                </a:solidFill>
                <a:latin typeface="Century" pitchFamily="18" charset="0"/>
              </a:rPr>
              <a:t>;</a:t>
            </a:r>
          </a:p>
          <a:p>
            <a:pPr marL="457200" indent="-457200"/>
            <a:endParaRPr lang="ru-RU" sz="2000" b="1" dirty="0"/>
          </a:p>
        </p:txBody>
      </p:sp>
      <p:grpSp>
        <p:nvGrpSpPr>
          <p:cNvPr id="2" name="Группа 124"/>
          <p:cNvGrpSpPr/>
          <p:nvPr/>
        </p:nvGrpSpPr>
        <p:grpSpPr>
          <a:xfrm rot="17099812">
            <a:off x="1818279" y="3247047"/>
            <a:ext cx="2195530" cy="2195530"/>
            <a:chOff x="5662618" y="3233734"/>
            <a:chExt cx="2195530" cy="2195530"/>
          </a:xfrm>
        </p:grpSpPr>
        <p:sp>
          <p:nvSpPr>
            <p:cNvPr id="109" name="Овал 108"/>
            <p:cNvSpPr/>
            <p:nvPr/>
          </p:nvSpPr>
          <p:spPr>
            <a:xfrm>
              <a:off x="7643834" y="5214950"/>
              <a:ext cx="214314" cy="214314"/>
            </a:xfrm>
            <a:prstGeom prst="ellipse">
              <a:avLst/>
            </a:prstGeom>
            <a:solidFill>
              <a:srgbClr val="FF9933"/>
            </a:solidFill>
            <a:ln>
              <a:solidFill>
                <a:schemeClr val="accent4"/>
              </a:solidFill>
            </a:ln>
            <a:scene3d>
              <a:camera prst="orthographicFront"/>
              <a:lightRig rig="sunset" dir="t">
                <a:rot lat="0" lon="0" rev="12600000"/>
              </a:lightRig>
            </a:scene3d>
            <a:sp3d prstMaterial="softEdge"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3" name="Группа 122"/>
            <p:cNvGrpSpPr/>
            <p:nvPr/>
          </p:nvGrpSpPr>
          <p:grpSpPr>
            <a:xfrm>
              <a:off x="5662618" y="3233734"/>
              <a:ext cx="2043114" cy="2043114"/>
              <a:chOff x="5662618" y="3233734"/>
              <a:chExt cx="2043114" cy="2043114"/>
            </a:xfrm>
          </p:grpSpPr>
          <p:sp>
            <p:nvSpPr>
              <p:cNvPr id="110" name="Овал 109"/>
              <p:cNvSpPr/>
              <p:nvPr/>
            </p:nvSpPr>
            <p:spPr>
              <a:xfrm>
                <a:off x="5662618" y="3233734"/>
                <a:ext cx="214314" cy="214314"/>
              </a:xfrm>
              <a:prstGeom prst="ellipse">
                <a:avLst/>
              </a:prstGeom>
              <a:solidFill>
                <a:srgbClr val="FF9933"/>
              </a:solidFill>
              <a:ln>
                <a:solidFill>
                  <a:schemeClr val="accent4"/>
                </a:solidFill>
              </a:ln>
              <a:scene3d>
                <a:camera prst="orthographicFront"/>
                <a:lightRig rig="sunset" dir="t">
                  <a:rot lat="0" lon="0" rev="12600000"/>
                </a:lightRig>
              </a:scene3d>
              <a:sp3d prstMaterial="softEdge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11" name="Овал 110"/>
              <p:cNvSpPr/>
              <p:nvPr/>
            </p:nvSpPr>
            <p:spPr>
              <a:xfrm>
                <a:off x="5815018" y="3386134"/>
                <a:ext cx="214314" cy="214314"/>
              </a:xfrm>
              <a:prstGeom prst="ellipse">
                <a:avLst/>
              </a:prstGeom>
              <a:solidFill>
                <a:srgbClr val="FF9933"/>
              </a:solidFill>
              <a:ln>
                <a:solidFill>
                  <a:schemeClr val="accent4"/>
                </a:solidFill>
              </a:ln>
              <a:scene3d>
                <a:camera prst="orthographicFront"/>
                <a:lightRig rig="sunset" dir="t">
                  <a:rot lat="0" lon="0" rev="12600000"/>
                </a:lightRig>
              </a:scene3d>
              <a:sp3d prstMaterial="softEdge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12" name="Овал 111"/>
              <p:cNvSpPr/>
              <p:nvPr/>
            </p:nvSpPr>
            <p:spPr>
              <a:xfrm>
                <a:off x="5967418" y="3538534"/>
                <a:ext cx="214314" cy="214314"/>
              </a:xfrm>
              <a:prstGeom prst="ellipse">
                <a:avLst/>
              </a:prstGeom>
              <a:solidFill>
                <a:srgbClr val="FF9933"/>
              </a:solidFill>
              <a:ln>
                <a:solidFill>
                  <a:schemeClr val="accent4"/>
                </a:solidFill>
              </a:ln>
              <a:scene3d>
                <a:camera prst="orthographicFront"/>
                <a:lightRig rig="sunset" dir="t">
                  <a:rot lat="0" lon="0" rev="12600000"/>
                </a:lightRig>
              </a:scene3d>
              <a:sp3d prstMaterial="softEdge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13" name="Овал 112"/>
              <p:cNvSpPr/>
              <p:nvPr/>
            </p:nvSpPr>
            <p:spPr>
              <a:xfrm>
                <a:off x="6119818" y="3690934"/>
                <a:ext cx="214314" cy="214314"/>
              </a:xfrm>
              <a:prstGeom prst="ellipse">
                <a:avLst/>
              </a:prstGeom>
              <a:solidFill>
                <a:srgbClr val="FF9933"/>
              </a:solidFill>
              <a:ln>
                <a:solidFill>
                  <a:schemeClr val="accent4"/>
                </a:solidFill>
              </a:ln>
              <a:scene3d>
                <a:camera prst="orthographicFront"/>
                <a:lightRig rig="sunset" dir="t">
                  <a:rot lat="0" lon="0" rev="12600000"/>
                </a:lightRig>
              </a:scene3d>
              <a:sp3d prstMaterial="softEdge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14" name="Овал 113"/>
              <p:cNvSpPr/>
              <p:nvPr/>
            </p:nvSpPr>
            <p:spPr>
              <a:xfrm>
                <a:off x="6272218" y="3843334"/>
                <a:ext cx="214314" cy="214314"/>
              </a:xfrm>
              <a:prstGeom prst="ellipse">
                <a:avLst/>
              </a:prstGeom>
              <a:solidFill>
                <a:srgbClr val="FF9933"/>
              </a:solidFill>
              <a:ln>
                <a:solidFill>
                  <a:schemeClr val="accent4"/>
                </a:solidFill>
              </a:ln>
              <a:scene3d>
                <a:camera prst="orthographicFront"/>
                <a:lightRig rig="sunset" dir="t">
                  <a:rot lat="0" lon="0" rev="12600000"/>
                </a:lightRig>
              </a:scene3d>
              <a:sp3d prstMaterial="softEdge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15" name="Овал 114"/>
              <p:cNvSpPr/>
              <p:nvPr/>
            </p:nvSpPr>
            <p:spPr>
              <a:xfrm>
                <a:off x="6424618" y="3995734"/>
                <a:ext cx="214314" cy="214314"/>
              </a:xfrm>
              <a:prstGeom prst="ellipse">
                <a:avLst/>
              </a:prstGeom>
              <a:solidFill>
                <a:srgbClr val="FF9933"/>
              </a:solidFill>
              <a:ln>
                <a:solidFill>
                  <a:schemeClr val="accent4"/>
                </a:solidFill>
              </a:ln>
              <a:scene3d>
                <a:camera prst="orthographicFront"/>
                <a:lightRig rig="sunset" dir="t">
                  <a:rot lat="0" lon="0" rev="12600000"/>
                </a:lightRig>
              </a:scene3d>
              <a:sp3d prstMaterial="softEdge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16" name="Овал 115"/>
              <p:cNvSpPr/>
              <p:nvPr/>
            </p:nvSpPr>
            <p:spPr>
              <a:xfrm>
                <a:off x="6577018" y="4148134"/>
                <a:ext cx="214314" cy="214314"/>
              </a:xfrm>
              <a:prstGeom prst="ellipse">
                <a:avLst/>
              </a:prstGeom>
              <a:solidFill>
                <a:srgbClr val="FF9933"/>
              </a:solidFill>
              <a:ln>
                <a:solidFill>
                  <a:schemeClr val="accent4"/>
                </a:solidFill>
              </a:ln>
              <a:scene3d>
                <a:camera prst="orthographicFront"/>
                <a:lightRig rig="sunset" dir="t">
                  <a:rot lat="0" lon="0" rev="12600000"/>
                </a:lightRig>
              </a:scene3d>
              <a:sp3d prstMaterial="softEdge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17" name="Овал 116"/>
              <p:cNvSpPr/>
              <p:nvPr/>
            </p:nvSpPr>
            <p:spPr>
              <a:xfrm>
                <a:off x="6729418" y="4300534"/>
                <a:ext cx="214314" cy="214314"/>
              </a:xfrm>
              <a:prstGeom prst="ellipse">
                <a:avLst/>
              </a:prstGeom>
              <a:solidFill>
                <a:srgbClr val="FF9933"/>
              </a:solidFill>
              <a:ln>
                <a:solidFill>
                  <a:schemeClr val="accent4"/>
                </a:solidFill>
              </a:ln>
              <a:scene3d>
                <a:camera prst="orthographicFront"/>
                <a:lightRig rig="sunset" dir="t">
                  <a:rot lat="0" lon="0" rev="12600000"/>
                </a:lightRig>
              </a:scene3d>
              <a:sp3d prstMaterial="softEdge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18" name="Овал 117"/>
              <p:cNvSpPr/>
              <p:nvPr/>
            </p:nvSpPr>
            <p:spPr>
              <a:xfrm>
                <a:off x="6881818" y="4452934"/>
                <a:ext cx="214314" cy="214314"/>
              </a:xfrm>
              <a:prstGeom prst="ellipse">
                <a:avLst/>
              </a:prstGeom>
              <a:solidFill>
                <a:srgbClr val="FF9933"/>
              </a:solidFill>
              <a:ln>
                <a:solidFill>
                  <a:schemeClr val="accent4"/>
                </a:solidFill>
              </a:ln>
              <a:scene3d>
                <a:camera prst="orthographicFront"/>
                <a:lightRig rig="sunset" dir="t">
                  <a:rot lat="0" lon="0" rev="12600000"/>
                </a:lightRig>
              </a:scene3d>
              <a:sp3d prstMaterial="softEdge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19" name="Овал 118"/>
              <p:cNvSpPr/>
              <p:nvPr/>
            </p:nvSpPr>
            <p:spPr>
              <a:xfrm>
                <a:off x="7034218" y="4605334"/>
                <a:ext cx="214314" cy="214314"/>
              </a:xfrm>
              <a:prstGeom prst="ellipse">
                <a:avLst/>
              </a:prstGeom>
              <a:solidFill>
                <a:srgbClr val="FF9933"/>
              </a:solidFill>
              <a:ln>
                <a:solidFill>
                  <a:schemeClr val="accent4"/>
                </a:solidFill>
              </a:ln>
              <a:scene3d>
                <a:camera prst="orthographicFront"/>
                <a:lightRig rig="sunset" dir="t">
                  <a:rot lat="0" lon="0" rev="12600000"/>
                </a:lightRig>
              </a:scene3d>
              <a:sp3d prstMaterial="softEdge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20" name="Овал 119"/>
              <p:cNvSpPr/>
              <p:nvPr/>
            </p:nvSpPr>
            <p:spPr>
              <a:xfrm>
                <a:off x="7186618" y="4757734"/>
                <a:ext cx="214314" cy="214314"/>
              </a:xfrm>
              <a:prstGeom prst="ellipse">
                <a:avLst/>
              </a:prstGeom>
              <a:solidFill>
                <a:srgbClr val="FF9933"/>
              </a:solidFill>
              <a:ln>
                <a:solidFill>
                  <a:schemeClr val="accent4"/>
                </a:solidFill>
              </a:ln>
              <a:scene3d>
                <a:camera prst="orthographicFront"/>
                <a:lightRig rig="sunset" dir="t">
                  <a:rot lat="0" lon="0" rev="12600000"/>
                </a:lightRig>
              </a:scene3d>
              <a:sp3d prstMaterial="softEdge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21" name="Овал 120"/>
              <p:cNvSpPr/>
              <p:nvPr/>
            </p:nvSpPr>
            <p:spPr>
              <a:xfrm>
                <a:off x="7339018" y="4910134"/>
                <a:ext cx="214314" cy="214314"/>
              </a:xfrm>
              <a:prstGeom prst="ellipse">
                <a:avLst/>
              </a:prstGeom>
              <a:solidFill>
                <a:srgbClr val="FF9933"/>
              </a:solidFill>
              <a:ln>
                <a:solidFill>
                  <a:schemeClr val="accent4"/>
                </a:solidFill>
              </a:ln>
              <a:scene3d>
                <a:camera prst="orthographicFront"/>
                <a:lightRig rig="sunset" dir="t">
                  <a:rot lat="0" lon="0" rev="12600000"/>
                </a:lightRig>
              </a:scene3d>
              <a:sp3d prstMaterial="softEdge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22" name="Овал 121"/>
              <p:cNvSpPr/>
              <p:nvPr/>
            </p:nvSpPr>
            <p:spPr>
              <a:xfrm>
                <a:off x="7491418" y="5062534"/>
                <a:ext cx="214314" cy="214314"/>
              </a:xfrm>
              <a:prstGeom prst="ellipse">
                <a:avLst/>
              </a:prstGeom>
              <a:solidFill>
                <a:srgbClr val="FF9933"/>
              </a:solidFill>
              <a:ln>
                <a:solidFill>
                  <a:schemeClr val="accent4"/>
                </a:solidFill>
              </a:ln>
              <a:scene3d>
                <a:camera prst="orthographicFront"/>
                <a:lightRig rig="sunset" dir="t">
                  <a:rot lat="0" lon="0" rev="12600000"/>
                </a:lightRig>
              </a:scene3d>
              <a:sp3d prstMaterial="softEdge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</p:grpSp>
      <p:cxnSp>
        <p:nvCxnSpPr>
          <p:cNvPr id="128" name="Прямая соединительная линия 127"/>
          <p:cNvCxnSpPr/>
          <p:nvPr/>
        </p:nvCxnSpPr>
        <p:spPr>
          <a:xfrm>
            <a:off x="357158" y="4357694"/>
            <a:ext cx="1785950" cy="1071570"/>
          </a:xfrm>
          <a:prstGeom prst="line">
            <a:avLst/>
          </a:prstGeom>
          <a:ln w="349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Левая фигурная скобка 128"/>
          <p:cNvSpPr/>
          <p:nvPr/>
        </p:nvSpPr>
        <p:spPr>
          <a:xfrm rot="14303238">
            <a:off x="3023042" y="2949569"/>
            <a:ext cx="479236" cy="3173141"/>
          </a:xfrm>
          <a:prstGeom prst="leftBrace">
            <a:avLst>
              <a:gd name="adj1" fmla="val 70772"/>
              <a:gd name="adj2" fmla="val 50264"/>
            </a:avLst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8" name="Овал 107"/>
          <p:cNvSpPr/>
          <p:nvPr/>
        </p:nvSpPr>
        <p:spPr>
          <a:xfrm>
            <a:off x="4214810" y="3429000"/>
            <a:ext cx="214314" cy="214314"/>
          </a:xfrm>
          <a:prstGeom prst="ellipse">
            <a:avLst/>
          </a:prstGeom>
          <a:solidFill>
            <a:srgbClr val="FF9933"/>
          </a:solidFill>
          <a:ln>
            <a:solidFill>
              <a:schemeClr val="accent4"/>
            </a:solidFill>
          </a:ln>
          <a:scene3d>
            <a:camera prst="orthographicFront"/>
            <a:lightRig rig="sunset" dir="t">
              <a:rot lat="0" lon="0" rev="12600000"/>
            </a:lightRig>
          </a:scene3d>
          <a:sp3d prstMaterial="softEdg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27" name="Прямая соединительная линия 126"/>
          <p:cNvCxnSpPr/>
          <p:nvPr/>
        </p:nvCxnSpPr>
        <p:spPr>
          <a:xfrm>
            <a:off x="3071802" y="2714620"/>
            <a:ext cx="1857388" cy="1000132"/>
          </a:xfrm>
          <a:prstGeom prst="line">
            <a:avLst/>
          </a:prstGeom>
          <a:ln w="349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Группа 139"/>
          <p:cNvGrpSpPr/>
          <p:nvPr/>
        </p:nvGrpSpPr>
        <p:grpSpPr>
          <a:xfrm>
            <a:off x="0" y="2857496"/>
            <a:ext cx="7358114" cy="1019180"/>
            <a:chOff x="0" y="2857496"/>
            <a:chExt cx="7358114" cy="1019180"/>
          </a:xfrm>
          <a:scene3d>
            <a:camera prst="isometricTopUp"/>
            <a:lightRig rig="threePt" dir="t"/>
          </a:scene3d>
        </p:grpSpPr>
        <p:grpSp>
          <p:nvGrpSpPr>
            <p:cNvPr id="7" name="Группа 4"/>
            <p:cNvGrpSpPr/>
            <p:nvPr/>
          </p:nvGrpSpPr>
          <p:grpSpPr>
            <a:xfrm>
              <a:off x="0" y="2857496"/>
              <a:ext cx="7358114" cy="1019180"/>
              <a:chOff x="642910" y="4643446"/>
              <a:chExt cx="7358114" cy="1019180"/>
            </a:xfrm>
          </p:grpSpPr>
          <p:sp>
            <p:nvSpPr>
              <p:cNvPr id="6" name="Прямоугольник 5"/>
              <p:cNvSpPr/>
              <p:nvPr/>
            </p:nvSpPr>
            <p:spPr>
              <a:xfrm>
                <a:off x="642910" y="4643446"/>
                <a:ext cx="7358114" cy="1000132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38100" cmpd="thickThin">
                <a:solidFill>
                  <a:schemeClr val="accent5"/>
                </a:solidFill>
              </a:ln>
              <a:sp3d prstMaterial="softEdge"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grpSp>
            <p:nvGrpSpPr>
              <p:cNvPr id="9" name="Группа 29"/>
              <p:cNvGrpSpPr/>
              <p:nvPr/>
            </p:nvGrpSpPr>
            <p:grpSpPr>
              <a:xfrm>
                <a:off x="785767" y="4857760"/>
                <a:ext cx="7143471" cy="804866"/>
                <a:chOff x="428596" y="1214422"/>
                <a:chExt cx="7716892" cy="804866"/>
              </a:xfrm>
            </p:grpSpPr>
            <p:cxnSp>
              <p:nvCxnSpPr>
                <p:cNvPr id="8" name="Прямая соединительная линия 7"/>
                <p:cNvCxnSpPr/>
                <p:nvPr/>
              </p:nvCxnSpPr>
              <p:spPr>
                <a:xfrm rot="5400000">
                  <a:off x="7751785" y="1606537"/>
                  <a:ext cx="785818" cy="1588"/>
                </a:xfrm>
                <a:prstGeom prst="line">
                  <a:avLst/>
                </a:prstGeom>
                <a:ln w="254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0" name="Группа 30"/>
                <p:cNvGrpSpPr/>
                <p:nvPr/>
              </p:nvGrpSpPr>
              <p:grpSpPr>
                <a:xfrm>
                  <a:off x="3000364" y="1214422"/>
                  <a:ext cx="857256" cy="804866"/>
                  <a:chOff x="928662" y="1928802"/>
                  <a:chExt cx="6500858" cy="804866"/>
                </a:xfrm>
              </p:grpSpPr>
              <p:cxnSp>
                <p:nvCxnSpPr>
                  <p:cNvPr id="98" name="Прямая соединительная линия 4"/>
                  <p:cNvCxnSpPr/>
                  <p:nvPr/>
                </p:nvCxnSpPr>
                <p:spPr>
                  <a:xfrm>
                    <a:off x="928662" y="2714620"/>
                    <a:ext cx="6500858" cy="1588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9" name="Прямая соединительная линия 6"/>
                  <p:cNvCxnSpPr/>
                  <p:nvPr/>
                </p:nvCxnSpPr>
                <p:spPr>
                  <a:xfrm rot="5400000">
                    <a:off x="536547" y="2320917"/>
                    <a:ext cx="785818" cy="1588"/>
                  </a:xfrm>
                  <a:prstGeom prst="line">
                    <a:avLst/>
                  </a:prstGeom>
                  <a:ln w="254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" name="Прямая соединительная линия 11"/>
                  <p:cNvCxnSpPr/>
                  <p:nvPr/>
                </p:nvCxnSpPr>
                <p:spPr>
                  <a:xfrm rot="16200000" flipH="1">
                    <a:off x="1357290" y="2428868"/>
                    <a:ext cx="581028" cy="952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" name="Прямая соединительная линия 12"/>
                  <p:cNvCxnSpPr/>
                  <p:nvPr/>
                </p:nvCxnSpPr>
                <p:spPr>
                  <a:xfrm rot="16200000" flipH="1">
                    <a:off x="2143108" y="2428868"/>
                    <a:ext cx="590552" cy="19048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" name="Прямая соединительная линия 13"/>
                  <p:cNvCxnSpPr/>
                  <p:nvPr/>
                </p:nvCxnSpPr>
                <p:spPr>
                  <a:xfrm rot="5400000">
                    <a:off x="2856694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" name="Прямая соединительная линия 102"/>
                  <p:cNvCxnSpPr/>
                  <p:nvPr/>
                </p:nvCxnSpPr>
                <p:spPr>
                  <a:xfrm rot="5400000">
                    <a:off x="357186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" name="Прямая соединительная линия 103"/>
                  <p:cNvCxnSpPr/>
                  <p:nvPr/>
                </p:nvCxnSpPr>
                <p:spPr>
                  <a:xfrm rot="5400000">
                    <a:off x="428624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Прямая соединительная линия 104"/>
                  <p:cNvCxnSpPr/>
                  <p:nvPr/>
                </p:nvCxnSpPr>
                <p:spPr>
                  <a:xfrm rot="5400000">
                    <a:off x="571500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" name="Прямая соединительная линия 105"/>
                  <p:cNvCxnSpPr/>
                  <p:nvPr/>
                </p:nvCxnSpPr>
                <p:spPr>
                  <a:xfrm rot="5400000">
                    <a:off x="500062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7" name="Прямая соединительная линия 106"/>
                  <p:cNvCxnSpPr/>
                  <p:nvPr/>
                </p:nvCxnSpPr>
                <p:spPr>
                  <a:xfrm rot="5400000">
                    <a:off x="642938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" name="Группа 31"/>
                <p:cNvGrpSpPr/>
                <p:nvPr/>
              </p:nvGrpSpPr>
              <p:grpSpPr>
                <a:xfrm>
                  <a:off x="7286644" y="1214422"/>
                  <a:ext cx="857256" cy="804866"/>
                  <a:chOff x="928662" y="1928802"/>
                  <a:chExt cx="6500858" cy="804866"/>
                </a:xfrm>
              </p:grpSpPr>
              <p:cxnSp>
                <p:nvCxnSpPr>
                  <p:cNvPr id="88" name="Прямая соединительная линия 87"/>
                  <p:cNvCxnSpPr/>
                  <p:nvPr/>
                </p:nvCxnSpPr>
                <p:spPr>
                  <a:xfrm>
                    <a:off x="928662" y="2714620"/>
                    <a:ext cx="6500858" cy="1588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" name="Прямая соединительная линия 88"/>
                  <p:cNvCxnSpPr/>
                  <p:nvPr/>
                </p:nvCxnSpPr>
                <p:spPr>
                  <a:xfrm rot="5400000">
                    <a:off x="536547" y="2320917"/>
                    <a:ext cx="785818" cy="1588"/>
                  </a:xfrm>
                  <a:prstGeom prst="line">
                    <a:avLst/>
                  </a:prstGeom>
                  <a:ln w="254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0" name="Прямая соединительная линия 89"/>
                  <p:cNvCxnSpPr/>
                  <p:nvPr/>
                </p:nvCxnSpPr>
                <p:spPr>
                  <a:xfrm rot="16200000" flipH="1">
                    <a:off x="1357290" y="2428868"/>
                    <a:ext cx="581028" cy="952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" name="Прямая соединительная линия 90"/>
                  <p:cNvCxnSpPr/>
                  <p:nvPr/>
                </p:nvCxnSpPr>
                <p:spPr>
                  <a:xfrm rot="16200000" flipH="1">
                    <a:off x="2143108" y="2428868"/>
                    <a:ext cx="590552" cy="19048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" name="Прямая соединительная линия 91"/>
                  <p:cNvCxnSpPr/>
                  <p:nvPr/>
                </p:nvCxnSpPr>
                <p:spPr>
                  <a:xfrm rot="5400000">
                    <a:off x="2856694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3" name="Прямая соединительная линия 92"/>
                  <p:cNvCxnSpPr/>
                  <p:nvPr/>
                </p:nvCxnSpPr>
                <p:spPr>
                  <a:xfrm rot="5400000">
                    <a:off x="357186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4" name="Прямая соединительная линия 93"/>
                  <p:cNvCxnSpPr/>
                  <p:nvPr/>
                </p:nvCxnSpPr>
                <p:spPr>
                  <a:xfrm rot="5400000">
                    <a:off x="428624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" name="Прямая соединительная линия 94"/>
                  <p:cNvCxnSpPr/>
                  <p:nvPr/>
                </p:nvCxnSpPr>
                <p:spPr>
                  <a:xfrm rot="5400000">
                    <a:off x="571500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Прямая соединительная линия 95"/>
                  <p:cNvCxnSpPr/>
                  <p:nvPr/>
                </p:nvCxnSpPr>
                <p:spPr>
                  <a:xfrm rot="5400000">
                    <a:off x="500062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" name="Прямая соединительная линия 96"/>
                  <p:cNvCxnSpPr/>
                  <p:nvPr/>
                </p:nvCxnSpPr>
                <p:spPr>
                  <a:xfrm rot="5400000">
                    <a:off x="642938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" name="Группа 42"/>
                <p:cNvGrpSpPr/>
                <p:nvPr/>
              </p:nvGrpSpPr>
              <p:grpSpPr>
                <a:xfrm>
                  <a:off x="4714876" y="1214422"/>
                  <a:ext cx="857256" cy="804866"/>
                  <a:chOff x="928662" y="1928802"/>
                  <a:chExt cx="6500858" cy="804866"/>
                </a:xfrm>
              </p:grpSpPr>
              <p:cxnSp>
                <p:nvCxnSpPr>
                  <p:cNvPr id="78" name="Прямая соединительная линия 77"/>
                  <p:cNvCxnSpPr/>
                  <p:nvPr/>
                </p:nvCxnSpPr>
                <p:spPr>
                  <a:xfrm>
                    <a:off x="928662" y="2714620"/>
                    <a:ext cx="6500858" cy="1588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Прямая соединительная линия 78"/>
                  <p:cNvCxnSpPr/>
                  <p:nvPr/>
                </p:nvCxnSpPr>
                <p:spPr>
                  <a:xfrm rot="5400000">
                    <a:off x="536547" y="2320917"/>
                    <a:ext cx="785818" cy="1588"/>
                  </a:xfrm>
                  <a:prstGeom prst="line">
                    <a:avLst/>
                  </a:prstGeom>
                  <a:ln w="254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Прямая соединительная линия 79"/>
                  <p:cNvCxnSpPr/>
                  <p:nvPr/>
                </p:nvCxnSpPr>
                <p:spPr>
                  <a:xfrm rot="16200000" flipH="1">
                    <a:off x="1357290" y="2428868"/>
                    <a:ext cx="581028" cy="952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" name="Прямая соединительная линия 80"/>
                  <p:cNvCxnSpPr/>
                  <p:nvPr/>
                </p:nvCxnSpPr>
                <p:spPr>
                  <a:xfrm rot="16200000" flipH="1">
                    <a:off x="2143108" y="2428868"/>
                    <a:ext cx="590552" cy="19048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" name="Прямая соединительная линия 81"/>
                  <p:cNvCxnSpPr/>
                  <p:nvPr/>
                </p:nvCxnSpPr>
                <p:spPr>
                  <a:xfrm rot="5400000">
                    <a:off x="2856694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3" name="Прямая соединительная линия 82"/>
                  <p:cNvCxnSpPr/>
                  <p:nvPr/>
                </p:nvCxnSpPr>
                <p:spPr>
                  <a:xfrm rot="5400000">
                    <a:off x="357186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4" name="Прямая соединительная линия 83"/>
                  <p:cNvCxnSpPr/>
                  <p:nvPr/>
                </p:nvCxnSpPr>
                <p:spPr>
                  <a:xfrm rot="5400000">
                    <a:off x="428624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Прямая соединительная линия 84"/>
                  <p:cNvCxnSpPr/>
                  <p:nvPr/>
                </p:nvCxnSpPr>
                <p:spPr>
                  <a:xfrm rot="5400000">
                    <a:off x="571500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" name="Прямая соединительная линия 85"/>
                  <p:cNvCxnSpPr/>
                  <p:nvPr/>
                </p:nvCxnSpPr>
                <p:spPr>
                  <a:xfrm rot="5400000">
                    <a:off x="500062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7" name="Прямая соединительная линия 86"/>
                  <p:cNvCxnSpPr/>
                  <p:nvPr/>
                </p:nvCxnSpPr>
                <p:spPr>
                  <a:xfrm rot="5400000">
                    <a:off x="642938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3" name="Группа 53"/>
                <p:cNvGrpSpPr/>
                <p:nvPr/>
              </p:nvGrpSpPr>
              <p:grpSpPr>
                <a:xfrm>
                  <a:off x="5572132" y="1214422"/>
                  <a:ext cx="857256" cy="804866"/>
                  <a:chOff x="928662" y="1928802"/>
                  <a:chExt cx="6500858" cy="804866"/>
                </a:xfrm>
              </p:grpSpPr>
              <p:cxnSp>
                <p:nvCxnSpPr>
                  <p:cNvPr id="68" name="Прямая соединительная линия 67"/>
                  <p:cNvCxnSpPr/>
                  <p:nvPr/>
                </p:nvCxnSpPr>
                <p:spPr>
                  <a:xfrm>
                    <a:off x="928662" y="2714620"/>
                    <a:ext cx="6500858" cy="1588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Прямая соединительная линия 68"/>
                  <p:cNvCxnSpPr/>
                  <p:nvPr/>
                </p:nvCxnSpPr>
                <p:spPr>
                  <a:xfrm rot="5400000">
                    <a:off x="536547" y="2320917"/>
                    <a:ext cx="785818" cy="1588"/>
                  </a:xfrm>
                  <a:prstGeom prst="line">
                    <a:avLst/>
                  </a:prstGeom>
                  <a:ln w="254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" name="Прямая соединительная линия 69"/>
                  <p:cNvCxnSpPr/>
                  <p:nvPr/>
                </p:nvCxnSpPr>
                <p:spPr>
                  <a:xfrm rot="16200000" flipH="1">
                    <a:off x="1357290" y="2428868"/>
                    <a:ext cx="581028" cy="952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" name="Прямая соединительная линия 70"/>
                  <p:cNvCxnSpPr/>
                  <p:nvPr/>
                </p:nvCxnSpPr>
                <p:spPr>
                  <a:xfrm rot="16200000" flipH="1">
                    <a:off x="2143108" y="2428868"/>
                    <a:ext cx="590552" cy="19048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Прямая соединительная линия 71"/>
                  <p:cNvCxnSpPr/>
                  <p:nvPr/>
                </p:nvCxnSpPr>
                <p:spPr>
                  <a:xfrm rot="5400000">
                    <a:off x="2856694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Прямая соединительная линия 72"/>
                  <p:cNvCxnSpPr/>
                  <p:nvPr/>
                </p:nvCxnSpPr>
                <p:spPr>
                  <a:xfrm rot="5400000">
                    <a:off x="357186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" name="Прямая соединительная линия 73"/>
                  <p:cNvCxnSpPr/>
                  <p:nvPr/>
                </p:nvCxnSpPr>
                <p:spPr>
                  <a:xfrm rot="5400000">
                    <a:off x="428624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" name="Прямая соединительная линия 74"/>
                  <p:cNvCxnSpPr/>
                  <p:nvPr/>
                </p:nvCxnSpPr>
                <p:spPr>
                  <a:xfrm rot="5400000">
                    <a:off x="571500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Прямая соединительная линия 75"/>
                  <p:cNvCxnSpPr/>
                  <p:nvPr/>
                </p:nvCxnSpPr>
                <p:spPr>
                  <a:xfrm rot="5400000">
                    <a:off x="500062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Прямая соединительная линия 76"/>
                  <p:cNvCxnSpPr/>
                  <p:nvPr/>
                </p:nvCxnSpPr>
                <p:spPr>
                  <a:xfrm rot="5400000">
                    <a:off x="642938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" name="Группа 64"/>
                <p:cNvGrpSpPr/>
                <p:nvPr/>
              </p:nvGrpSpPr>
              <p:grpSpPr>
                <a:xfrm>
                  <a:off x="6429388" y="1214422"/>
                  <a:ext cx="857256" cy="804866"/>
                  <a:chOff x="928662" y="1928802"/>
                  <a:chExt cx="6500858" cy="804866"/>
                </a:xfrm>
              </p:grpSpPr>
              <p:cxnSp>
                <p:nvCxnSpPr>
                  <p:cNvPr id="58" name="Прямая соединительная линия 57"/>
                  <p:cNvCxnSpPr/>
                  <p:nvPr/>
                </p:nvCxnSpPr>
                <p:spPr>
                  <a:xfrm>
                    <a:off x="928662" y="2714620"/>
                    <a:ext cx="6500858" cy="1588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Прямая соединительная линия 58"/>
                  <p:cNvCxnSpPr/>
                  <p:nvPr/>
                </p:nvCxnSpPr>
                <p:spPr>
                  <a:xfrm rot="5400000">
                    <a:off x="536547" y="2320917"/>
                    <a:ext cx="785818" cy="1588"/>
                  </a:xfrm>
                  <a:prstGeom prst="line">
                    <a:avLst/>
                  </a:prstGeom>
                  <a:ln w="254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Прямая соединительная линия 59"/>
                  <p:cNvCxnSpPr/>
                  <p:nvPr/>
                </p:nvCxnSpPr>
                <p:spPr>
                  <a:xfrm rot="16200000" flipH="1">
                    <a:off x="1357290" y="2428868"/>
                    <a:ext cx="581028" cy="952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Прямая соединительная линия 60"/>
                  <p:cNvCxnSpPr/>
                  <p:nvPr/>
                </p:nvCxnSpPr>
                <p:spPr>
                  <a:xfrm rot="16200000" flipH="1">
                    <a:off x="2143108" y="2428868"/>
                    <a:ext cx="590552" cy="19048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Прямая соединительная линия 61"/>
                  <p:cNvCxnSpPr/>
                  <p:nvPr/>
                </p:nvCxnSpPr>
                <p:spPr>
                  <a:xfrm rot="5400000">
                    <a:off x="2856694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Прямая соединительная линия 62"/>
                  <p:cNvCxnSpPr/>
                  <p:nvPr/>
                </p:nvCxnSpPr>
                <p:spPr>
                  <a:xfrm rot="5400000">
                    <a:off x="357186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" name="Прямая соединительная линия 63"/>
                  <p:cNvCxnSpPr/>
                  <p:nvPr/>
                </p:nvCxnSpPr>
                <p:spPr>
                  <a:xfrm rot="5400000">
                    <a:off x="428624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Прямая соединительная линия 64"/>
                  <p:cNvCxnSpPr/>
                  <p:nvPr/>
                </p:nvCxnSpPr>
                <p:spPr>
                  <a:xfrm rot="5400000">
                    <a:off x="571500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Прямая соединительная линия 65"/>
                  <p:cNvCxnSpPr/>
                  <p:nvPr/>
                </p:nvCxnSpPr>
                <p:spPr>
                  <a:xfrm rot="5400000">
                    <a:off x="500062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Прямая соединительная линия 66"/>
                  <p:cNvCxnSpPr/>
                  <p:nvPr/>
                </p:nvCxnSpPr>
                <p:spPr>
                  <a:xfrm rot="5400000">
                    <a:off x="642938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" name="Группа 75"/>
                <p:cNvGrpSpPr/>
                <p:nvPr/>
              </p:nvGrpSpPr>
              <p:grpSpPr>
                <a:xfrm>
                  <a:off x="3857620" y="1214422"/>
                  <a:ext cx="857256" cy="804866"/>
                  <a:chOff x="928662" y="1928802"/>
                  <a:chExt cx="6500858" cy="804866"/>
                </a:xfrm>
              </p:grpSpPr>
              <p:cxnSp>
                <p:nvCxnSpPr>
                  <p:cNvPr id="48" name="Прямая соединительная линия 47"/>
                  <p:cNvCxnSpPr/>
                  <p:nvPr/>
                </p:nvCxnSpPr>
                <p:spPr>
                  <a:xfrm>
                    <a:off x="928662" y="2714620"/>
                    <a:ext cx="6500858" cy="1588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Прямая соединительная линия 48"/>
                  <p:cNvCxnSpPr/>
                  <p:nvPr/>
                </p:nvCxnSpPr>
                <p:spPr>
                  <a:xfrm rot="5400000">
                    <a:off x="536547" y="2320917"/>
                    <a:ext cx="785818" cy="1588"/>
                  </a:xfrm>
                  <a:prstGeom prst="line">
                    <a:avLst/>
                  </a:prstGeom>
                  <a:ln w="254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Прямая соединительная линия 49"/>
                  <p:cNvCxnSpPr/>
                  <p:nvPr/>
                </p:nvCxnSpPr>
                <p:spPr>
                  <a:xfrm rot="16200000" flipH="1">
                    <a:off x="1357290" y="2428868"/>
                    <a:ext cx="581028" cy="952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Прямая соединительная линия 50"/>
                  <p:cNvCxnSpPr/>
                  <p:nvPr/>
                </p:nvCxnSpPr>
                <p:spPr>
                  <a:xfrm rot="16200000" flipH="1">
                    <a:off x="2143108" y="2428868"/>
                    <a:ext cx="590552" cy="19048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Прямая соединительная линия 51"/>
                  <p:cNvCxnSpPr/>
                  <p:nvPr/>
                </p:nvCxnSpPr>
                <p:spPr>
                  <a:xfrm rot="5400000">
                    <a:off x="2856694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Прямая соединительная линия 52"/>
                  <p:cNvCxnSpPr/>
                  <p:nvPr/>
                </p:nvCxnSpPr>
                <p:spPr>
                  <a:xfrm rot="5400000">
                    <a:off x="357186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Прямая соединительная линия 53"/>
                  <p:cNvCxnSpPr/>
                  <p:nvPr/>
                </p:nvCxnSpPr>
                <p:spPr>
                  <a:xfrm rot="5400000">
                    <a:off x="428624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Прямая соединительная линия 54"/>
                  <p:cNvCxnSpPr/>
                  <p:nvPr/>
                </p:nvCxnSpPr>
                <p:spPr>
                  <a:xfrm rot="5400000">
                    <a:off x="571500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Прямая соединительная линия 55"/>
                  <p:cNvCxnSpPr/>
                  <p:nvPr/>
                </p:nvCxnSpPr>
                <p:spPr>
                  <a:xfrm rot="5400000">
                    <a:off x="500062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Прямая соединительная линия 56"/>
                  <p:cNvCxnSpPr/>
                  <p:nvPr/>
                </p:nvCxnSpPr>
                <p:spPr>
                  <a:xfrm rot="5400000">
                    <a:off x="642938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6" name="Группа 86"/>
                <p:cNvGrpSpPr/>
                <p:nvPr/>
              </p:nvGrpSpPr>
              <p:grpSpPr>
                <a:xfrm>
                  <a:off x="1285852" y="1214422"/>
                  <a:ext cx="857256" cy="804866"/>
                  <a:chOff x="928662" y="1928802"/>
                  <a:chExt cx="6500858" cy="804866"/>
                </a:xfrm>
              </p:grpSpPr>
              <p:cxnSp>
                <p:nvCxnSpPr>
                  <p:cNvPr id="38" name="Прямая соединительная линия 37"/>
                  <p:cNvCxnSpPr/>
                  <p:nvPr/>
                </p:nvCxnSpPr>
                <p:spPr>
                  <a:xfrm>
                    <a:off x="928662" y="2714620"/>
                    <a:ext cx="6500858" cy="1588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Прямая соединительная линия 38"/>
                  <p:cNvCxnSpPr/>
                  <p:nvPr/>
                </p:nvCxnSpPr>
                <p:spPr>
                  <a:xfrm rot="5400000">
                    <a:off x="536547" y="2320917"/>
                    <a:ext cx="785818" cy="1588"/>
                  </a:xfrm>
                  <a:prstGeom prst="line">
                    <a:avLst/>
                  </a:prstGeom>
                  <a:ln w="254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Прямая соединительная линия 39"/>
                  <p:cNvCxnSpPr/>
                  <p:nvPr/>
                </p:nvCxnSpPr>
                <p:spPr>
                  <a:xfrm rot="16200000" flipH="1">
                    <a:off x="1357290" y="2428868"/>
                    <a:ext cx="581028" cy="952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Прямая соединительная линия 40"/>
                  <p:cNvCxnSpPr/>
                  <p:nvPr/>
                </p:nvCxnSpPr>
                <p:spPr>
                  <a:xfrm rot="16200000" flipH="1">
                    <a:off x="2143108" y="2428868"/>
                    <a:ext cx="590552" cy="19048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Прямая соединительная линия 41"/>
                  <p:cNvCxnSpPr/>
                  <p:nvPr/>
                </p:nvCxnSpPr>
                <p:spPr>
                  <a:xfrm rot="5400000">
                    <a:off x="2856694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Прямая соединительная линия 42"/>
                  <p:cNvCxnSpPr/>
                  <p:nvPr/>
                </p:nvCxnSpPr>
                <p:spPr>
                  <a:xfrm rot="5400000">
                    <a:off x="357186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Прямая соединительная линия 43"/>
                  <p:cNvCxnSpPr/>
                  <p:nvPr/>
                </p:nvCxnSpPr>
                <p:spPr>
                  <a:xfrm rot="5400000">
                    <a:off x="428624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Прямая соединительная линия 44"/>
                  <p:cNvCxnSpPr/>
                  <p:nvPr/>
                </p:nvCxnSpPr>
                <p:spPr>
                  <a:xfrm rot="5400000">
                    <a:off x="571500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Прямая соединительная линия 45"/>
                  <p:cNvCxnSpPr/>
                  <p:nvPr/>
                </p:nvCxnSpPr>
                <p:spPr>
                  <a:xfrm rot="5400000">
                    <a:off x="500062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Прямая соединительная линия 46"/>
                  <p:cNvCxnSpPr/>
                  <p:nvPr/>
                </p:nvCxnSpPr>
                <p:spPr>
                  <a:xfrm rot="5400000">
                    <a:off x="642938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" name="Группа 97"/>
                <p:cNvGrpSpPr/>
                <p:nvPr/>
              </p:nvGrpSpPr>
              <p:grpSpPr>
                <a:xfrm>
                  <a:off x="2143108" y="1214422"/>
                  <a:ext cx="857256" cy="804866"/>
                  <a:chOff x="928662" y="1928802"/>
                  <a:chExt cx="6500858" cy="804866"/>
                </a:xfrm>
              </p:grpSpPr>
              <p:cxnSp>
                <p:nvCxnSpPr>
                  <p:cNvPr id="28" name="Прямая соединительная линия 27"/>
                  <p:cNvCxnSpPr/>
                  <p:nvPr/>
                </p:nvCxnSpPr>
                <p:spPr>
                  <a:xfrm>
                    <a:off x="928662" y="2714620"/>
                    <a:ext cx="6500858" cy="1588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Прямая соединительная линия 28"/>
                  <p:cNvCxnSpPr/>
                  <p:nvPr/>
                </p:nvCxnSpPr>
                <p:spPr>
                  <a:xfrm rot="5400000">
                    <a:off x="536547" y="2320917"/>
                    <a:ext cx="785818" cy="1588"/>
                  </a:xfrm>
                  <a:prstGeom prst="line">
                    <a:avLst/>
                  </a:prstGeom>
                  <a:ln w="254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Прямая соединительная линия 29"/>
                  <p:cNvCxnSpPr/>
                  <p:nvPr/>
                </p:nvCxnSpPr>
                <p:spPr>
                  <a:xfrm rot="16200000" flipH="1">
                    <a:off x="1357290" y="2428868"/>
                    <a:ext cx="581028" cy="952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Прямая соединительная линия 30"/>
                  <p:cNvCxnSpPr/>
                  <p:nvPr/>
                </p:nvCxnSpPr>
                <p:spPr>
                  <a:xfrm rot="16200000" flipH="1">
                    <a:off x="2143108" y="2428868"/>
                    <a:ext cx="590552" cy="19048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Прямая соединительная линия 31"/>
                  <p:cNvCxnSpPr/>
                  <p:nvPr/>
                </p:nvCxnSpPr>
                <p:spPr>
                  <a:xfrm rot="5400000">
                    <a:off x="2856694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Прямая соединительная линия 32"/>
                  <p:cNvCxnSpPr/>
                  <p:nvPr/>
                </p:nvCxnSpPr>
                <p:spPr>
                  <a:xfrm rot="5400000">
                    <a:off x="357186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Прямая соединительная линия 33"/>
                  <p:cNvCxnSpPr/>
                  <p:nvPr/>
                </p:nvCxnSpPr>
                <p:spPr>
                  <a:xfrm rot="5400000">
                    <a:off x="428624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Прямая соединительная линия 34"/>
                  <p:cNvCxnSpPr/>
                  <p:nvPr/>
                </p:nvCxnSpPr>
                <p:spPr>
                  <a:xfrm rot="5400000">
                    <a:off x="571500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Прямая соединительная линия 35"/>
                  <p:cNvCxnSpPr/>
                  <p:nvPr/>
                </p:nvCxnSpPr>
                <p:spPr>
                  <a:xfrm rot="5400000">
                    <a:off x="500062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Прямая соединительная линия 36"/>
                  <p:cNvCxnSpPr/>
                  <p:nvPr/>
                </p:nvCxnSpPr>
                <p:spPr>
                  <a:xfrm rot="5400000">
                    <a:off x="642938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144" name="Группа 119"/>
                <p:cNvGrpSpPr/>
                <p:nvPr/>
              </p:nvGrpSpPr>
              <p:grpSpPr>
                <a:xfrm>
                  <a:off x="428596" y="1214422"/>
                  <a:ext cx="857256" cy="804866"/>
                  <a:chOff x="928662" y="1928802"/>
                  <a:chExt cx="6500858" cy="804866"/>
                </a:xfrm>
              </p:grpSpPr>
              <p:cxnSp>
                <p:nvCxnSpPr>
                  <p:cNvPr id="18" name="Прямая соединительная линия 17"/>
                  <p:cNvCxnSpPr/>
                  <p:nvPr/>
                </p:nvCxnSpPr>
                <p:spPr>
                  <a:xfrm>
                    <a:off x="928662" y="2714620"/>
                    <a:ext cx="6500858" cy="1588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Прямая соединительная линия 18"/>
                  <p:cNvCxnSpPr/>
                  <p:nvPr/>
                </p:nvCxnSpPr>
                <p:spPr>
                  <a:xfrm rot="5400000">
                    <a:off x="536547" y="2320917"/>
                    <a:ext cx="785818" cy="1588"/>
                  </a:xfrm>
                  <a:prstGeom prst="line">
                    <a:avLst/>
                  </a:prstGeom>
                  <a:ln w="254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Прямая соединительная линия 19"/>
                  <p:cNvCxnSpPr/>
                  <p:nvPr/>
                </p:nvCxnSpPr>
                <p:spPr>
                  <a:xfrm rot="16200000" flipH="1">
                    <a:off x="1357290" y="2428868"/>
                    <a:ext cx="581028" cy="952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Прямая соединительная линия 20"/>
                  <p:cNvCxnSpPr/>
                  <p:nvPr/>
                </p:nvCxnSpPr>
                <p:spPr>
                  <a:xfrm rot="16200000" flipH="1">
                    <a:off x="2143108" y="2428868"/>
                    <a:ext cx="590552" cy="19048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Прямая соединительная линия 21"/>
                  <p:cNvCxnSpPr/>
                  <p:nvPr/>
                </p:nvCxnSpPr>
                <p:spPr>
                  <a:xfrm rot="5400000">
                    <a:off x="2856694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Прямая соединительная линия 22"/>
                  <p:cNvCxnSpPr/>
                  <p:nvPr/>
                </p:nvCxnSpPr>
                <p:spPr>
                  <a:xfrm rot="5400000">
                    <a:off x="357186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Прямая соединительная линия 23"/>
                  <p:cNvCxnSpPr/>
                  <p:nvPr/>
                </p:nvCxnSpPr>
                <p:spPr>
                  <a:xfrm rot="5400000">
                    <a:off x="428624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Прямая соединительная линия 24"/>
                  <p:cNvCxnSpPr/>
                  <p:nvPr/>
                </p:nvCxnSpPr>
                <p:spPr>
                  <a:xfrm rot="5400000">
                    <a:off x="571500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Прямая соединительная линия 25"/>
                  <p:cNvCxnSpPr/>
                  <p:nvPr/>
                </p:nvCxnSpPr>
                <p:spPr>
                  <a:xfrm rot="5400000">
                    <a:off x="500062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Прямая соединительная линия 26"/>
                  <p:cNvCxnSpPr/>
                  <p:nvPr/>
                </p:nvCxnSpPr>
                <p:spPr>
                  <a:xfrm rot="5400000">
                    <a:off x="6429388" y="242886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32" name="TextBox 131"/>
            <p:cNvSpPr txBox="1"/>
            <p:nvPr/>
          </p:nvSpPr>
          <p:spPr>
            <a:xfrm>
              <a:off x="3286116" y="2857496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/>
                <a:t>20</a:t>
              </a:r>
              <a:endParaRPr lang="ru-RU" b="1" dirty="0"/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142844" y="285749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/>
                <a:t>0</a:t>
              </a:r>
              <a:endParaRPr lang="ru-RU" b="1" dirty="0"/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1714480" y="2857496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/>
                <a:t>10</a:t>
              </a:r>
              <a:endParaRPr lang="ru-RU" b="1" dirty="0"/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4857752" y="2857496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/>
                <a:t>30</a:t>
              </a:r>
              <a:endParaRPr lang="ru-RU" b="1" dirty="0"/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6429388" y="2857496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/>
                <a:t>40</a:t>
              </a:r>
              <a:endParaRPr lang="ru-RU" b="1" dirty="0"/>
            </a:p>
          </p:txBody>
        </p:sp>
      </p:grpSp>
      <p:cxnSp>
        <p:nvCxnSpPr>
          <p:cNvPr id="144" name="Прямая со стрелкой 143"/>
          <p:cNvCxnSpPr/>
          <p:nvPr/>
        </p:nvCxnSpPr>
        <p:spPr>
          <a:xfrm flipV="1">
            <a:off x="571472" y="2857496"/>
            <a:ext cx="2786082" cy="1571636"/>
          </a:xfrm>
          <a:prstGeom prst="straightConnector1">
            <a:avLst/>
          </a:prstGeom>
          <a:ln w="31750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Box 144"/>
          <p:cNvSpPr txBox="1"/>
          <p:nvPr/>
        </p:nvSpPr>
        <p:spPr>
          <a:xfrm rot="19787031">
            <a:off x="2827082" y="4574302"/>
            <a:ext cx="1648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solidFill>
                  <a:schemeClr val="bg1"/>
                </a:solidFill>
                <a:latin typeface="Century" pitchFamily="18" charset="0"/>
              </a:rPr>
              <a:t>n</a:t>
            </a:r>
            <a:r>
              <a:rPr lang="ru-RU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Century" pitchFamily="18" charset="0"/>
              </a:rPr>
              <a:t>-</a:t>
            </a:r>
            <a:r>
              <a:rPr lang="ru-RU" b="1" dirty="0" err="1" smtClean="0">
                <a:solidFill>
                  <a:schemeClr val="bg1"/>
                </a:solidFill>
                <a:latin typeface="Century" pitchFamily="18" charset="0"/>
              </a:rPr>
              <a:t>Кількість</a:t>
            </a:r>
            <a:r>
              <a:rPr lang="ru-RU" b="1" dirty="0" smtClean="0">
                <a:solidFill>
                  <a:schemeClr val="bg1"/>
                </a:solidFill>
                <a:latin typeface="Century" pitchFamily="18" charset="0"/>
              </a:rPr>
              <a:t>  </a:t>
            </a:r>
            <a:endParaRPr lang="ru-RU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 rot="19818119">
            <a:off x="933365" y="3157664"/>
            <a:ext cx="2096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entury" pitchFamily="18" charset="0"/>
              </a:rPr>
              <a:t>L - </a:t>
            </a:r>
            <a:r>
              <a:rPr lang="uk-UA" b="1" dirty="0" smtClean="0">
                <a:solidFill>
                  <a:schemeClr val="bg1"/>
                </a:solidFill>
                <a:latin typeface="Century" pitchFamily="18" charset="0"/>
              </a:rPr>
              <a:t>д</a:t>
            </a:r>
            <a:r>
              <a:rPr lang="ru-RU" b="1" dirty="0" err="1" smtClean="0">
                <a:solidFill>
                  <a:schemeClr val="bg1"/>
                </a:solidFill>
                <a:latin typeface="Century" pitchFamily="18" charset="0"/>
              </a:rPr>
              <a:t>овжина</a:t>
            </a:r>
            <a:r>
              <a:rPr lang="ru-RU" b="1" dirty="0" smtClean="0">
                <a:solidFill>
                  <a:schemeClr val="bg1"/>
                </a:solidFill>
                <a:latin typeface="Century" pitchFamily="18" charset="0"/>
              </a:rPr>
              <a:t> ряду</a:t>
            </a:r>
            <a:endParaRPr lang="ru-RU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4357686" y="4714884"/>
            <a:ext cx="2589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solidFill>
                  <a:schemeClr val="bg1"/>
                </a:solidFill>
                <a:latin typeface="Century" pitchFamily="18" charset="0"/>
              </a:rPr>
              <a:t>Розмір</a:t>
            </a:r>
            <a:r>
              <a:rPr lang="ru-RU" b="1" dirty="0" smtClean="0">
                <a:solidFill>
                  <a:schemeClr val="bg1"/>
                </a:solidFill>
                <a:latin typeface="Century" pitchFamily="18" charset="0"/>
              </a:rPr>
              <a:t> 1  </a:t>
            </a:r>
            <a:r>
              <a:rPr lang="ru-RU" b="1" dirty="0" err="1" smtClean="0">
                <a:solidFill>
                  <a:schemeClr val="bg1"/>
                </a:solidFill>
                <a:latin typeface="Century" pitchFamily="18" charset="0"/>
              </a:rPr>
              <a:t>зернятка</a:t>
            </a:r>
            <a:r>
              <a:rPr lang="ru-RU" b="1" dirty="0" smtClean="0">
                <a:solidFill>
                  <a:schemeClr val="bg1"/>
                </a:solidFill>
                <a:latin typeface="Century" pitchFamily="18" charset="0"/>
              </a:rPr>
              <a:t>  = </a:t>
            </a:r>
            <a:endParaRPr lang="ru-RU" b="1" dirty="0">
              <a:solidFill>
                <a:schemeClr val="bg1"/>
              </a:solidFill>
              <a:latin typeface="Century" pitchFamily="18" charset="0"/>
            </a:endParaRPr>
          </a:p>
        </p:txBody>
      </p:sp>
      <p:cxnSp>
        <p:nvCxnSpPr>
          <p:cNvPr id="153" name="Прямая соединительная линия 152"/>
          <p:cNvCxnSpPr/>
          <p:nvPr/>
        </p:nvCxnSpPr>
        <p:spPr>
          <a:xfrm>
            <a:off x="6715140" y="4857760"/>
            <a:ext cx="1714512" cy="1588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TextBox 163"/>
          <p:cNvSpPr txBox="1"/>
          <p:nvPr/>
        </p:nvSpPr>
        <p:spPr>
          <a:xfrm>
            <a:off x="6858016" y="4500570"/>
            <a:ext cx="2006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entury" pitchFamily="18" charset="0"/>
              </a:rPr>
              <a:t>L</a:t>
            </a:r>
            <a:r>
              <a:rPr lang="uk-UA" b="1" dirty="0" smtClean="0">
                <a:solidFill>
                  <a:schemeClr val="bg1"/>
                </a:solidFill>
                <a:latin typeface="Century" pitchFamily="18" charset="0"/>
              </a:rPr>
              <a:t> </a:t>
            </a:r>
            <a:r>
              <a:rPr lang="ru-RU" b="1" dirty="0" err="1" smtClean="0">
                <a:solidFill>
                  <a:schemeClr val="bg1"/>
                </a:solidFill>
                <a:latin typeface="Century" pitchFamily="18" charset="0"/>
              </a:rPr>
              <a:t>Довжина</a:t>
            </a:r>
            <a:r>
              <a:rPr lang="ru-RU" b="1" dirty="0" smtClean="0">
                <a:solidFill>
                  <a:schemeClr val="bg1"/>
                </a:solidFill>
                <a:latin typeface="Century" pitchFamily="18" charset="0"/>
              </a:rPr>
              <a:t> ряду</a:t>
            </a:r>
            <a:endParaRPr lang="ru-RU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6858016" y="4857760"/>
            <a:ext cx="1401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solidFill>
                  <a:schemeClr val="bg1"/>
                </a:solidFill>
                <a:latin typeface="Century" pitchFamily="18" charset="0"/>
              </a:rPr>
              <a:t>n</a:t>
            </a:r>
            <a:r>
              <a:rPr lang="ru-RU" dirty="0" smtClean="0">
                <a:solidFill>
                  <a:schemeClr val="bg1"/>
                </a:solidFill>
                <a:latin typeface="Century" pitchFamily="18" charset="0"/>
              </a:rPr>
              <a:t> </a:t>
            </a:r>
            <a:r>
              <a:rPr lang="ru-RU" b="1" dirty="0" err="1" smtClean="0">
                <a:solidFill>
                  <a:schemeClr val="bg1"/>
                </a:solidFill>
                <a:latin typeface="Century" pitchFamily="18" charset="0"/>
              </a:rPr>
              <a:t>кількість</a:t>
            </a:r>
            <a:endParaRPr lang="ru-RU" b="1" dirty="0">
              <a:solidFill>
                <a:schemeClr val="bg1"/>
              </a:solidFill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9" grpId="0" animBg="1"/>
      <p:bldP spid="108" grpId="0" animBg="1"/>
      <p:bldP spid="145" grpId="0"/>
      <p:bldP spid="146" grpId="0"/>
      <p:bldP spid="152" grpId="0"/>
      <p:bldP spid="164" grpId="0"/>
      <p:bldP spid="16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3000372"/>
            <a:ext cx="8401080" cy="3095628"/>
          </a:xfrm>
        </p:spPr>
        <p:txBody>
          <a:bodyPr>
            <a:normAutofit/>
          </a:bodyPr>
          <a:lstStyle/>
          <a:p>
            <a:endParaRPr lang="uk-UA" sz="4400" b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>
              <a:buNone/>
            </a:pPr>
            <a:r>
              <a:rPr lang="uk-UA" sz="4400" b="1" dirty="0" smtClean="0">
                <a:solidFill>
                  <a:srgbClr val="FF0000"/>
                </a:solidFill>
                <a:latin typeface="Century" pitchFamily="18" charset="0"/>
              </a:rPr>
              <a:t>Фізичним тілом </a:t>
            </a:r>
            <a:r>
              <a:rPr lang="uk-UA" sz="4400" dirty="0" smtClean="0">
                <a:solidFill>
                  <a:schemeClr val="bg1"/>
                </a:solidFill>
                <a:latin typeface="Century" pitchFamily="18" charset="0"/>
              </a:rPr>
              <a:t>називають будь-який предмет</a:t>
            </a:r>
          </a:p>
          <a:p>
            <a:pPr algn="ctr">
              <a:buNone/>
            </a:pPr>
            <a:endParaRPr lang="uk-UA" sz="4400" dirty="0" smtClean="0">
              <a:solidFill>
                <a:schemeClr val="bg1"/>
              </a:solidFill>
              <a:latin typeface="Century" pitchFamily="18" charset="0"/>
            </a:endParaRPr>
          </a:p>
          <a:p>
            <a:endParaRPr lang="ru-RU" sz="4400" dirty="0">
              <a:solidFill>
                <a:srgbClr val="7030A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85852" y="1214422"/>
            <a:ext cx="7372344" cy="1143000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FFFF00"/>
                </a:solidFill>
                <a:latin typeface="Century" pitchFamily="18" charset="0"/>
              </a:rPr>
              <a:t>Що називають фізичним тілом?</a:t>
            </a:r>
            <a:endParaRPr lang="ru-RU" dirty="0">
              <a:solidFill>
                <a:srgbClr val="FFFF00"/>
              </a:solidFill>
              <a:latin typeface="Century" pitchFamily="18" charset="0"/>
            </a:endParaRPr>
          </a:p>
        </p:txBody>
      </p:sp>
      <p:pic>
        <p:nvPicPr>
          <p:cNvPr id="6" name="Рисунок 5" descr="https://docs.google.com/document/pubimage?id=1g7onJPl0B3EnhntLlNr9dtubWIKGqPCnjexzn-H2gmg&amp;image_id=1sT7WK-b52WC7US4VnynS81Em-y0BR-Q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57158" y="642918"/>
            <a:ext cx="1214446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229600" cy="1143000"/>
          </a:xfrm>
        </p:spPr>
        <p:txBody>
          <a:bodyPr/>
          <a:lstStyle/>
          <a:p>
            <a:r>
              <a:rPr lang="uk-UA" sz="4000" b="1" dirty="0" smtClean="0">
                <a:solidFill>
                  <a:schemeClr val="bg1"/>
                </a:solidFill>
                <a:latin typeface="Georgia" pitchFamily="18" charset="0"/>
              </a:rPr>
              <a:t>Підсумок уроку. </a:t>
            </a:r>
            <a:br>
              <a:rPr lang="uk-UA" sz="4000" b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uk-UA" sz="4000" b="1" dirty="0" smtClean="0">
                <a:solidFill>
                  <a:schemeClr val="bg1"/>
                </a:solidFill>
                <a:latin typeface="Georgia" pitchFamily="18" charset="0"/>
              </a:rPr>
              <a:t>Виставлення оцінок </a:t>
            </a:r>
            <a:r>
              <a:rPr lang="uk-UA" b="1" dirty="0" smtClean="0">
                <a:solidFill>
                  <a:schemeClr val="bg1"/>
                </a:solidFill>
              </a:rPr>
              <a:t>.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3214686"/>
            <a:ext cx="499905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dirty="0" err="1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Усі</a:t>
            </a:r>
            <a:r>
              <a:rPr lang="ru-RU" sz="2800" dirty="0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ви</a:t>
            </a:r>
            <a:r>
              <a:rPr lang="ru-RU" sz="2800" dirty="0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гарно</a:t>
            </a:r>
            <a:r>
              <a:rPr lang="ru-RU" sz="2800" dirty="0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працювали</a:t>
            </a:r>
            <a:r>
              <a:rPr lang="ru-RU" sz="2800" dirty="0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.</a:t>
            </a:r>
            <a:br>
              <a:rPr lang="ru-RU" sz="2800" dirty="0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dirty="0" err="1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Своє</a:t>
            </a:r>
            <a:r>
              <a:rPr lang="ru-RU" sz="2800" dirty="0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вміння</a:t>
            </a:r>
            <a:r>
              <a:rPr lang="ru-RU" sz="2800" dirty="0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показали.</a:t>
            </a:r>
            <a:br>
              <a:rPr lang="ru-RU" sz="2800" dirty="0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Час </a:t>
            </a:r>
            <a:r>
              <a:rPr lang="ru-RU" sz="2800" dirty="0" err="1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прийшов</a:t>
            </a:r>
            <a:r>
              <a:rPr lang="ru-RU" sz="2800" dirty="0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оцінки</a:t>
            </a:r>
            <a:r>
              <a:rPr lang="ru-RU" sz="2800" dirty="0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взнати</a:t>
            </a:r>
            <a:r>
              <a:rPr lang="ru-RU" sz="2800" dirty="0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, </a:t>
            </a:r>
            <a:br>
              <a:rPr lang="ru-RU" sz="2800" dirty="0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А </a:t>
            </a:r>
            <a:r>
              <a:rPr lang="ru-RU" sz="2800" dirty="0" err="1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потім</a:t>
            </a:r>
            <a:r>
              <a:rPr lang="ru-RU" sz="2800" dirty="0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всім</a:t>
            </a:r>
            <a:r>
              <a:rPr lang="ru-RU" sz="2800" dirty="0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відпочивати</a:t>
            </a:r>
            <a:r>
              <a:rPr lang="ru-RU" sz="2800" dirty="0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800" dirty="0" smtClean="0">
              <a:solidFill>
                <a:srgbClr val="FFFF00"/>
              </a:solidFill>
              <a:latin typeface="Georgia" pitchFamily="18" charset="0"/>
              <a:cs typeface="Arial" pitchFamily="34" charset="0"/>
            </a:endParaRPr>
          </a:p>
        </p:txBody>
      </p:sp>
      <p:pic>
        <p:nvPicPr>
          <p:cNvPr id="5" name="Picture 2" descr="http://namewoman.ru/images/stories/littlegirlwithboo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857884" y="2428868"/>
            <a:ext cx="2571750" cy="36385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571612"/>
            <a:ext cx="8229600" cy="1143000"/>
          </a:xfrm>
        </p:spPr>
        <p:txBody>
          <a:bodyPr/>
          <a:lstStyle/>
          <a:p>
            <a:r>
              <a:rPr lang="uk-UA" b="1" dirty="0" smtClean="0">
                <a:solidFill>
                  <a:schemeClr val="bg1"/>
                </a:solidFill>
                <a:latin typeface="Century" pitchFamily="18" charset="0"/>
              </a:rPr>
              <a:t>Домашнє завдання:</a:t>
            </a:r>
            <a:br>
              <a:rPr lang="uk-UA" b="1" dirty="0" smtClean="0">
                <a:solidFill>
                  <a:schemeClr val="bg1"/>
                </a:solidFill>
                <a:latin typeface="Century" pitchFamily="18" charset="0"/>
              </a:rPr>
            </a:br>
            <a:r>
              <a:rPr lang="uk-UA" b="1" dirty="0" smtClean="0">
                <a:solidFill>
                  <a:schemeClr val="bg1"/>
                </a:solidFill>
                <a:latin typeface="Century" pitchFamily="18" charset="0"/>
              </a:rPr>
              <a:t/>
            </a:r>
            <a:br>
              <a:rPr lang="uk-UA" b="1" dirty="0" smtClean="0">
                <a:solidFill>
                  <a:schemeClr val="bg1"/>
                </a:solidFill>
                <a:latin typeface="Century" pitchFamily="18" charset="0"/>
              </a:rPr>
            </a:br>
            <a:r>
              <a:rPr lang="ru-RU" sz="2800" dirty="0" err="1" smtClean="0">
                <a:solidFill>
                  <a:srgbClr val="FFFF00"/>
                </a:solidFill>
                <a:latin typeface="Century" pitchFamily="18" charset="0"/>
              </a:rPr>
              <a:t>Розрахувати</a:t>
            </a:r>
            <a:r>
              <a:rPr lang="ru-RU" sz="28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  <a:latin typeface="Century" pitchFamily="18" charset="0"/>
              </a:rPr>
              <a:t>площу</a:t>
            </a:r>
            <a:r>
              <a:rPr lang="ru-RU" sz="28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  <a:latin typeface="Century" pitchFamily="18" charset="0"/>
              </a:rPr>
              <a:t>фігури</a:t>
            </a:r>
            <a:r>
              <a:rPr lang="ru-RU" sz="2800" dirty="0" smtClean="0">
                <a:solidFill>
                  <a:srgbClr val="FFFF00"/>
                </a:solidFill>
                <a:latin typeface="Century" pitchFamily="18" charset="0"/>
              </a:rPr>
              <a:t>, яка </a:t>
            </a:r>
            <a:r>
              <a:rPr lang="ru-RU" sz="2800" dirty="0" err="1" smtClean="0">
                <a:solidFill>
                  <a:srgbClr val="FFFF00"/>
                </a:solidFill>
                <a:latin typeface="Century" pitchFamily="18" charset="0"/>
              </a:rPr>
              <a:t>має</a:t>
            </a:r>
            <a:r>
              <a:rPr lang="ru-RU" sz="28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  <a:latin typeface="Century" pitchFamily="18" charset="0"/>
              </a:rPr>
              <a:t>неправильну</a:t>
            </a:r>
            <a:r>
              <a:rPr lang="ru-RU" sz="28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  <a:latin typeface="Century" pitchFamily="18" charset="0"/>
              </a:rPr>
              <a:t>геометричну</a:t>
            </a:r>
            <a:r>
              <a:rPr lang="ru-RU" sz="280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800" smtClean="0">
                <a:solidFill>
                  <a:srgbClr val="FFFF00"/>
                </a:solidFill>
                <a:latin typeface="Century" pitchFamily="18" charset="0"/>
              </a:rPr>
              <a:t>форму.</a:t>
            </a:r>
            <a:r>
              <a:rPr lang="ru-RU" sz="2800" dirty="0" smtClean="0">
                <a:solidFill>
                  <a:srgbClr val="FFFF00"/>
                </a:solidFill>
                <a:latin typeface="Century" pitchFamily="18" charset="0"/>
              </a:rPr>
              <a:t/>
            </a:r>
            <a:br>
              <a:rPr lang="ru-RU" sz="2800" dirty="0" smtClean="0">
                <a:solidFill>
                  <a:srgbClr val="FFFF00"/>
                </a:solidFill>
                <a:latin typeface="Century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Century" pitchFamily="18" charset="0"/>
              </a:rPr>
              <a:t/>
            </a:r>
            <a:br>
              <a:rPr lang="ru-RU" sz="2800" dirty="0" smtClean="0">
                <a:solidFill>
                  <a:schemeClr val="bg1"/>
                </a:solidFill>
                <a:latin typeface="Century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Century" pitchFamily="18" charset="0"/>
              </a:rPr>
              <a:t> </a:t>
            </a:r>
            <a:r>
              <a:rPr lang="uk-UA" sz="2800" b="1" dirty="0" smtClean="0">
                <a:solidFill>
                  <a:schemeClr val="bg1"/>
                </a:solidFill>
                <a:latin typeface="Century" pitchFamily="18" charset="0"/>
              </a:rPr>
              <a:t/>
            </a:r>
            <a:br>
              <a:rPr lang="uk-UA" sz="2800" b="1" dirty="0" smtClean="0">
                <a:solidFill>
                  <a:schemeClr val="bg1"/>
                </a:solidFill>
                <a:latin typeface="Century" pitchFamily="18" charset="0"/>
              </a:rPr>
            </a:br>
            <a:endParaRPr lang="ru-RU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pic>
        <p:nvPicPr>
          <p:cNvPr id="3073" name="Picture 1" descr="C:\Users\Дима\Desktop\ON-CD325_fidget_M_201705191512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3286124"/>
            <a:ext cx="3452810" cy="2877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5400" b="1" dirty="0" smtClean="0">
                <a:solidFill>
                  <a:schemeClr val="bg1"/>
                </a:solidFill>
                <a:latin typeface="Century" pitchFamily="18" charset="0"/>
              </a:rPr>
              <a:t>Успіхів </a:t>
            </a:r>
            <a:br>
              <a:rPr lang="uk-UA" sz="5400" b="1" dirty="0" smtClean="0">
                <a:solidFill>
                  <a:schemeClr val="bg1"/>
                </a:solidFill>
                <a:latin typeface="Century" pitchFamily="18" charset="0"/>
              </a:rPr>
            </a:br>
            <a:r>
              <a:rPr lang="uk-UA" sz="5400" b="1" dirty="0" smtClean="0">
                <a:solidFill>
                  <a:schemeClr val="bg1"/>
                </a:solidFill>
                <a:latin typeface="Century" pitchFamily="18" charset="0"/>
              </a:rPr>
              <a:t>у вивченні фізики !</a:t>
            </a:r>
            <a:endParaRPr lang="uk-UA" sz="5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pic>
        <p:nvPicPr>
          <p:cNvPr id="4" name="Picture 2" descr="http://www.2do2go.ru/uploads/full/2c1fd527fd1fc3f3dba01d8535cfe6c0_w960_h20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500166" y="3071810"/>
            <a:ext cx="6143636" cy="32638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  <a:latin typeface="Century" pitchFamily="18" charset="0"/>
              </a:rPr>
              <a:t>Фізичні тіла</a:t>
            </a:r>
            <a:endParaRPr lang="ru-RU" dirty="0"/>
          </a:p>
        </p:txBody>
      </p:sp>
      <p:pic>
        <p:nvPicPr>
          <p:cNvPr id="3" name="Picture 2" descr="http://www.zastavki.com/pictures/1920x1200/2011/Animals_Rodents_Fluffy_squirrel_033017_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428596" y="1142984"/>
            <a:ext cx="2799521" cy="23766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http://i1.poltava.pl.ua/news/195/19417/phot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5720" y="4457800"/>
            <a:ext cx="2786082" cy="18109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58016" y="4572008"/>
            <a:ext cx="1783185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429388" y="1285860"/>
            <a:ext cx="2071670" cy="1960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 descr="C:\Users\Дима\Desktop\6b78ed0e3ed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928926" y="2357430"/>
            <a:ext cx="3714755" cy="2928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3214686"/>
            <a:ext cx="8615394" cy="1643074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uk-UA" sz="4000" b="1" dirty="0" smtClean="0">
                <a:solidFill>
                  <a:srgbClr val="FF0000"/>
                </a:solidFill>
                <a:latin typeface="Century" pitchFamily="18" charset="0"/>
              </a:rPr>
              <a:t>Речовина </a:t>
            </a:r>
            <a:r>
              <a:rPr lang="uk-UA" sz="4000" dirty="0" smtClean="0">
                <a:solidFill>
                  <a:schemeClr val="bg1"/>
                </a:solidFill>
                <a:latin typeface="Century" pitchFamily="18" charset="0"/>
              </a:rPr>
              <a:t>– це те, з чого складаються фізичні тіла.  </a:t>
            </a:r>
          </a:p>
          <a:p>
            <a:pPr algn="ctr">
              <a:buNone/>
            </a:pPr>
            <a:r>
              <a:rPr lang="uk-UA" sz="4400" dirty="0" smtClean="0">
                <a:solidFill>
                  <a:srgbClr val="7030A0"/>
                </a:solidFill>
              </a:rPr>
              <a:t> </a:t>
            </a:r>
            <a:endParaRPr lang="ru-RU" sz="4400" dirty="0">
              <a:solidFill>
                <a:srgbClr val="7030A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28794" y="857232"/>
            <a:ext cx="6143668" cy="1157310"/>
          </a:xfrm>
        </p:spPr>
        <p:txBody>
          <a:bodyPr>
            <a:noAutofit/>
          </a:bodyPr>
          <a:lstStyle/>
          <a:p>
            <a:pPr algn="ctr"/>
            <a:r>
              <a:rPr lang="uk-UA" dirty="0" smtClean="0">
                <a:solidFill>
                  <a:srgbClr val="FFFF00"/>
                </a:solidFill>
                <a:latin typeface="Century" pitchFamily="18" charset="0"/>
              </a:rPr>
              <a:t>Що називають речовиною?</a:t>
            </a:r>
            <a:br>
              <a:rPr lang="uk-UA" dirty="0" smtClean="0">
                <a:solidFill>
                  <a:srgbClr val="FFFF00"/>
                </a:solidFill>
                <a:latin typeface="Century" pitchFamily="18" charset="0"/>
              </a:rPr>
            </a:br>
            <a:endParaRPr lang="ru-RU" dirty="0">
              <a:solidFill>
                <a:srgbClr val="FFFF00"/>
              </a:solidFill>
              <a:latin typeface="Century" pitchFamily="18" charset="0"/>
            </a:endParaRPr>
          </a:p>
        </p:txBody>
      </p:sp>
      <p:pic>
        <p:nvPicPr>
          <p:cNvPr id="6" name="Рисунок 5" descr="https://docs.google.com/document/pubimage?id=1g7onJPl0B3EnhntLlNr9dtubWIKGqPCnjexzn-H2gmg&amp;image_id=1sT7WK-b52WC7US4VnynS81Em-y0BR-Q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42910" y="928670"/>
            <a:ext cx="1214446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има\Desktop\i 22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29124" y="357166"/>
            <a:ext cx="4228145" cy="25304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6" name="Picture 4" descr="C:\Users\Дима\Desktop\i 11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5" y="428604"/>
            <a:ext cx="3764784" cy="24288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7" name="Picture 5" descr="C:\Users\Дима\Desktop\fs1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57158" y="3714752"/>
            <a:ext cx="3287233" cy="22860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4034" name="Picture 2" descr="C:\Users\Дима\Desktop\image08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29058" y="3571876"/>
            <a:ext cx="4960620" cy="25527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5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/>
          <a:lstStyle/>
          <a:p>
            <a:r>
              <a:rPr lang="uk-UA" sz="3200" i="1" dirty="0" smtClean="0">
                <a:solidFill>
                  <a:srgbClr val="FFFF00"/>
                </a:solidFill>
                <a:latin typeface="Century" pitchFamily="18" charset="0"/>
              </a:rPr>
              <a:t>Чим схожі і чим відрізняються тіла, зображені на рисунках?</a:t>
            </a:r>
            <a:br>
              <a:rPr lang="uk-UA" sz="3200" i="1" dirty="0" smtClean="0">
                <a:solidFill>
                  <a:srgbClr val="FFFF00"/>
                </a:solidFill>
                <a:latin typeface="Century" pitchFamily="18" charset="0"/>
              </a:rPr>
            </a:br>
            <a:endParaRPr lang="ru-RU" sz="3200" dirty="0">
              <a:solidFill>
                <a:srgbClr val="FFFF00"/>
              </a:solidFill>
              <a:latin typeface="Century" pitchFamily="18" charset="0"/>
            </a:endParaRPr>
          </a:p>
        </p:txBody>
      </p:sp>
      <p:pic>
        <p:nvPicPr>
          <p:cNvPr id="45058" name="Picture 2" descr="C:\Users\Дима\Desktop\foto_izdeliya_iz_stekla-mebel_iz_stekla_v_samare-steklo_v_interere-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714488"/>
            <a:ext cx="3190884" cy="23931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5059" name="Picture 3" descr="C:\Users\Дима\Desktop\index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1571612"/>
            <a:ext cx="2857504" cy="23812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5060" name="Picture 4" descr="C:\Users\Дима\Desktop\posuda-iz-uranovogo-stekla-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428860" y="4143380"/>
            <a:ext cx="4786346" cy="21471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ъект 7"/>
          <p:cNvSpPr>
            <a:spLocks noGrp="1"/>
          </p:cNvSpPr>
          <p:nvPr>
            <p:ph idx="1"/>
          </p:nvPr>
        </p:nvSpPr>
        <p:spPr>
          <a:xfrm>
            <a:off x="468313" y="333375"/>
            <a:ext cx="8229600" cy="1223963"/>
          </a:xfrm>
        </p:spPr>
        <p:txBody>
          <a:bodyPr/>
          <a:lstStyle/>
          <a:p>
            <a:pPr marL="514350" indent="-514350" algn="ctr" eaLnBrk="1" hangingPunct="1">
              <a:buNone/>
            </a:pPr>
            <a:r>
              <a:rPr lang="uk-UA" i="1" dirty="0" smtClean="0">
                <a:solidFill>
                  <a:srgbClr val="FFFF00"/>
                </a:solidFill>
                <a:latin typeface="Century" pitchFamily="18" charset="0"/>
              </a:rPr>
              <a:t>Чим схожі і чим відрізняються тіла, зображені на рисунках?</a:t>
            </a:r>
          </a:p>
        </p:txBody>
      </p:sp>
      <p:pic>
        <p:nvPicPr>
          <p:cNvPr id="5122" name="Picture 2" descr="http://www.volocuga.com/sites/default/files/imagecache/product_adjusted/product/4032000a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214346" y="428604"/>
            <a:ext cx="3824738" cy="382473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ukrainemade.com/_product/34/33567/full-picture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3115415" y="4932217"/>
            <a:ext cx="3089934" cy="141316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ukrainemade.com/_product/15/14383/full-pictur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429256" y="1571612"/>
            <a:ext cx="3561738" cy="178086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www.prostir.museum/images/2005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1836165">
            <a:off x="322426" y="3396400"/>
            <a:ext cx="2945845" cy="291474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://zelman.com.ua/image/data/IMGP8178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19234032">
            <a:off x="6286774" y="3653553"/>
            <a:ext cx="2841963" cy="281883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http://prostir.museum/static/images/_publications/%D0%A2%D0%B0%D1%80%D1%96%D0%BB%D0%BA%D0%B0-%D0%B7-%D0%BE%D0%B1%D1%96%D0%B4%D0%BD%D1%8C%D0%BE%D0%B3%D0%BE-%D1%81%D0%B5%D1%80%D0%B2%D1%96%D0%B7%D1%831_resized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3000364" y="2071678"/>
            <a:ext cx="2850411" cy="290443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630</TotalTime>
  <Words>740</Words>
  <Application>Microsoft Office PowerPoint</Application>
  <PresentationFormat>Экран (4:3)</PresentationFormat>
  <Paragraphs>164</Paragraphs>
  <Slides>42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Тема Office</vt:lpstr>
      <vt:lpstr>Слайд 1</vt:lpstr>
      <vt:lpstr>Узагальнюючий урок з теми:    “Фізика як природнича наука.  Методи наукового пізнання”</vt:lpstr>
      <vt:lpstr>Інтерактивна вправа:   «У мене є запитання»</vt:lpstr>
      <vt:lpstr>Що називають фізичним тілом?</vt:lpstr>
      <vt:lpstr>Фізичні тіла</vt:lpstr>
      <vt:lpstr>Що називають речовиною? </vt:lpstr>
      <vt:lpstr>Слайд 7</vt:lpstr>
      <vt:lpstr>Чим схожі і чим відрізняються тіла, зображені на рисунках? </vt:lpstr>
      <vt:lpstr>Слайд 9</vt:lpstr>
      <vt:lpstr>Фізичні явища – це …</vt:lpstr>
      <vt:lpstr>Які бувають фізичні явища?</vt:lpstr>
      <vt:lpstr>Які фізичні явища зображені на слайдах?</vt:lpstr>
      <vt:lpstr>Слайд 13</vt:lpstr>
      <vt:lpstr>Слайд 14</vt:lpstr>
      <vt:lpstr>Слайд 15</vt:lpstr>
      <vt:lpstr>Слайд 16</vt:lpstr>
      <vt:lpstr>Слайд 17</vt:lpstr>
      <vt:lpstr>Вправа: “Вилучи зайве”</vt:lpstr>
      <vt:lpstr>Слайд 19</vt:lpstr>
      <vt:lpstr>Слайд 20</vt:lpstr>
      <vt:lpstr>Слайд 21</vt:lpstr>
      <vt:lpstr>Слайд 22</vt:lpstr>
      <vt:lpstr>Фізичне лото</vt:lpstr>
      <vt:lpstr>Слайд 24</vt:lpstr>
      <vt:lpstr>Слайд 25</vt:lpstr>
      <vt:lpstr>Слайд 26</vt:lpstr>
      <vt:lpstr>Слайд 27</vt:lpstr>
      <vt:lpstr>Слайд 28</vt:lpstr>
      <vt:lpstr>Фізкультхвилинка«Цифри»</vt:lpstr>
      <vt:lpstr>Від теорії до практики</vt:lpstr>
      <vt:lpstr>Правила визначення ціни поділки шкали вимірювальних приладів</vt:lpstr>
      <vt:lpstr>Визначити ціну поділки шкали вимірювальних приладів</vt:lpstr>
      <vt:lpstr>Визначити об’єм тіла правильної форми</vt:lpstr>
      <vt:lpstr>Слайд 34</vt:lpstr>
      <vt:lpstr>Визначити площу поверхні тіл неправильної форми</vt:lpstr>
      <vt:lpstr>Слайд 36</vt:lpstr>
      <vt:lpstr>Слайд 37</vt:lpstr>
      <vt:lpstr>Вимірювання розмірів  малих тіл:    «Метод рядів»   </vt:lpstr>
      <vt:lpstr>Слайд 39</vt:lpstr>
      <vt:lpstr>Підсумок уроку.  Виставлення оцінок . </vt:lpstr>
      <vt:lpstr>Домашнє завдання:  Розрахувати площу фігури, яка має неправильну геометричну форму.    </vt:lpstr>
      <vt:lpstr>Успіхів  у вивченні фізики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ViTark</dc:creator>
  <cp:lastModifiedBy>Дима</cp:lastModifiedBy>
  <cp:revision>65</cp:revision>
  <dcterms:created xsi:type="dcterms:W3CDTF">2011-07-01T18:27:45Z</dcterms:created>
  <dcterms:modified xsi:type="dcterms:W3CDTF">2017-11-05T15:51:15Z</dcterms:modified>
</cp:coreProperties>
</file>