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Default Extension="mp3" ContentType="audio/unknown"/>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wdp" ContentType="image/vnd.ms-photo"/>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 xmlns:p14="http://schemas.microsoft.com/office/powerpoint/2010/main">
        <p14:section name="Раздел по умолчанию" id="{5004F7A8-AA56-4E48-BC09-C7C266975492}">
          <p14:sldIdLst>
            <p14:sldId id="256"/>
            <p14:sldId id="257"/>
            <p14:sldId id="258"/>
            <p14:sldId id="259"/>
            <p14:sldId id="260"/>
            <p14:sldId id="261"/>
            <p14:sldId id="262"/>
            <p14:sldId id="263"/>
            <p14:sldId id="264"/>
            <p14:sldId id="265"/>
            <p14:sldId id="266"/>
            <p14:sldId id="267"/>
            <p14:sldId id="268"/>
            <p14:sldId id="269"/>
            <p14:sldId id="270"/>
            <p14:sldId id="271"/>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0000"/>
    <a:srgbClr val="0033CC"/>
    <a:srgbClr val="99CCFF"/>
    <a:srgbClr val="00FF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1" d="100"/>
          <a:sy n="81" d="100"/>
        </p:scale>
        <p:origin x="-510"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61E726E-61A5-4F99-83FF-5E510B3DB62D}" type="datetimeFigureOut">
              <a:rPr lang="ru-RU" smtClean="0"/>
              <a:pPr/>
              <a:t>03.07.2017</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CC44BFB-6F17-49FE-80BA-8E1EA725746B}" type="slidenum">
              <a:rPr lang="ru-RU" smtClean="0"/>
              <a:pPr/>
              <a:t>‹#›</a:t>
            </a:fld>
            <a:endParaRPr lang="ru-RU"/>
          </a:p>
        </p:txBody>
      </p:sp>
    </p:spTree>
    <p:extLst>
      <p:ext uri="{BB962C8B-B14F-4D97-AF65-F5344CB8AC3E}">
        <p14:creationId xmlns="" xmlns:p14="http://schemas.microsoft.com/office/powerpoint/2010/main" val="42480499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7CC44BFB-6F17-49FE-80BA-8E1EA725746B}" type="slidenum">
              <a:rPr lang="ru-RU" smtClean="0"/>
              <a:pPr/>
              <a:t>6</a:t>
            </a:fld>
            <a:endParaRPr lang="ru-RU"/>
          </a:p>
        </p:txBody>
      </p:sp>
    </p:spTree>
    <p:extLst>
      <p:ext uri="{BB962C8B-B14F-4D97-AF65-F5344CB8AC3E}">
        <p14:creationId xmlns="" xmlns:p14="http://schemas.microsoft.com/office/powerpoint/2010/main" val="17899581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804C999E-21FC-46B7-9F92-E153CA4BE175}" type="datetimeFigureOut">
              <a:rPr lang="ru-RU" smtClean="0"/>
              <a:pPr/>
              <a:t>03.07.2017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44D13EE-A232-4CA8-AEC9-B18DC3DCAB67}" type="slidenum">
              <a:rPr lang="ru-RU" smtClean="0"/>
              <a:pPr/>
              <a:t>‹#›</a:t>
            </a:fld>
            <a:endParaRPr lang="ru-RU"/>
          </a:p>
        </p:txBody>
      </p:sp>
    </p:spTree>
    <p:extLst>
      <p:ext uri="{BB962C8B-B14F-4D97-AF65-F5344CB8AC3E}">
        <p14:creationId xmlns="" xmlns:p14="http://schemas.microsoft.com/office/powerpoint/2010/main" val="40453304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04C999E-21FC-46B7-9F92-E153CA4BE175}" type="datetimeFigureOut">
              <a:rPr lang="ru-RU" smtClean="0"/>
              <a:pPr/>
              <a:t>03.07.2017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44D13EE-A232-4CA8-AEC9-B18DC3DCAB67}" type="slidenum">
              <a:rPr lang="ru-RU" smtClean="0"/>
              <a:pPr/>
              <a:t>‹#›</a:t>
            </a:fld>
            <a:endParaRPr lang="ru-RU"/>
          </a:p>
        </p:txBody>
      </p:sp>
    </p:spTree>
    <p:extLst>
      <p:ext uri="{BB962C8B-B14F-4D97-AF65-F5344CB8AC3E}">
        <p14:creationId xmlns="" xmlns:p14="http://schemas.microsoft.com/office/powerpoint/2010/main" val="2616093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04C999E-21FC-46B7-9F92-E153CA4BE175}" type="datetimeFigureOut">
              <a:rPr lang="ru-RU" smtClean="0"/>
              <a:pPr/>
              <a:t>03.07.2017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44D13EE-A232-4CA8-AEC9-B18DC3DCAB67}" type="slidenum">
              <a:rPr lang="ru-RU" smtClean="0"/>
              <a:pPr/>
              <a:t>‹#›</a:t>
            </a:fld>
            <a:endParaRPr lang="ru-RU"/>
          </a:p>
        </p:txBody>
      </p:sp>
    </p:spTree>
    <p:extLst>
      <p:ext uri="{BB962C8B-B14F-4D97-AF65-F5344CB8AC3E}">
        <p14:creationId xmlns="" xmlns:p14="http://schemas.microsoft.com/office/powerpoint/2010/main" val="5652606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04C999E-21FC-46B7-9F92-E153CA4BE175}" type="datetimeFigureOut">
              <a:rPr lang="ru-RU" smtClean="0"/>
              <a:pPr/>
              <a:t>03.07.2017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44D13EE-A232-4CA8-AEC9-B18DC3DCAB67}" type="slidenum">
              <a:rPr lang="ru-RU" smtClean="0"/>
              <a:pPr/>
              <a:t>‹#›</a:t>
            </a:fld>
            <a:endParaRPr lang="ru-RU"/>
          </a:p>
        </p:txBody>
      </p:sp>
    </p:spTree>
    <p:extLst>
      <p:ext uri="{BB962C8B-B14F-4D97-AF65-F5344CB8AC3E}">
        <p14:creationId xmlns="" xmlns:p14="http://schemas.microsoft.com/office/powerpoint/2010/main" val="9082560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804C999E-21FC-46B7-9F92-E153CA4BE175}" type="datetimeFigureOut">
              <a:rPr lang="ru-RU" smtClean="0"/>
              <a:pPr/>
              <a:t>03.07.2017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44D13EE-A232-4CA8-AEC9-B18DC3DCAB67}" type="slidenum">
              <a:rPr lang="ru-RU" smtClean="0"/>
              <a:pPr/>
              <a:t>‹#›</a:t>
            </a:fld>
            <a:endParaRPr lang="ru-RU"/>
          </a:p>
        </p:txBody>
      </p:sp>
    </p:spTree>
    <p:extLst>
      <p:ext uri="{BB962C8B-B14F-4D97-AF65-F5344CB8AC3E}">
        <p14:creationId xmlns="" xmlns:p14="http://schemas.microsoft.com/office/powerpoint/2010/main" val="36950187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804C999E-21FC-46B7-9F92-E153CA4BE175}" type="datetimeFigureOut">
              <a:rPr lang="ru-RU" smtClean="0"/>
              <a:pPr/>
              <a:t>03.07.2017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44D13EE-A232-4CA8-AEC9-B18DC3DCAB67}" type="slidenum">
              <a:rPr lang="ru-RU" smtClean="0"/>
              <a:pPr/>
              <a:t>‹#›</a:t>
            </a:fld>
            <a:endParaRPr lang="ru-RU"/>
          </a:p>
        </p:txBody>
      </p:sp>
    </p:spTree>
    <p:extLst>
      <p:ext uri="{BB962C8B-B14F-4D97-AF65-F5344CB8AC3E}">
        <p14:creationId xmlns="" xmlns:p14="http://schemas.microsoft.com/office/powerpoint/2010/main" val="38225441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804C999E-21FC-46B7-9F92-E153CA4BE175}" type="datetimeFigureOut">
              <a:rPr lang="ru-RU" smtClean="0"/>
              <a:pPr/>
              <a:t>03.07.2017</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E44D13EE-A232-4CA8-AEC9-B18DC3DCAB67}" type="slidenum">
              <a:rPr lang="ru-RU" smtClean="0"/>
              <a:pPr/>
              <a:t>‹#›</a:t>
            </a:fld>
            <a:endParaRPr lang="ru-RU"/>
          </a:p>
        </p:txBody>
      </p:sp>
    </p:spTree>
    <p:extLst>
      <p:ext uri="{BB962C8B-B14F-4D97-AF65-F5344CB8AC3E}">
        <p14:creationId xmlns="" xmlns:p14="http://schemas.microsoft.com/office/powerpoint/2010/main" val="28217857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804C999E-21FC-46B7-9F92-E153CA4BE175}" type="datetimeFigureOut">
              <a:rPr lang="ru-RU" smtClean="0"/>
              <a:pPr/>
              <a:t>03.07.2017</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E44D13EE-A232-4CA8-AEC9-B18DC3DCAB67}" type="slidenum">
              <a:rPr lang="ru-RU" smtClean="0"/>
              <a:pPr/>
              <a:t>‹#›</a:t>
            </a:fld>
            <a:endParaRPr lang="ru-RU"/>
          </a:p>
        </p:txBody>
      </p:sp>
    </p:spTree>
    <p:extLst>
      <p:ext uri="{BB962C8B-B14F-4D97-AF65-F5344CB8AC3E}">
        <p14:creationId xmlns="" xmlns:p14="http://schemas.microsoft.com/office/powerpoint/2010/main" val="23125409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804C999E-21FC-46B7-9F92-E153CA4BE175}" type="datetimeFigureOut">
              <a:rPr lang="ru-RU" smtClean="0"/>
              <a:pPr/>
              <a:t>03.07.2017</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E44D13EE-A232-4CA8-AEC9-B18DC3DCAB67}" type="slidenum">
              <a:rPr lang="ru-RU" smtClean="0"/>
              <a:pPr/>
              <a:t>‹#›</a:t>
            </a:fld>
            <a:endParaRPr lang="ru-RU"/>
          </a:p>
        </p:txBody>
      </p:sp>
    </p:spTree>
    <p:extLst>
      <p:ext uri="{BB962C8B-B14F-4D97-AF65-F5344CB8AC3E}">
        <p14:creationId xmlns="" xmlns:p14="http://schemas.microsoft.com/office/powerpoint/2010/main" val="9045526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804C999E-21FC-46B7-9F92-E153CA4BE175}" type="datetimeFigureOut">
              <a:rPr lang="ru-RU" smtClean="0"/>
              <a:pPr/>
              <a:t>03.07.2017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44D13EE-A232-4CA8-AEC9-B18DC3DCAB67}" type="slidenum">
              <a:rPr lang="ru-RU" smtClean="0"/>
              <a:pPr/>
              <a:t>‹#›</a:t>
            </a:fld>
            <a:endParaRPr lang="ru-RU"/>
          </a:p>
        </p:txBody>
      </p:sp>
    </p:spTree>
    <p:extLst>
      <p:ext uri="{BB962C8B-B14F-4D97-AF65-F5344CB8AC3E}">
        <p14:creationId xmlns="" xmlns:p14="http://schemas.microsoft.com/office/powerpoint/2010/main" val="41007000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804C999E-21FC-46B7-9F92-E153CA4BE175}" type="datetimeFigureOut">
              <a:rPr lang="ru-RU" smtClean="0"/>
              <a:pPr/>
              <a:t>03.07.2017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44D13EE-A232-4CA8-AEC9-B18DC3DCAB67}" type="slidenum">
              <a:rPr lang="ru-RU" smtClean="0"/>
              <a:pPr/>
              <a:t>‹#›</a:t>
            </a:fld>
            <a:endParaRPr lang="ru-RU"/>
          </a:p>
        </p:txBody>
      </p:sp>
    </p:spTree>
    <p:extLst>
      <p:ext uri="{BB962C8B-B14F-4D97-AF65-F5344CB8AC3E}">
        <p14:creationId xmlns="" xmlns:p14="http://schemas.microsoft.com/office/powerpoint/2010/main" val="7406984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4C999E-21FC-46B7-9F92-E153CA4BE175}" type="datetimeFigureOut">
              <a:rPr lang="ru-RU" smtClean="0"/>
              <a:pPr/>
              <a:t>03.07.2017</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4D13EE-A232-4CA8-AEC9-B18DC3DCAB67}" type="slidenum">
              <a:rPr lang="ru-RU" smtClean="0"/>
              <a:pPr/>
              <a:t>‹#›</a:t>
            </a:fld>
            <a:endParaRPr lang="ru-RU"/>
          </a:p>
        </p:txBody>
      </p:sp>
    </p:spTree>
    <p:extLst>
      <p:ext uri="{BB962C8B-B14F-4D97-AF65-F5344CB8AC3E}">
        <p14:creationId xmlns="" xmlns:p14="http://schemas.microsoft.com/office/powerpoint/2010/main" val="31867659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jpeg"/><Relationship Id="rId7" Type="http://schemas.microsoft.com/office/2007/relationships/media" Target="../media/media1.mp3"/><Relationship Id="rId2" Type="http://schemas.openxmlformats.org/officeDocument/2006/relationships/slideLayout" Target="../slideLayouts/slideLayout1.xml"/><Relationship Id="rId1" Type="http://schemas.openxmlformats.org/officeDocument/2006/relationships/video" Target="NULL" TargetMode="External"/><Relationship Id="rId6" Type="http://schemas.openxmlformats.org/officeDocument/2006/relationships/image" Target="../media/image2.jpeg"/><Relationship Id="rId5"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4.gif"/></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20.jpeg"/></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15.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25.jpeg"/><Relationship Id="rId7" Type="http://schemas.openxmlformats.org/officeDocument/2006/relationships/image" Target="../media/image29.jpeg"/><Relationship Id="rId2" Type="http://schemas.openxmlformats.org/officeDocument/2006/relationships/image" Target="../media/image22.jpeg"/><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1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1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extLst>
              <a:ext uri="{BEBA8EAE-BF5A-486C-A8C5-ECC9F3942E4B}">
                <a14:imgProps xmlns="" xmlns:a14="http://schemas.microsoft.com/office/drawing/2010/main">
                  <a14:imgLayer r:embed="rId5">
                    <a14:imgEffect>
                      <a14:saturation sat="140000"/>
                    </a14:imgEffect>
                  </a14:imgLayer>
                </a14:imgProps>
              </a:ext>
            </a:extLst>
          </a:blip>
          <a:srcRect/>
          <a:stretch>
            <a:fillRect l="-10000" r="-10000"/>
          </a:stretch>
        </a:blipFill>
        <a:effectLst/>
      </p:bgPr>
    </p:bg>
    <p:spTree>
      <p:nvGrpSpPr>
        <p:cNvPr id="1" name=""/>
        <p:cNvGrpSpPr/>
        <p:nvPr/>
      </p:nvGrpSpPr>
      <p:grpSpPr>
        <a:xfrm>
          <a:off x="0" y="0"/>
          <a:ext cx="0" cy="0"/>
          <a:chOff x="0" y="0"/>
          <a:chExt cx="0" cy="0"/>
        </a:xfrm>
      </p:grpSpPr>
      <p:sp>
        <p:nvSpPr>
          <p:cNvPr id="4" name="Прямоугольник 3"/>
          <p:cNvSpPr/>
          <p:nvPr/>
        </p:nvSpPr>
        <p:spPr>
          <a:xfrm>
            <a:off x="2051720" y="332656"/>
            <a:ext cx="5616624" cy="1080120"/>
          </a:xfrm>
          <a:prstGeom prst="rect">
            <a:avLst/>
          </a:prstGeom>
          <a:noFill/>
        </p:spPr>
        <p:txBody>
          <a:bodyPr wrap="none" lIns="91440" tIns="45720" rIns="91440" bIns="45720">
            <a:prstTxWarp prst="textChevron">
              <a:avLst/>
            </a:prstTxWarp>
            <a:spAutoFit/>
            <a:scene3d>
              <a:camera prst="orthographicFront"/>
              <a:lightRig rig="flat" dir="tl"/>
            </a:scene3d>
            <a:sp3d contourW="19050" prstMaterial="clear">
              <a:bevelT w="50800" h="50800"/>
              <a:contourClr>
                <a:schemeClr val="accent5">
                  <a:tint val="70000"/>
                  <a:satMod val="180000"/>
                  <a:alpha val="70000"/>
                </a:schemeClr>
              </a:contourClr>
            </a:sp3d>
          </a:bodyPr>
          <a:lstStyle/>
          <a:p>
            <a:pPr algn="ctr"/>
            <a:r>
              <a:rPr lang="ru-RU" sz="5400" b="1" cap="none" spc="0" dirty="0" err="1" smtClean="0">
                <a:ln>
                  <a:solidFill>
                    <a:schemeClr val="tx2"/>
                  </a:solidFill>
                </a:ln>
                <a:solidFill>
                  <a:srgbClr val="00FFFF"/>
                </a:solidFill>
                <a:effectLst/>
              </a:rPr>
              <a:t>Зимові</a:t>
            </a:r>
            <a:r>
              <a:rPr lang="ru-RU" sz="5400" b="1" cap="none" spc="0" dirty="0" smtClean="0">
                <a:ln>
                  <a:solidFill>
                    <a:schemeClr val="tx2"/>
                  </a:solidFill>
                </a:ln>
                <a:solidFill>
                  <a:srgbClr val="00FFFF"/>
                </a:solidFill>
                <a:effectLst/>
              </a:rPr>
              <a:t> </a:t>
            </a:r>
            <a:r>
              <a:rPr lang="ru-RU" sz="5400" b="1" cap="none" spc="0" dirty="0" err="1" smtClean="0">
                <a:ln>
                  <a:solidFill>
                    <a:schemeClr val="tx2"/>
                  </a:solidFill>
                </a:ln>
                <a:solidFill>
                  <a:srgbClr val="00FFFF"/>
                </a:solidFill>
                <a:effectLst/>
              </a:rPr>
              <a:t>фантазії</a:t>
            </a:r>
            <a:endParaRPr lang="ru-RU" sz="5400" b="1" cap="none" spc="0" dirty="0">
              <a:ln>
                <a:solidFill>
                  <a:schemeClr val="tx2"/>
                </a:solidFill>
              </a:ln>
              <a:solidFill>
                <a:srgbClr val="00FFFF"/>
              </a:solidFill>
              <a:effectLst/>
            </a:endParaRPr>
          </a:p>
        </p:txBody>
      </p:sp>
      <p:sp>
        <p:nvSpPr>
          <p:cNvPr id="5" name="TextBox 4"/>
          <p:cNvSpPr txBox="1"/>
          <p:nvPr/>
        </p:nvSpPr>
        <p:spPr>
          <a:xfrm>
            <a:off x="1828840" y="1396802"/>
            <a:ext cx="5832648" cy="400110"/>
          </a:xfrm>
          <a:prstGeom prst="rect">
            <a:avLst/>
          </a:prstGeom>
          <a:noFill/>
        </p:spPr>
        <p:txBody>
          <a:bodyPr wrap="square" rtlCol="0">
            <a:spAutoFit/>
          </a:bodyPr>
          <a:lstStyle/>
          <a:p>
            <a:pPr algn="ctr"/>
            <a:r>
              <a:rPr lang="ru-RU" sz="2000" b="1" dirty="0" smtClean="0">
                <a:solidFill>
                  <a:schemeClr val="bg1"/>
                </a:solidFill>
                <a:latin typeface="Times New Roman" pitchFamily="18" charset="0"/>
                <a:cs typeface="Times New Roman" pitchFamily="18" charset="0"/>
              </a:rPr>
              <a:t>(</a:t>
            </a:r>
            <a:r>
              <a:rPr lang="ru-RU" sz="2000" b="1" dirty="0" err="1" smtClean="0">
                <a:solidFill>
                  <a:schemeClr val="bg1"/>
                </a:solidFill>
                <a:latin typeface="Times New Roman" pitchFamily="18" charset="0"/>
                <a:cs typeface="Times New Roman" pitchFamily="18" charset="0"/>
              </a:rPr>
              <a:t>дослідницько</a:t>
            </a:r>
            <a:r>
              <a:rPr lang="ru-RU" sz="2000" b="1" dirty="0" smtClean="0">
                <a:solidFill>
                  <a:schemeClr val="bg1"/>
                </a:solidFill>
                <a:latin typeface="Times New Roman" pitchFamily="18" charset="0"/>
                <a:cs typeface="Times New Roman" pitchFamily="18" charset="0"/>
              </a:rPr>
              <a:t> </a:t>
            </a:r>
            <a:r>
              <a:rPr lang="ru-RU" sz="2000" b="1" dirty="0">
                <a:solidFill>
                  <a:schemeClr val="bg1"/>
                </a:solidFill>
                <a:latin typeface="Times New Roman" pitchFamily="18" charset="0"/>
                <a:cs typeface="Times New Roman" pitchFamily="18" charset="0"/>
              </a:rPr>
              <a:t>– </a:t>
            </a:r>
            <a:r>
              <a:rPr lang="ru-RU" sz="2000" b="1" dirty="0" err="1">
                <a:solidFill>
                  <a:schemeClr val="bg1"/>
                </a:solidFill>
                <a:latin typeface="Times New Roman" pitchFamily="18" charset="0"/>
                <a:cs typeface="Times New Roman" pitchFamily="18" charset="0"/>
              </a:rPr>
              <a:t>пошуковий</a:t>
            </a:r>
            <a:r>
              <a:rPr lang="ru-RU" sz="2000" b="1" dirty="0">
                <a:solidFill>
                  <a:schemeClr val="bg1"/>
                </a:solidFill>
                <a:latin typeface="Times New Roman" pitchFamily="18" charset="0"/>
                <a:cs typeface="Times New Roman" pitchFamily="18" charset="0"/>
              </a:rPr>
              <a:t>, </a:t>
            </a:r>
            <a:r>
              <a:rPr lang="ru-RU" sz="2000" b="1" dirty="0" err="1" smtClean="0">
                <a:solidFill>
                  <a:schemeClr val="bg1"/>
                </a:solidFill>
                <a:latin typeface="Times New Roman" pitchFamily="18" charset="0"/>
                <a:cs typeface="Times New Roman" pitchFamily="18" charset="0"/>
              </a:rPr>
              <a:t>творчий</a:t>
            </a:r>
            <a:r>
              <a:rPr lang="ru-RU" sz="2000" b="1" dirty="0" smtClean="0">
                <a:solidFill>
                  <a:schemeClr val="bg1"/>
                </a:solidFill>
                <a:latin typeface="Times New Roman" pitchFamily="18" charset="0"/>
                <a:cs typeface="Times New Roman" pitchFamily="18" charset="0"/>
              </a:rPr>
              <a:t> проект)</a:t>
            </a:r>
            <a:endParaRPr lang="ru-RU" sz="2000" b="1" dirty="0">
              <a:solidFill>
                <a:schemeClr val="bg1"/>
              </a:solidFill>
              <a:latin typeface="Times New Roman" pitchFamily="18" charset="0"/>
              <a:cs typeface="Times New Roman" pitchFamily="18" charset="0"/>
            </a:endParaRPr>
          </a:p>
        </p:txBody>
      </p:sp>
      <p:sp>
        <p:nvSpPr>
          <p:cNvPr id="6" name="TextBox 5"/>
          <p:cNvSpPr txBox="1"/>
          <p:nvPr/>
        </p:nvSpPr>
        <p:spPr>
          <a:xfrm>
            <a:off x="251520" y="5517232"/>
            <a:ext cx="4032448" cy="707886"/>
          </a:xfrm>
          <a:prstGeom prst="rect">
            <a:avLst/>
          </a:prstGeom>
          <a:noFill/>
        </p:spPr>
        <p:txBody>
          <a:bodyPr wrap="square" rtlCol="0">
            <a:spAutoFit/>
          </a:bodyPr>
          <a:lstStyle/>
          <a:p>
            <a:pPr algn="ctr"/>
            <a:r>
              <a:rPr lang="uk-UA" sz="2000" b="1" dirty="0" smtClean="0">
                <a:solidFill>
                  <a:schemeClr val="bg1"/>
                </a:solidFill>
                <a:latin typeface="Times New Roman" pitchFamily="18" charset="0"/>
                <a:cs typeface="Times New Roman" pitchFamily="18" charset="0"/>
              </a:rPr>
              <a:t>Керівник проекту: </a:t>
            </a:r>
          </a:p>
          <a:p>
            <a:pPr algn="ctr"/>
            <a:r>
              <a:rPr lang="uk-UA" sz="2000" b="1" dirty="0" err="1" smtClean="0">
                <a:solidFill>
                  <a:schemeClr val="bg1"/>
                </a:solidFill>
                <a:latin typeface="Times New Roman" pitchFamily="18" charset="0"/>
                <a:cs typeface="Times New Roman" pitchFamily="18" charset="0"/>
              </a:rPr>
              <a:t>Маланич</a:t>
            </a:r>
            <a:r>
              <a:rPr lang="uk-UA" sz="2000" b="1" dirty="0" smtClean="0">
                <a:solidFill>
                  <a:schemeClr val="bg1"/>
                </a:solidFill>
                <a:latin typeface="Times New Roman" pitchFamily="18" charset="0"/>
                <a:cs typeface="Times New Roman" pitchFamily="18" charset="0"/>
              </a:rPr>
              <a:t> М. В.</a:t>
            </a:r>
            <a:endParaRPr lang="ru-RU" sz="2000" b="1" dirty="0">
              <a:solidFill>
                <a:schemeClr val="bg1"/>
              </a:solidFill>
              <a:latin typeface="Times New Roman" pitchFamily="18" charset="0"/>
              <a:cs typeface="Times New Roman" pitchFamily="18" charset="0"/>
            </a:endParaRPr>
          </a:p>
        </p:txBody>
      </p:sp>
      <p:pic>
        <p:nvPicPr>
          <p:cNvPr id="1026" name="Picture 2" descr="C:\Documents and Settings\Ivan\Рабочий стол\Проекти\зимові фантазії проект\image (15).jpg"/>
          <p:cNvPicPr>
            <a:picLocks noChangeAspect="1" noChangeArrowheads="1"/>
          </p:cNvPicPr>
          <p:nvPr/>
        </p:nvPicPr>
        <p:blipFill rotWithShape="1">
          <a:blip r:embed="rId6">
            <a:extLst>
              <a:ext uri="{28A0092B-C50C-407E-A947-70E740481C1C}">
                <a14:useLocalDpi xmlns="" xmlns:a14="http://schemas.microsoft.com/office/drawing/2010/main" val="0"/>
              </a:ext>
            </a:extLst>
          </a:blip>
          <a:srcRect r="18325"/>
          <a:stretch/>
        </p:blipFill>
        <p:spPr bwMode="auto">
          <a:xfrm>
            <a:off x="1828840" y="1704955"/>
            <a:ext cx="5546058" cy="3832845"/>
          </a:xfrm>
          <a:prstGeom prst="ellipse">
            <a:avLst/>
          </a:prstGeom>
          <a:ln>
            <a:noFill/>
          </a:ln>
          <a:effectLst>
            <a:softEdge rad="112500"/>
          </a:effectLst>
          <a:extLst>
            <a:ext uri="{909E8E84-426E-40DD-AFC4-6F175D3DCCD1}">
              <a14:hiddenFill xmlns="" xmlns:a14="http://schemas.microsoft.com/office/drawing/2010/main">
                <a:solidFill>
                  <a:srgbClr val="FFFFFF"/>
                </a:solidFill>
              </a14:hiddenFill>
            </a:ext>
          </a:extLst>
        </p:spPr>
      </p:pic>
      <p:pic>
        <p:nvPicPr>
          <p:cNvPr id="2" name="anna_koshmal_val_s_ehti_sny_minus (muz-info.org).mp3">
            <a:hlinkClick r:id="" action="ppaction://media"/>
          </p:cNvPr>
          <p:cNvPicPr>
            <a:picLocks noChangeAspect="1"/>
          </p:cNvPicPr>
          <p:nvPr>
            <a:videoFile r:link="rId1"/>
            <p:extLst>
              <p:ext uri="{DAA4B4D4-6D71-4841-9C94-3DE7FCFB9230}">
                <p14:media xmlns="" xmlns:p14="http://schemas.microsoft.com/office/powerpoint/2010/main" r:embed="rId7"/>
              </p:ext>
            </p:extLst>
          </p:nvPr>
        </p:nvPicPr>
        <p:blipFill>
          <a:blip r:embed="rId8" cstate="print"/>
          <a:stretch>
            <a:fillRect/>
          </a:stretch>
        </p:blipFill>
        <p:spPr>
          <a:xfrm>
            <a:off x="3893830" y="5920318"/>
            <a:ext cx="609600" cy="609600"/>
          </a:xfrm>
          <a:prstGeom prst="rect">
            <a:avLst/>
          </a:prstGeom>
        </p:spPr>
      </p:pic>
    </p:spTree>
    <p:extLst>
      <p:ext uri="{BB962C8B-B14F-4D97-AF65-F5344CB8AC3E}">
        <p14:creationId xmlns="" xmlns:p14="http://schemas.microsoft.com/office/powerpoint/2010/main" val="3187950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numSld="999">
                <p:cTn id="7" repeatCount="indefinite" fill="remove" display="0">
                  <p:stCondLst>
                    <p:cond delay="indefinite"/>
                  </p:stCondLst>
                  <p:endCondLst>
                    <p:cond evt="onStopAudio" delay="0">
                      <p:tgtEl>
                        <p:sldTgt/>
                      </p:tgtEl>
                    </p:cond>
                  </p:endCondLst>
                </p:cTn>
                <p:tgtEl>
                  <p:spTgt spid="2"/>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4" name="Заголовок 1"/>
          <p:cNvSpPr txBox="1">
            <a:spLocks/>
          </p:cNvSpPr>
          <p:nvPr/>
        </p:nvSpPr>
        <p:spPr>
          <a:xfrm>
            <a:off x="395536" y="332656"/>
            <a:ext cx="8229600" cy="4392488"/>
          </a:xfrm>
          <a:prstGeom prst="rect">
            <a:avLst/>
          </a:prstGeom>
        </p:spPr>
        <p:txBody>
          <a:bodyPr vert="horz" lIns="91440" tIns="45720" rIns="91440" bIns="45720" rtlCol="0" anchor="ct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uk-UA" sz="4000" b="1" spc="50" dirty="0" smtClean="0">
                <a:ln w="11430"/>
                <a:solidFill>
                  <a:srgbClr val="0033CC"/>
                </a:solidFill>
                <a:effectLst>
                  <a:outerShdw blurRad="76200" dist="50800" dir="5400000" algn="tl" rotWithShape="0">
                    <a:srgbClr val="000000">
                      <a:alpha val="65000"/>
                    </a:srgbClr>
                  </a:outerShdw>
                </a:effectLst>
                <a:latin typeface="Times New Roman" pitchFamily="18" charset="0"/>
                <a:cs typeface="Times New Roman" pitchFamily="18" charset="0"/>
              </a:rPr>
              <a:t>4- (оформлювальний), </a:t>
            </a:r>
          </a:p>
          <a:p>
            <a:r>
              <a:rPr lang="uk-UA" sz="4000" b="1" spc="50" dirty="0" smtClean="0">
                <a:ln w="11430"/>
                <a:solidFill>
                  <a:srgbClr val="0033CC"/>
                </a:solidFill>
                <a:effectLst>
                  <a:outerShdw blurRad="76200" dist="50800" dir="5400000" algn="tl" rotWithShape="0">
                    <a:srgbClr val="000000">
                      <a:alpha val="65000"/>
                    </a:srgbClr>
                  </a:outerShdw>
                </a:effectLst>
                <a:latin typeface="Times New Roman" pitchFamily="18" charset="0"/>
                <a:cs typeface="Times New Roman" pitchFamily="18" charset="0"/>
              </a:rPr>
              <a:t>5- (презентація проекту), </a:t>
            </a:r>
          </a:p>
          <a:p>
            <a:r>
              <a:rPr lang="uk-UA" sz="4000" b="1" spc="50" dirty="0" smtClean="0">
                <a:ln w="11430"/>
                <a:solidFill>
                  <a:srgbClr val="0033CC"/>
                </a:solidFill>
                <a:effectLst>
                  <a:outerShdw blurRad="76200" dist="50800" dir="5400000" algn="tl" rotWithShape="0">
                    <a:srgbClr val="000000">
                      <a:alpha val="65000"/>
                    </a:srgbClr>
                  </a:outerShdw>
                </a:effectLst>
                <a:latin typeface="Times New Roman" pitchFamily="18" charset="0"/>
                <a:cs typeface="Times New Roman" pitchFamily="18" charset="0"/>
              </a:rPr>
              <a:t>6  – (підбиття підсумків) </a:t>
            </a:r>
          </a:p>
        </p:txBody>
      </p:sp>
      <p:pic>
        <p:nvPicPr>
          <p:cNvPr id="5" name="Picture 2" descr="Похожее изображение"/>
          <p:cNvPicPr>
            <a:picLocks noChangeAspect="1" noChangeArrowheads="1" noCrop="1"/>
          </p:cNvPicPr>
          <p:nvPr/>
        </p:nvPicPr>
        <p:blipFill>
          <a:blip r:embed="rId2">
            <a:extLst>
              <a:ext uri="{28A0092B-C50C-407E-A947-70E740481C1C}">
                <a14:useLocalDpi xmlns="" xmlns:a14="http://schemas.microsoft.com/office/drawing/2010/main" val="0"/>
              </a:ext>
            </a:extLst>
          </a:blip>
          <a:srcRect/>
          <a:stretch>
            <a:fillRect/>
          </a:stretch>
        </p:blipFill>
        <p:spPr bwMode="auto">
          <a:xfrm>
            <a:off x="1331640" y="4941168"/>
            <a:ext cx="6336704" cy="1296144"/>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5180288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67544" y="-243408"/>
            <a:ext cx="8229600" cy="1143000"/>
          </a:xfrm>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uk-UA"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Уже зроблено…</a:t>
            </a:r>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5" name="Прямоугольник 4"/>
          <p:cNvSpPr/>
          <p:nvPr/>
        </p:nvSpPr>
        <p:spPr>
          <a:xfrm>
            <a:off x="149951" y="764704"/>
            <a:ext cx="9027213" cy="1384995"/>
          </a:xfrm>
          <a:prstGeom prst="rect">
            <a:avLst/>
          </a:prstGeom>
        </p:spPr>
        <p:txBody>
          <a:bodyPr wrap="square">
            <a:spAutoFit/>
          </a:bodyPr>
          <a:lstStyle/>
          <a:p>
            <a:pPr algn="ctr"/>
            <a:r>
              <a:rPr lang="uk-UA" sz="2800" b="1" i="1" dirty="0" smtClean="0">
                <a:solidFill>
                  <a:srgbClr val="800000"/>
                </a:solidFill>
                <a:latin typeface="Times New Roman" pitchFamily="18" charset="0"/>
                <a:cs typeface="Times New Roman" pitchFamily="18" charset="0"/>
              </a:rPr>
              <a:t>Група «Природодослідники - літератори» розробила мультимедійну презентацію «</a:t>
            </a:r>
            <a:r>
              <a:rPr lang="uk-UA" sz="2800" b="1" i="1" dirty="0">
                <a:solidFill>
                  <a:srgbClr val="800000"/>
                </a:solidFill>
                <a:latin typeface="Times New Roman" pitchFamily="18" charset="0"/>
                <a:cs typeface="Times New Roman" pitchFamily="18" charset="0"/>
              </a:rPr>
              <a:t>Зимові фантазії у творах , </a:t>
            </a:r>
            <a:r>
              <a:rPr lang="uk-UA" sz="2800" b="1" i="1" dirty="0" err="1">
                <a:solidFill>
                  <a:srgbClr val="800000"/>
                </a:solidFill>
                <a:latin typeface="Times New Roman" pitchFamily="18" charset="0"/>
                <a:cs typeface="Times New Roman" pitchFamily="18" charset="0"/>
              </a:rPr>
              <a:t>прислів</a:t>
            </a:r>
            <a:r>
              <a:rPr lang="en-US" sz="2800" b="1" i="1" dirty="0">
                <a:solidFill>
                  <a:srgbClr val="800000"/>
                </a:solidFill>
                <a:latin typeface="Times New Roman" pitchFamily="18" charset="0"/>
                <a:cs typeface="Times New Roman" pitchFamily="18" charset="0"/>
              </a:rPr>
              <a:t>’</a:t>
            </a:r>
            <a:r>
              <a:rPr lang="uk-UA" sz="2800" b="1" i="1" dirty="0" err="1">
                <a:solidFill>
                  <a:srgbClr val="800000"/>
                </a:solidFill>
                <a:latin typeface="Times New Roman" pitchFamily="18" charset="0"/>
                <a:cs typeface="Times New Roman" pitchFamily="18" charset="0"/>
              </a:rPr>
              <a:t>ях</a:t>
            </a:r>
            <a:r>
              <a:rPr lang="uk-UA" sz="2800" b="1" i="1" dirty="0">
                <a:solidFill>
                  <a:srgbClr val="800000"/>
                </a:solidFill>
                <a:latin typeface="Times New Roman" pitchFamily="18" charset="0"/>
                <a:cs typeface="Times New Roman" pitchFamily="18" charset="0"/>
              </a:rPr>
              <a:t> та приказках</a:t>
            </a:r>
            <a:r>
              <a:rPr lang="uk-UA" sz="2800" b="1" i="1" dirty="0" smtClean="0">
                <a:solidFill>
                  <a:srgbClr val="800000"/>
                </a:solidFill>
                <a:latin typeface="Times New Roman" pitchFamily="18" charset="0"/>
                <a:cs typeface="Times New Roman" pitchFamily="18" charset="0"/>
              </a:rPr>
              <a:t>»</a:t>
            </a:r>
            <a:endParaRPr lang="uk-UA" sz="2800" b="1" i="1" dirty="0">
              <a:solidFill>
                <a:srgbClr val="800000"/>
              </a:solidFill>
              <a:latin typeface="Times New Roman" pitchFamily="18" charset="0"/>
              <a:cs typeface="Times New Roman" pitchFamily="18" charset="0"/>
            </a:endParaRPr>
          </a:p>
        </p:txBody>
      </p:sp>
      <p:pic>
        <p:nvPicPr>
          <p:cNvPr id="5122" name="Picture 2" descr="C:\Documents and Settings\Ivan\Рабочий стол\Проекти\зимові фантазії проект\Фото0617.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23528" y="2482440"/>
            <a:ext cx="4636390" cy="3477293"/>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 xmlns:a14="http://schemas.microsoft.com/office/drawing/2010/main">
                <a:solidFill>
                  <a:srgbClr val="FFFFFF"/>
                </a:solidFill>
              </a14:hiddenFill>
            </a:ext>
          </a:extLst>
        </p:spPr>
      </p:pic>
      <p:pic>
        <p:nvPicPr>
          <p:cNvPr id="5123" name="Picture 3" descr="C:\Documents and Settings\Ivan\Рабочий стол\Проекти\зимові фантазії проект\Фото0612.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995936" y="2513805"/>
            <a:ext cx="4417858" cy="3579491"/>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a:extLst/>
        </p:spPr>
      </p:pic>
      <p:pic>
        <p:nvPicPr>
          <p:cNvPr id="8" name="Picture 2" descr="Похожее изображение"/>
          <p:cNvPicPr>
            <a:picLocks noChangeAspect="1" noChangeArrowheads="1" noCrop="1"/>
          </p:cNvPicPr>
          <p:nvPr/>
        </p:nvPicPr>
        <p:blipFill>
          <a:blip r:embed="rId4">
            <a:extLst>
              <a:ext uri="{28A0092B-C50C-407E-A947-70E740481C1C}">
                <a14:useLocalDpi xmlns="" xmlns:a14="http://schemas.microsoft.com/office/drawing/2010/main" val="0"/>
              </a:ext>
            </a:extLst>
          </a:blip>
          <a:srcRect/>
          <a:stretch>
            <a:fillRect/>
          </a:stretch>
        </p:blipFill>
        <p:spPr bwMode="auto">
          <a:xfrm rot="17135333">
            <a:off x="7049163" y="2309426"/>
            <a:ext cx="1357496" cy="1357496"/>
          </a:xfrm>
          <a:prstGeom prst="rect">
            <a:avLst/>
          </a:prstGeom>
          <a:noFill/>
          <a:extLst>
            <a:ext uri="{909E8E84-426E-40DD-AFC4-6F175D3DCCD1}">
              <a14:hiddenFill xmlns="" xmlns:a14="http://schemas.microsoft.com/office/drawing/2010/main">
                <a:solidFill>
                  <a:srgbClr val="FFFFFF"/>
                </a:solidFill>
              </a14:hiddenFill>
            </a:ext>
          </a:extLst>
        </p:spPr>
      </p:pic>
      <p:pic>
        <p:nvPicPr>
          <p:cNvPr id="9" name="Picture 2" descr="Похожее изображение"/>
          <p:cNvPicPr>
            <a:picLocks noChangeAspect="1" noChangeArrowheads="1" noCrop="1"/>
          </p:cNvPicPr>
          <p:nvPr/>
        </p:nvPicPr>
        <p:blipFill>
          <a:blip r:embed="rId4">
            <a:extLst>
              <a:ext uri="{28A0092B-C50C-407E-A947-70E740481C1C}">
                <a14:useLocalDpi xmlns="" xmlns:a14="http://schemas.microsoft.com/office/drawing/2010/main" val="0"/>
              </a:ext>
            </a:extLst>
          </a:blip>
          <a:srcRect/>
          <a:stretch>
            <a:fillRect/>
          </a:stretch>
        </p:blipFill>
        <p:spPr bwMode="auto">
          <a:xfrm rot="17135333">
            <a:off x="147200" y="1835056"/>
            <a:ext cx="1357496" cy="1357496"/>
          </a:xfrm>
          <a:prstGeom prst="rect">
            <a:avLst/>
          </a:prstGeom>
          <a:noFill/>
          <a:extLst>
            <a:ext uri="{909E8E84-426E-40DD-AFC4-6F175D3DCCD1}">
              <a14:hiddenFill xmlns="" xmlns:a14="http://schemas.microsoft.com/office/drawing/2010/main">
                <a:solidFill>
                  <a:srgbClr val="FFFFFF"/>
                </a:solidFill>
              </a14:hiddenFill>
            </a:ext>
          </a:extLst>
        </p:spPr>
      </p:pic>
      <p:pic>
        <p:nvPicPr>
          <p:cNvPr id="10" name="Picture 2" descr="Похожее изображение"/>
          <p:cNvPicPr>
            <a:picLocks noChangeAspect="1" noChangeArrowheads="1" noCrop="1"/>
          </p:cNvPicPr>
          <p:nvPr/>
        </p:nvPicPr>
        <p:blipFill>
          <a:blip r:embed="rId4">
            <a:extLst>
              <a:ext uri="{28A0092B-C50C-407E-A947-70E740481C1C}">
                <a14:useLocalDpi xmlns="" xmlns:a14="http://schemas.microsoft.com/office/drawing/2010/main" val="0"/>
              </a:ext>
            </a:extLst>
          </a:blip>
          <a:srcRect/>
          <a:stretch>
            <a:fillRect/>
          </a:stretch>
        </p:blipFill>
        <p:spPr bwMode="auto">
          <a:xfrm rot="17135333">
            <a:off x="3793329" y="2074266"/>
            <a:ext cx="1357496" cy="1357496"/>
          </a:xfrm>
          <a:prstGeom prst="rect">
            <a:avLst/>
          </a:prstGeom>
          <a:noFill/>
          <a:extLst>
            <a:ext uri="{909E8E84-426E-40DD-AFC4-6F175D3DCCD1}">
              <a14:hiddenFill xmlns="" xmlns:a14="http://schemas.microsoft.com/office/drawing/2010/main">
                <a:solidFill>
                  <a:srgbClr val="FFFFFF"/>
                </a:solidFill>
              </a14:hiddenFill>
            </a:ext>
          </a:extLst>
        </p:spPr>
      </p:pic>
      <p:pic>
        <p:nvPicPr>
          <p:cNvPr id="5124" name="Picture 4" descr="C:\Documents and Settings\Ivan\Рабочий стол\Проекти\зимові фантазії проект\Фото0614.jpg"/>
          <p:cNvPicPr>
            <a:picLocks noChangeAspect="1" noChangeArrowheads="1"/>
          </p:cNvPicPr>
          <p:nvPr/>
        </p:nvPicPr>
        <p:blipFill rotWithShape="1">
          <a:blip r:embed="rId5" cstate="print">
            <a:extLst>
              <a:ext uri="{28A0092B-C50C-407E-A947-70E740481C1C}">
                <a14:useLocalDpi xmlns="" xmlns:a14="http://schemas.microsoft.com/office/drawing/2010/main" val="0"/>
              </a:ext>
            </a:extLst>
          </a:blip>
          <a:srcRect l="17219" t="13843" r="6151" b="7634"/>
          <a:stretch/>
        </p:blipFill>
        <p:spPr bwMode="auto">
          <a:xfrm>
            <a:off x="2641723" y="5387019"/>
            <a:ext cx="1838022" cy="1412554"/>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pic>
        <p:nvPicPr>
          <p:cNvPr id="5125" name="Picture 5" descr="C:\Documents and Settings\Ivan\Рабочий стол\Проекти\зимові фантазії проект\Фото0615.jpg"/>
          <p:cNvPicPr>
            <a:picLocks noChangeAspect="1" noChangeArrowheads="1"/>
          </p:cNvPicPr>
          <p:nvPr/>
        </p:nvPicPr>
        <p:blipFill rotWithShape="1">
          <a:blip r:embed="rId6" cstate="print">
            <a:extLst>
              <a:ext uri="{28A0092B-C50C-407E-A947-70E740481C1C}">
                <a14:useLocalDpi xmlns="" xmlns:a14="http://schemas.microsoft.com/office/drawing/2010/main" val="0"/>
              </a:ext>
            </a:extLst>
          </a:blip>
          <a:srcRect l="32138" t="19763" r="2307" b="13717"/>
          <a:stretch/>
        </p:blipFill>
        <p:spPr bwMode="auto">
          <a:xfrm>
            <a:off x="4355976" y="5439603"/>
            <a:ext cx="1728336" cy="1315356"/>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53150763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9000" r="-9000"/>
          </a:stretch>
        </a:blipFill>
        <a:effectLst/>
      </p:bgPr>
    </p:bg>
    <p:spTree>
      <p:nvGrpSpPr>
        <p:cNvPr id="1" name=""/>
        <p:cNvGrpSpPr/>
        <p:nvPr/>
      </p:nvGrpSpPr>
      <p:grpSpPr>
        <a:xfrm>
          <a:off x="0" y="0"/>
          <a:ext cx="0" cy="0"/>
          <a:chOff x="0" y="0"/>
          <a:chExt cx="0" cy="0"/>
        </a:xfrm>
      </p:grpSpPr>
      <p:sp>
        <p:nvSpPr>
          <p:cNvPr id="4" name="Прямоугольник 3"/>
          <p:cNvSpPr/>
          <p:nvPr/>
        </p:nvSpPr>
        <p:spPr>
          <a:xfrm>
            <a:off x="265312" y="0"/>
            <a:ext cx="8856984" cy="2123658"/>
          </a:xfrm>
          <a:prstGeom prst="rect">
            <a:avLst/>
          </a:prstGeom>
        </p:spPr>
        <p:txBody>
          <a:bodyPr wrap="square">
            <a:spAutoFit/>
          </a:bodyPr>
          <a:lstStyle/>
          <a:p>
            <a:pPr algn="ctr"/>
            <a:r>
              <a:rPr lang="uk-UA" sz="3600" b="1" i="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Група «Народознавці - волонтери»</a:t>
            </a:r>
            <a:endParaRPr lang="ru-RU" sz="3600" b="1" i="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p>
            <a:r>
              <a:rPr lang="ru-RU" sz="2400" b="1" dirty="0">
                <a:solidFill>
                  <a:srgbClr val="0033CC"/>
                </a:solidFill>
                <a:latin typeface="Times New Roman" pitchFamily="18" charset="0"/>
                <a:cs typeface="Times New Roman" pitchFamily="18" charset="0"/>
              </a:rPr>
              <a:t>з</a:t>
            </a:r>
            <a:r>
              <a:rPr lang="en-US" sz="2400" b="1" dirty="0" smtClean="0">
                <a:solidFill>
                  <a:srgbClr val="0033CC"/>
                </a:solidFill>
                <a:latin typeface="Times New Roman" pitchFamily="18" charset="0"/>
                <a:cs typeface="Times New Roman" pitchFamily="18" charset="0"/>
              </a:rPr>
              <a:t>’</a:t>
            </a:r>
            <a:r>
              <a:rPr lang="ru-RU" sz="2400" b="1" dirty="0" err="1" smtClean="0">
                <a:solidFill>
                  <a:srgbClr val="0033CC"/>
                </a:solidFill>
                <a:latin typeface="Times New Roman" pitchFamily="18" charset="0"/>
                <a:cs typeface="Times New Roman" pitchFamily="18" charset="0"/>
              </a:rPr>
              <a:t>ясувала</a:t>
            </a:r>
            <a:r>
              <a:rPr lang="ru-RU" sz="2400" b="1" dirty="0" smtClean="0">
                <a:solidFill>
                  <a:srgbClr val="0033CC"/>
                </a:solidFill>
                <a:latin typeface="Times New Roman" pitchFamily="18" charset="0"/>
                <a:cs typeface="Times New Roman" pitchFamily="18" charset="0"/>
              </a:rPr>
              <a:t>,  </a:t>
            </a:r>
            <a:r>
              <a:rPr lang="ru-RU" sz="2400" b="1" dirty="0" err="1" smtClean="0">
                <a:solidFill>
                  <a:srgbClr val="0033CC"/>
                </a:solidFill>
                <a:latin typeface="Times New Roman" pitchFamily="18" charset="0"/>
                <a:cs typeface="Times New Roman" pitchFamily="18" charset="0"/>
              </a:rPr>
              <a:t>що</a:t>
            </a:r>
            <a:r>
              <a:rPr lang="ru-RU" sz="2400" b="1" dirty="0" smtClean="0">
                <a:solidFill>
                  <a:srgbClr val="0033CC"/>
                </a:solidFill>
                <a:latin typeface="Times New Roman" pitchFamily="18" charset="0"/>
                <a:cs typeface="Times New Roman" pitchFamily="18" charset="0"/>
              </a:rPr>
              <a:t>  </a:t>
            </a:r>
            <a:r>
              <a:rPr lang="ru-RU" sz="2400" b="1" dirty="0" err="1">
                <a:solidFill>
                  <a:srgbClr val="0033CC"/>
                </a:solidFill>
                <a:latin typeface="Times New Roman" pitchFamily="18" charset="0"/>
                <a:cs typeface="Times New Roman" pitchFamily="18" charset="0"/>
              </a:rPr>
              <a:t>узимку</a:t>
            </a:r>
            <a:r>
              <a:rPr lang="ru-RU" sz="2400" b="1" dirty="0">
                <a:solidFill>
                  <a:srgbClr val="0033CC"/>
                </a:solidFill>
                <a:latin typeface="Times New Roman" pitchFamily="18" charset="0"/>
                <a:cs typeface="Times New Roman" pitchFamily="18" charset="0"/>
              </a:rPr>
              <a:t> </a:t>
            </a:r>
            <a:r>
              <a:rPr lang="ru-RU" sz="2400" b="1" dirty="0" err="1">
                <a:solidFill>
                  <a:srgbClr val="0033CC"/>
                </a:solidFill>
                <a:latin typeface="Times New Roman" pitchFamily="18" charset="0"/>
                <a:cs typeface="Times New Roman" pitchFamily="18" charset="0"/>
              </a:rPr>
              <a:t>потрібна</a:t>
            </a:r>
            <a:r>
              <a:rPr lang="ru-RU" sz="2400" b="1" dirty="0">
                <a:solidFill>
                  <a:srgbClr val="0033CC"/>
                </a:solidFill>
                <a:latin typeface="Times New Roman" pitchFamily="18" charset="0"/>
                <a:cs typeface="Times New Roman" pitchFamily="18" charset="0"/>
              </a:rPr>
              <a:t> </a:t>
            </a:r>
            <a:r>
              <a:rPr lang="ru-RU" sz="2400" b="1" dirty="0" err="1">
                <a:solidFill>
                  <a:srgbClr val="0033CC"/>
                </a:solidFill>
                <a:latin typeface="Times New Roman" pitchFamily="18" charset="0"/>
                <a:cs typeface="Times New Roman" pitchFamily="18" charset="0"/>
              </a:rPr>
              <a:t>допомога</a:t>
            </a:r>
            <a:r>
              <a:rPr lang="ru-RU" sz="2400" b="1" dirty="0">
                <a:solidFill>
                  <a:srgbClr val="0033CC"/>
                </a:solidFill>
                <a:latin typeface="Times New Roman" pitchFamily="18" charset="0"/>
                <a:cs typeface="Times New Roman" pitchFamily="18" charset="0"/>
              </a:rPr>
              <a:t> </a:t>
            </a:r>
            <a:r>
              <a:rPr lang="ru-RU" sz="2400" b="1" dirty="0" smtClean="0">
                <a:solidFill>
                  <a:srgbClr val="0033CC"/>
                </a:solidFill>
                <a:latin typeface="Times New Roman" pitchFamily="18" charset="0"/>
                <a:cs typeface="Times New Roman" pitchFamily="18" charset="0"/>
              </a:rPr>
              <a:t> птахам та </a:t>
            </a:r>
            <a:r>
              <a:rPr lang="ru-RU" sz="2400" b="1" dirty="0" err="1" smtClean="0">
                <a:solidFill>
                  <a:srgbClr val="0033CC"/>
                </a:solidFill>
                <a:latin typeface="Times New Roman" pitchFamily="18" charset="0"/>
                <a:cs typeface="Times New Roman" pitchFamily="18" charset="0"/>
              </a:rPr>
              <a:t>ялинкам</a:t>
            </a:r>
            <a:r>
              <a:rPr lang="ru-RU" sz="2400" b="1" dirty="0" smtClean="0">
                <a:solidFill>
                  <a:srgbClr val="0033CC"/>
                </a:solidFill>
                <a:latin typeface="Times New Roman" pitchFamily="18" charset="0"/>
                <a:cs typeface="Times New Roman" pitchFamily="18" charset="0"/>
              </a:rPr>
              <a:t>. </a:t>
            </a:r>
            <a:r>
              <a:rPr lang="ru-RU" sz="2400" b="1" dirty="0" err="1" smtClean="0">
                <a:solidFill>
                  <a:srgbClr val="0033CC"/>
                </a:solidFill>
                <a:latin typeface="Times New Roman" pitchFamily="18" charset="0"/>
                <a:cs typeface="Times New Roman" pitchFamily="18" charset="0"/>
              </a:rPr>
              <a:t>Учні</a:t>
            </a:r>
            <a:r>
              <a:rPr lang="ru-RU" sz="2400" b="1" dirty="0" smtClean="0">
                <a:solidFill>
                  <a:srgbClr val="0033CC"/>
                </a:solidFill>
                <a:latin typeface="Times New Roman" pitchFamily="18" charset="0"/>
                <a:cs typeface="Times New Roman" pitchFamily="18" charset="0"/>
              </a:rPr>
              <a:t>, з </a:t>
            </a:r>
            <a:r>
              <a:rPr lang="ru-RU" sz="2400" b="1" dirty="0" err="1" smtClean="0">
                <a:solidFill>
                  <a:srgbClr val="0033CC"/>
                </a:solidFill>
                <a:latin typeface="Times New Roman" pitchFamily="18" charset="0"/>
                <a:cs typeface="Times New Roman" pitchFamily="18" charset="0"/>
              </a:rPr>
              <a:t>допомогою</a:t>
            </a:r>
            <a:r>
              <a:rPr lang="ru-RU" sz="2400" b="1" dirty="0" smtClean="0">
                <a:solidFill>
                  <a:srgbClr val="0033CC"/>
                </a:solidFill>
                <a:latin typeface="Times New Roman" pitchFamily="18" charset="0"/>
                <a:cs typeface="Times New Roman" pitchFamily="18" charset="0"/>
              </a:rPr>
              <a:t> </a:t>
            </a:r>
            <a:r>
              <a:rPr lang="ru-RU" sz="2400" b="1" dirty="0" err="1" smtClean="0">
                <a:solidFill>
                  <a:srgbClr val="0033CC"/>
                </a:solidFill>
                <a:latin typeface="Times New Roman" pitchFamily="18" charset="0"/>
                <a:cs typeface="Times New Roman" pitchFamily="18" charset="0"/>
              </a:rPr>
              <a:t>батьків</a:t>
            </a:r>
            <a:r>
              <a:rPr lang="ru-RU" sz="2400" b="1" dirty="0" smtClean="0">
                <a:solidFill>
                  <a:srgbClr val="0033CC"/>
                </a:solidFill>
                <a:latin typeface="Times New Roman" pitchFamily="18" charset="0"/>
                <a:cs typeface="Times New Roman" pitchFamily="18" charset="0"/>
              </a:rPr>
              <a:t>, </a:t>
            </a:r>
            <a:r>
              <a:rPr lang="ru-RU" sz="2400" b="1" dirty="0" err="1" smtClean="0">
                <a:solidFill>
                  <a:srgbClr val="0033CC"/>
                </a:solidFill>
                <a:latin typeface="Times New Roman" pitchFamily="18" charset="0"/>
                <a:cs typeface="Times New Roman" pitchFamily="18" charset="0"/>
              </a:rPr>
              <a:t>зробили</a:t>
            </a:r>
            <a:r>
              <a:rPr lang="ru-RU" sz="2400" b="1" dirty="0" smtClean="0">
                <a:solidFill>
                  <a:srgbClr val="0033CC"/>
                </a:solidFill>
                <a:latin typeface="Times New Roman" pitchFamily="18" charset="0"/>
                <a:cs typeface="Times New Roman" pitchFamily="18" charset="0"/>
              </a:rPr>
              <a:t> </a:t>
            </a:r>
            <a:r>
              <a:rPr lang="ru-RU" sz="2400" b="1" dirty="0" err="1" smtClean="0">
                <a:solidFill>
                  <a:srgbClr val="0033CC"/>
                </a:solidFill>
                <a:latin typeface="Times New Roman" pitchFamily="18" charset="0"/>
                <a:cs typeface="Times New Roman" pitchFamily="18" charset="0"/>
              </a:rPr>
              <a:t>годівнички</a:t>
            </a:r>
            <a:r>
              <a:rPr lang="ru-RU" sz="2400" b="1" dirty="0" smtClean="0">
                <a:solidFill>
                  <a:srgbClr val="0033CC"/>
                </a:solidFill>
                <a:latin typeface="Times New Roman" pitchFamily="18" charset="0"/>
                <a:cs typeface="Times New Roman" pitchFamily="18" charset="0"/>
              </a:rPr>
              <a:t>, принесли корм </a:t>
            </a:r>
            <a:r>
              <a:rPr lang="ru-RU" sz="2400" b="1" dirty="0" err="1" smtClean="0">
                <a:solidFill>
                  <a:srgbClr val="0033CC"/>
                </a:solidFill>
                <a:latin typeface="Times New Roman" pitchFamily="18" charset="0"/>
                <a:cs typeface="Times New Roman" pitchFamily="18" charset="0"/>
              </a:rPr>
              <a:t>пернатим</a:t>
            </a:r>
            <a:r>
              <a:rPr lang="ru-RU" sz="2400" b="1" dirty="0" smtClean="0">
                <a:solidFill>
                  <a:srgbClr val="0033CC"/>
                </a:solidFill>
                <a:latin typeface="Times New Roman" pitchFamily="18" charset="0"/>
                <a:cs typeface="Times New Roman" pitchFamily="18" charset="0"/>
              </a:rPr>
              <a:t> </a:t>
            </a:r>
            <a:r>
              <a:rPr lang="ru-RU" sz="2400" b="1" dirty="0" err="1" smtClean="0">
                <a:solidFill>
                  <a:srgbClr val="0033CC"/>
                </a:solidFill>
                <a:latin typeface="Times New Roman" pitchFamily="18" charset="0"/>
                <a:cs typeface="Times New Roman" pitchFamily="18" charset="0"/>
              </a:rPr>
              <a:t>друзям</a:t>
            </a:r>
            <a:r>
              <a:rPr lang="ru-RU" sz="2400" b="1" dirty="0" smtClean="0">
                <a:solidFill>
                  <a:srgbClr val="0033CC"/>
                </a:solidFill>
                <a:latin typeface="Times New Roman" pitchFamily="18" charset="0"/>
                <a:cs typeface="Times New Roman" pitchFamily="18" charset="0"/>
              </a:rPr>
              <a:t>, </a:t>
            </a:r>
            <a:r>
              <a:rPr lang="ru-RU" sz="2400" b="1" dirty="0" err="1" smtClean="0">
                <a:solidFill>
                  <a:srgbClr val="0033CC"/>
                </a:solidFill>
                <a:latin typeface="Times New Roman" pitchFamily="18" charset="0"/>
                <a:cs typeface="Times New Roman" pitchFamily="18" charset="0"/>
              </a:rPr>
              <a:t>склали</a:t>
            </a:r>
            <a:r>
              <a:rPr lang="ru-RU" sz="2400" b="1" dirty="0" smtClean="0">
                <a:solidFill>
                  <a:srgbClr val="0033CC"/>
                </a:solidFill>
                <a:latin typeface="Times New Roman" pitchFamily="18" charset="0"/>
                <a:cs typeface="Times New Roman" pitchFamily="18" charset="0"/>
              </a:rPr>
              <a:t> </a:t>
            </a:r>
            <a:r>
              <a:rPr lang="ru-RU" sz="2400" b="1" dirty="0" err="1" smtClean="0">
                <a:solidFill>
                  <a:srgbClr val="0033CC"/>
                </a:solidFill>
                <a:latin typeface="Times New Roman" pitchFamily="18" charset="0"/>
                <a:cs typeface="Times New Roman" pitchFamily="18" charset="0"/>
              </a:rPr>
              <a:t>зимові</a:t>
            </a:r>
            <a:r>
              <a:rPr lang="ru-RU" sz="2400" b="1" dirty="0" smtClean="0">
                <a:solidFill>
                  <a:srgbClr val="0033CC"/>
                </a:solidFill>
                <a:latin typeface="Times New Roman" pitchFamily="18" charset="0"/>
                <a:cs typeface="Times New Roman" pitchFamily="18" charset="0"/>
              </a:rPr>
              <a:t> </a:t>
            </a:r>
            <a:r>
              <a:rPr lang="ru-RU" sz="2400" b="1" dirty="0" err="1" smtClean="0">
                <a:solidFill>
                  <a:srgbClr val="0033CC"/>
                </a:solidFill>
                <a:latin typeface="Times New Roman" pitchFamily="18" charset="0"/>
                <a:cs typeface="Times New Roman" pitchFamily="18" charset="0"/>
              </a:rPr>
              <a:t>букети</a:t>
            </a:r>
            <a:r>
              <a:rPr lang="ru-RU" sz="2400" b="1" dirty="0" smtClean="0">
                <a:solidFill>
                  <a:srgbClr val="0033CC"/>
                </a:solidFill>
                <a:latin typeface="Times New Roman" pitchFamily="18" charset="0"/>
                <a:cs typeface="Times New Roman" pitchFamily="18" charset="0"/>
              </a:rPr>
              <a:t>, </a:t>
            </a:r>
            <a:r>
              <a:rPr lang="ru-RU" sz="2400" b="1" dirty="0" err="1" smtClean="0">
                <a:solidFill>
                  <a:srgbClr val="0033CC"/>
                </a:solidFill>
                <a:latin typeface="Times New Roman" pitchFamily="18" charset="0"/>
                <a:cs typeface="Times New Roman" pitchFamily="18" charset="0"/>
              </a:rPr>
              <a:t>щоб</a:t>
            </a:r>
            <a:r>
              <a:rPr lang="ru-RU" sz="2400" b="1" dirty="0" smtClean="0">
                <a:solidFill>
                  <a:srgbClr val="0033CC"/>
                </a:solidFill>
                <a:latin typeface="Times New Roman" pitchFamily="18" charset="0"/>
                <a:cs typeface="Times New Roman" pitchFamily="18" charset="0"/>
              </a:rPr>
              <a:t> </a:t>
            </a:r>
            <a:r>
              <a:rPr lang="ru-RU" sz="2400" b="1" dirty="0" err="1" smtClean="0">
                <a:solidFill>
                  <a:srgbClr val="0033CC"/>
                </a:solidFill>
                <a:latin typeface="Times New Roman" pitchFamily="18" charset="0"/>
                <a:cs typeface="Times New Roman" pitchFamily="18" charset="0"/>
              </a:rPr>
              <a:t>показати</a:t>
            </a:r>
            <a:r>
              <a:rPr lang="ru-RU" sz="2400" b="1" dirty="0" smtClean="0">
                <a:solidFill>
                  <a:srgbClr val="0033CC"/>
                </a:solidFill>
                <a:latin typeface="Times New Roman" pitchFamily="18" charset="0"/>
                <a:cs typeface="Times New Roman" pitchFamily="18" charset="0"/>
              </a:rPr>
              <a:t> </a:t>
            </a:r>
            <a:r>
              <a:rPr lang="ru-RU" sz="2400" b="1" dirty="0" err="1" smtClean="0">
                <a:solidFill>
                  <a:srgbClr val="0033CC"/>
                </a:solidFill>
                <a:latin typeface="Times New Roman" pitchFamily="18" charset="0"/>
                <a:cs typeface="Times New Roman" pitchFamily="18" charset="0"/>
              </a:rPr>
              <a:t>ішим</a:t>
            </a:r>
            <a:r>
              <a:rPr lang="ru-RU" sz="2400" b="1" dirty="0" smtClean="0">
                <a:solidFill>
                  <a:srgbClr val="0033CC"/>
                </a:solidFill>
                <a:latin typeface="Times New Roman" pitchFamily="18" charset="0"/>
                <a:cs typeface="Times New Roman" pitchFamily="18" charset="0"/>
              </a:rPr>
              <a:t> школярам: «</a:t>
            </a:r>
            <a:r>
              <a:rPr lang="ru-RU" sz="2400" b="1" dirty="0" err="1" smtClean="0">
                <a:solidFill>
                  <a:srgbClr val="0033CC"/>
                </a:solidFill>
                <a:latin typeface="Times New Roman" pitchFamily="18" charset="0"/>
                <a:cs typeface="Times New Roman" pitchFamily="18" charset="0"/>
              </a:rPr>
              <a:t>Можна</a:t>
            </a:r>
            <a:r>
              <a:rPr lang="ru-RU" sz="2400" b="1" dirty="0" smtClean="0">
                <a:solidFill>
                  <a:srgbClr val="0033CC"/>
                </a:solidFill>
                <a:latin typeface="Times New Roman" pitchFamily="18" charset="0"/>
                <a:cs typeface="Times New Roman" pitchFamily="18" charset="0"/>
              </a:rPr>
              <a:t> </a:t>
            </a:r>
            <a:r>
              <a:rPr lang="ru-RU" sz="2400" b="1" dirty="0" err="1" smtClean="0">
                <a:solidFill>
                  <a:srgbClr val="0033CC"/>
                </a:solidFill>
                <a:latin typeface="Times New Roman" pitchFamily="18" charset="0"/>
                <a:cs typeface="Times New Roman" pitchFamily="18" charset="0"/>
              </a:rPr>
              <a:t>обійтися</a:t>
            </a:r>
            <a:r>
              <a:rPr lang="ru-RU" sz="2400" b="1" dirty="0" smtClean="0">
                <a:solidFill>
                  <a:srgbClr val="0033CC"/>
                </a:solidFill>
                <a:latin typeface="Times New Roman" pitchFamily="18" charset="0"/>
                <a:cs typeface="Times New Roman" pitchFamily="18" charset="0"/>
              </a:rPr>
              <a:t> без </a:t>
            </a:r>
            <a:r>
              <a:rPr lang="ru-RU" sz="2400" b="1" dirty="0" err="1" smtClean="0">
                <a:solidFill>
                  <a:srgbClr val="0033CC"/>
                </a:solidFill>
                <a:latin typeface="Times New Roman" pitchFamily="18" charset="0"/>
                <a:cs typeface="Times New Roman" pitchFamily="18" charset="0"/>
              </a:rPr>
              <a:t>ялинки</a:t>
            </a:r>
            <a:r>
              <a:rPr lang="ru-RU" sz="2400" b="1" dirty="0" smtClean="0">
                <a:solidFill>
                  <a:srgbClr val="0033CC"/>
                </a:solidFill>
                <a:latin typeface="Times New Roman" pitchFamily="18" charset="0"/>
                <a:cs typeface="Times New Roman" pitchFamily="18" charset="0"/>
              </a:rPr>
              <a:t>!»</a:t>
            </a:r>
            <a:endParaRPr lang="uk-UA" sz="2400" b="1" dirty="0">
              <a:solidFill>
                <a:srgbClr val="0033CC"/>
              </a:solidFill>
              <a:latin typeface="Times New Roman" pitchFamily="18" charset="0"/>
              <a:cs typeface="Times New Roman" pitchFamily="18" charset="0"/>
            </a:endParaRPr>
          </a:p>
        </p:txBody>
      </p:sp>
      <p:pic>
        <p:nvPicPr>
          <p:cNvPr id="6146" name="Picture 2" descr="C:\Documents and Settings\Ivan\Рабочий стол\Проекти\зимові фантазії проект\image (5).jpg"/>
          <p:cNvPicPr>
            <a:picLocks noChangeAspect="1" noChangeArrowheads="1"/>
          </p:cNvPicPr>
          <p:nvPr/>
        </p:nvPicPr>
        <p:blipFill rotWithShape="1">
          <a:blip r:embed="rId3">
            <a:extLst>
              <a:ext uri="{28A0092B-C50C-407E-A947-70E740481C1C}">
                <a14:useLocalDpi xmlns="" xmlns:a14="http://schemas.microsoft.com/office/drawing/2010/main" val="0"/>
              </a:ext>
            </a:extLst>
          </a:blip>
          <a:srcRect r="7227"/>
          <a:stretch/>
        </p:blipFill>
        <p:spPr bwMode="auto">
          <a:xfrm>
            <a:off x="0" y="3580978"/>
            <a:ext cx="5089147" cy="3096344"/>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pic>
        <p:nvPicPr>
          <p:cNvPr id="6147" name="Picture 3" descr="C:\Documents and Settings\Ivan\Рабочий стол\Проекти\зимові фантазії проект\image (7).jpg"/>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4783441" y="3774690"/>
            <a:ext cx="4360559" cy="2461331"/>
          </a:xfrm>
          <a:prstGeom prst="ellipse">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93955521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170" name="Picture 2" descr="https://i.mycdn.me/image?t=0&amp;bid=849611102887&amp;id=849611102887&amp;plc=WEB&amp;tkn=*Qv9FcCMolvKPYp264TcZO0sYvfw"/>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179512" y="235633"/>
            <a:ext cx="6096000" cy="3438526"/>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pic>
        <p:nvPicPr>
          <p:cNvPr id="7172" name="Picture 4" descr="https://i.mycdn.me/image?t=0&amp;bid=849611103399&amp;id=849611103399&amp;plc=WEB&amp;tkn=*USqHXf9Z7Q5_LLfaLsDUggXF_pw"/>
          <p:cNvPicPr>
            <a:picLocks noChangeAspect="1" noChangeArrowheads="1"/>
          </p:cNvPicPr>
          <p:nvPr/>
        </p:nvPicPr>
        <p:blipFill rotWithShape="1">
          <a:blip r:embed="rId4">
            <a:extLst>
              <a:ext uri="{28A0092B-C50C-407E-A947-70E740481C1C}">
                <a14:useLocalDpi xmlns="" xmlns:a14="http://schemas.microsoft.com/office/drawing/2010/main" val="0"/>
              </a:ext>
            </a:extLst>
          </a:blip>
          <a:srcRect t="11800" r="8599" b="24445"/>
          <a:stretch/>
        </p:blipFill>
        <p:spPr bwMode="auto">
          <a:xfrm>
            <a:off x="2487405" y="4077072"/>
            <a:ext cx="6339245" cy="2494189"/>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
        <p:nvSpPr>
          <p:cNvPr id="7" name="Прямоугольник 6"/>
          <p:cNvSpPr/>
          <p:nvPr/>
        </p:nvSpPr>
        <p:spPr>
          <a:xfrm>
            <a:off x="3905387" y="3661573"/>
            <a:ext cx="3528392" cy="954107"/>
          </a:xfrm>
          <a:prstGeom prst="rect">
            <a:avLst/>
          </a:prstGeom>
          <a:blipFill>
            <a:blip r:embed="rId5"/>
            <a:tile tx="0" ty="0" sx="100000" sy="100000" flip="none" algn="tl"/>
          </a:blipFill>
        </p:spPr>
        <p:txBody>
          <a:bodyPr wrap="square">
            <a:spAutoFit/>
          </a:bodyPr>
          <a:lstStyle/>
          <a:p>
            <a:pPr algn="ctr"/>
            <a:r>
              <a:rPr lang="ru-RU" sz="2800" b="1" dirty="0">
                <a:solidFill>
                  <a:srgbClr val="0033CC"/>
                </a:solidFill>
                <a:latin typeface="Times New Roman" pitchFamily="18" charset="0"/>
                <a:cs typeface="Times New Roman" pitchFamily="18" charset="0"/>
              </a:rPr>
              <a:t>«</a:t>
            </a:r>
            <a:r>
              <a:rPr lang="ru-RU" sz="2800" b="1" dirty="0" err="1">
                <a:solidFill>
                  <a:srgbClr val="0033CC"/>
                </a:solidFill>
                <a:latin typeface="Times New Roman" pitchFamily="18" charset="0"/>
                <a:cs typeface="Times New Roman" pitchFamily="18" charset="0"/>
              </a:rPr>
              <a:t>Можна</a:t>
            </a:r>
            <a:r>
              <a:rPr lang="ru-RU" sz="2800" b="1" dirty="0">
                <a:solidFill>
                  <a:srgbClr val="0033CC"/>
                </a:solidFill>
                <a:latin typeface="Times New Roman" pitchFamily="18" charset="0"/>
                <a:cs typeface="Times New Roman" pitchFamily="18" charset="0"/>
              </a:rPr>
              <a:t> </a:t>
            </a:r>
            <a:r>
              <a:rPr lang="ru-RU" sz="2800" b="1" dirty="0" err="1" smtClean="0">
                <a:solidFill>
                  <a:srgbClr val="0033CC"/>
                </a:solidFill>
                <a:latin typeface="Times New Roman" pitchFamily="18" charset="0"/>
                <a:cs typeface="Times New Roman" pitchFamily="18" charset="0"/>
              </a:rPr>
              <a:t>обійтися</a:t>
            </a:r>
            <a:endParaRPr lang="ru-RU" sz="2800" b="1" dirty="0" smtClean="0">
              <a:solidFill>
                <a:srgbClr val="0033CC"/>
              </a:solidFill>
              <a:latin typeface="Times New Roman" pitchFamily="18" charset="0"/>
              <a:cs typeface="Times New Roman" pitchFamily="18" charset="0"/>
            </a:endParaRPr>
          </a:p>
          <a:p>
            <a:pPr algn="ctr"/>
            <a:r>
              <a:rPr lang="ru-RU" sz="2800" b="1" dirty="0" smtClean="0">
                <a:solidFill>
                  <a:srgbClr val="0033CC"/>
                </a:solidFill>
                <a:latin typeface="Times New Roman" pitchFamily="18" charset="0"/>
                <a:cs typeface="Times New Roman" pitchFamily="18" charset="0"/>
              </a:rPr>
              <a:t> </a:t>
            </a:r>
            <a:r>
              <a:rPr lang="ru-RU" sz="2800" b="1" dirty="0">
                <a:solidFill>
                  <a:srgbClr val="0033CC"/>
                </a:solidFill>
                <a:latin typeface="Times New Roman" pitchFamily="18" charset="0"/>
                <a:cs typeface="Times New Roman" pitchFamily="18" charset="0"/>
              </a:rPr>
              <a:t>без </a:t>
            </a:r>
            <a:r>
              <a:rPr lang="ru-RU" sz="2800" b="1" dirty="0" err="1">
                <a:solidFill>
                  <a:srgbClr val="0033CC"/>
                </a:solidFill>
                <a:latin typeface="Times New Roman" pitchFamily="18" charset="0"/>
                <a:cs typeface="Times New Roman" pitchFamily="18" charset="0"/>
              </a:rPr>
              <a:t>ялинки</a:t>
            </a:r>
            <a:r>
              <a:rPr lang="ru-RU" sz="2800" b="1" dirty="0">
                <a:solidFill>
                  <a:srgbClr val="0033CC"/>
                </a:solidFill>
                <a:latin typeface="Times New Roman" pitchFamily="18" charset="0"/>
                <a:cs typeface="Times New Roman" pitchFamily="18" charset="0"/>
              </a:rPr>
              <a:t>!»</a:t>
            </a:r>
            <a:endParaRPr lang="uk-UA" sz="2800" b="1" dirty="0">
              <a:solidFill>
                <a:srgbClr val="0033CC"/>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321474228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4" name="Прямоугольник 3"/>
          <p:cNvSpPr/>
          <p:nvPr/>
        </p:nvSpPr>
        <p:spPr>
          <a:xfrm>
            <a:off x="539552" y="31264"/>
            <a:ext cx="7920880" cy="2677656"/>
          </a:xfrm>
          <a:prstGeom prst="rect">
            <a:avLst/>
          </a:prstGeom>
        </p:spPr>
        <p:txBody>
          <a:bodyPr wrap="square">
            <a:spAutoFit/>
          </a:bodyPr>
          <a:lstStyle/>
          <a:p>
            <a:pPr algn="ctr"/>
            <a:r>
              <a:rPr lang="uk-UA" sz="2400" b="1" i="1" dirty="0">
                <a:solidFill>
                  <a:srgbClr val="800000"/>
                </a:solidFill>
                <a:effectLst>
                  <a:outerShdw blurRad="38100" dist="38100" dir="2700000" algn="tl">
                    <a:srgbClr val="000000">
                      <a:alpha val="43137"/>
                    </a:srgbClr>
                  </a:outerShdw>
                </a:effectLst>
                <a:latin typeface="Times New Roman" pitchFamily="18" charset="0"/>
                <a:cs typeface="Times New Roman" pitchFamily="18" charset="0"/>
              </a:rPr>
              <a:t>Група «Народознавці - волонтери</a:t>
            </a:r>
            <a:r>
              <a:rPr lang="uk-UA" sz="2400" b="1" i="1" dirty="0" smtClean="0">
                <a:solidFill>
                  <a:srgbClr val="800000"/>
                </a:solidFill>
                <a:effectLst>
                  <a:outerShdw blurRad="38100" dist="38100" dir="2700000" algn="tl">
                    <a:srgbClr val="000000">
                      <a:alpha val="43137"/>
                    </a:srgbClr>
                  </a:outerShdw>
                </a:effectLst>
                <a:latin typeface="Times New Roman" pitchFamily="18" charset="0"/>
                <a:cs typeface="Times New Roman" pitchFamily="18" charset="0"/>
              </a:rPr>
              <a:t>» згадала, що зима – це дуже холодна пора. Крім ігор у сніжки, учні вирішили теплим словом зігріти воїнів АТО у їхніх холодних окопах на лінії фронту, тому власноруч зробили вітальні листівки, написали щирі побажання і пообіцяли передати через справжніх волонтерів, адресатам</a:t>
            </a:r>
            <a:endParaRPr lang="ru-RU" sz="2400" b="1" i="1" dirty="0">
              <a:solidFill>
                <a:srgbClr val="800000"/>
              </a:solidFill>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13314" name="Picture 2" descr="C:\Documents and Settings\Ivan\Рабочий стол\Проекти\зимові фантазії проект\Фото0620.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22372" y="2762926"/>
            <a:ext cx="4152461" cy="3114346"/>
          </a:xfrm>
          <a:prstGeom prst="rect">
            <a:avLst/>
          </a:prstGeom>
          <a:ln w="190500" cap="sq">
            <a:solidFill>
              <a:srgbClr val="800000"/>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 xmlns:a14="http://schemas.microsoft.com/office/drawing/2010/main">
                <a:solidFill>
                  <a:srgbClr val="FFFFFF"/>
                </a:solidFill>
              </a14:hiddenFill>
            </a:ext>
          </a:extLst>
        </p:spPr>
      </p:pic>
      <p:pic>
        <p:nvPicPr>
          <p:cNvPr id="13315" name="Picture 3" descr="C:\Documents and Settings\Ivan\Рабочий стол\Проекти\зимові фантазії проект\Фото0623.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4458955" y="3429000"/>
            <a:ext cx="4320480" cy="3240360"/>
          </a:xfrm>
          <a:prstGeom prst="rect">
            <a:avLst/>
          </a:prstGeom>
          <a:ln w="190500" cap="sq">
            <a:solidFill>
              <a:srgbClr val="800000"/>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425148058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pic>
        <p:nvPicPr>
          <p:cNvPr id="14338" name="Picture 2" descr="C:\Documents and Settings\Ivan\Рабочий стол\Проекти\зимові фантазії проект\Фото0625.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672268" y="263144"/>
            <a:ext cx="4854440" cy="364083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4339" name="Picture 3" descr="C:\Documents and Settings\Ivan\Рабочий стол\Проекти\зимові фантазії проект\Фото0629.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265243" y="4178766"/>
            <a:ext cx="3284921" cy="246369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4340" name="Picture 4" descr="C:\Documents and Settings\Ivan\Рабочий стол\Проекти\зимові фантазії проект\Фото0634.jpg"/>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5110694" y="4162759"/>
            <a:ext cx="1802932" cy="2403909"/>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pic>
        <p:nvPicPr>
          <p:cNvPr id="14341" name="Picture 5" descr="C:\Documents and Settings\Ivan\Рабочий стол\Проекти\зимові фантазії проект\Фото0633.jpg"/>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3799334" y="4162759"/>
            <a:ext cx="1798024" cy="2397365"/>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pic>
        <p:nvPicPr>
          <p:cNvPr id="14342" name="Picture 6" descr="C:\Documents and Settings\Ivan\Рабочий стол\Проекти\зимові фантазії проект\Фото0631.jpg"/>
          <p:cNvPicPr>
            <a:picLocks noChangeAspect="1" noChangeArrowheads="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6732240" y="3068960"/>
            <a:ext cx="2302795" cy="3070394"/>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pic>
        <p:nvPicPr>
          <p:cNvPr id="14343" name="Picture 7" descr="C:\Documents and Settings\Ivan\Рабочий стол\Проекти\зимові фантазії проект\Фото0630.jpg"/>
          <p:cNvPicPr>
            <a:picLocks noChangeAspect="1" noChangeArrowheads="1"/>
          </p:cNvPicPr>
          <p:nvPr/>
        </p:nvPicPr>
        <p:blipFill>
          <a:blip r:embed="rId8" cstate="print">
            <a:extLst>
              <a:ext uri="{28A0092B-C50C-407E-A947-70E740481C1C}">
                <a14:useLocalDpi xmlns="" xmlns:a14="http://schemas.microsoft.com/office/drawing/2010/main" val="0"/>
              </a:ext>
            </a:extLst>
          </a:blip>
          <a:srcRect/>
          <a:stretch>
            <a:fillRect/>
          </a:stretch>
        </p:blipFill>
        <p:spPr bwMode="auto">
          <a:xfrm>
            <a:off x="6818182" y="263144"/>
            <a:ext cx="2130909" cy="2841212"/>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46648988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3" name="Содержимое 2"/>
          <p:cNvSpPr>
            <a:spLocks noGrp="1"/>
          </p:cNvSpPr>
          <p:nvPr>
            <p:ph idx="1"/>
          </p:nvPr>
        </p:nvSpPr>
        <p:spPr>
          <a:xfrm>
            <a:off x="500034" y="214290"/>
            <a:ext cx="8229600" cy="4525963"/>
          </a:xfrm>
        </p:spPr>
        <p:txBody>
          <a:bodyPr/>
          <a:lstStyle/>
          <a:p>
            <a:r>
              <a:rPr lang="uk-UA" sz="2400" b="1" dirty="0" smtClean="0">
                <a:solidFill>
                  <a:srgbClr val="800000"/>
                </a:solidFill>
                <a:latin typeface="Times New Roman" pitchFamily="18" charset="0"/>
                <a:cs typeface="Times New Roman" pitchFamily="18" charset="0"/>
              </a:rPr>
              <a:t>Учасники обох груп активно взяли участь у шкільних </a:t>
            </a:r>
            <a:r>
              <a:rPr lang="ru-RU" sz="2400" b="1" dirty="0" smtClean="0">
                <a:solidFill>
                  <a:srgbClr val="800000"/>
                </a:solidFill>
                <a:latin typeface="Times New Roman" pitchFamily="18" charset="0"/>
                <a:cs typeface="Times New Roman" pitchFamily="18" charset="0"/>
              </a:rPr>
              <a:t> </a:t>
            </a:r>
            <a:r>
              <a:rPr lang="ru-RU" sz="2400" b="1" dirty="0" err="1" smtClean="0">
                <a:solidFill>
                  <a:srgbClr val="800000"/>
                </a:solidFill>
                <a:latin typeface="Times New Roman" pitchFamily="18" charset="0"/>
                <a:cs typeface="Times New Roman" pitchFamily="18" charset="0"/>
              </a:rPr>
              <a:t>традиційних</a:t>
            </a:r>
            <a:r>
              <a:rPr lang="ru-RU" sz="2400" b="1" dirty="0" smtClean="0">
                <a:solidFill>
                  <a:srgbClr val="800000"/>
                </a:solidFill>
                <a:latin typeface="Times New Roman" pitchFamily="18" charset="0"/>
                <a:cs typeface="Times New Roman" pitchFamily="18" charset="0"/>
              </a:rPr>
              <a:t> </a:t>
            </a:r>
            <a:r>
              <a:rPr lang="ru-RU" sz="2400" b="1" dirty="0" err="1" smtClean="0">
                <a:solidFill>
                  <a:srgbClr val="800000"/>
                </a:solidFill>
                <a:latin typeface="Times New Roman" pitchFamily="18" charset="0"/>
                <a:cs typeface="Times New Roman" pitchFamily="18" charset="0"/>
              </a:rPr>
              <a:t>зимових</a:t>
            </a:r>
            <a:r>
              <a:rPr lang="ru-RU" sz="2400" b="1" dirty="0" smtClean="0">
                <a:solidFill>
                  <a:srgbClr val="800000"/>
                </a:solidFill>
                <a:latin typeface="Times New Roman" pitchFamily="18" charset="0"/>
                <a:cs typeface="Times New Roman" pitchFamily="18" charset="0"/>
              </a:rPr>
              <a:t> </a:t>
            </a:r>
            <a:r>
              <a:rPr lang="ru-RU" sz="2400" b="1" dirty="0" err="1" smtClean="0">
                <a:solidFill>
                  <a:srgbClr val="800000"/>
                </a:solidFill>
                <a:latin typeface="Times New Roman" pitchFamily="18" charset="0"/>
                <a:cs typeface="Times New Roman" pitchFamily="18" charset="0"/>
              </a:rPr>
              <a:t>святкуваннях</a:t>
            </a:r>
            <a:r>
              <a:rPr lang="ru-RU" sz="2400" b="1" dirty="0" smtClean="0">
                <a:solidFill>
                  <a:srgbClr val="800000"/>
                </a:solidFill>
                <a:latin typeface="Times New Roman" pitchFamily="18" charset="0"/>
                <a:cs typeface="Times New Roman" pitchFamily="18" charset="0"/>
              </a:rPr>
              <a:t>: «</a:t>
            </a:r>
            <a:r>
              <a:rPr lang="ru-RU" sz="2400" b="1" dirty="0" err="1" smtClean="0">
                <a:solidFill>
                  <a:srgbClr val="800000"/>
                </a:solidFill>
                <a:latin typeface="Times New Roman" pitchFamily="18" charset="0"/>
                <a:cs typeface="Times New Roman" pitchFamily="18" charset="0"/>
              </a:rPr>
              <a:t>Святі</a:t>
            </a:r>
            <a:r>
              <a:rPr lang="ru-RU" sz="2400" b="1" dirty="0" smtClean="0">
                <a:solidFill>
                  <a:srgbClr val="800000"/>
                </a:solidFill>
                <a:latin typeface="Times New Roman" pitchFamily="18" charset="0"/>
                <a:cs typeface="Times New Roman" pitchFamily="18" charset="0"/>
              </a:rPr>
              <a:t> </a:t>
            </a:r>
            <a:r>
              <a:rPr lang="uk-UA" sz="2400" b="1" dirty="0" smtClean="0">
                <a:solidFill>
                  <a:srgbClr val="800000"/>
                </a:solidFill>
                <a:latin typeface="Times New Roman" pitchFamily="18" charset="0"/>
                <a:cs typeface="Times New Roman" pitchFamily="18" charset="0"/>
              </a:rPr>
              <a:t>М</a:t>
            </a:r>
            <a:r>
              <a:rPr lang="ru-RU" sz="2400" b="1" dirty="0" err="1" smtClean="0">
                <a:solidFill>
                  <a:srgbClr val="800000"/>
                </a:solidFill>
                <a:latin typeface="Times New Roman" pitchFamily="18" charset="0"/>
                <a:cs typeface="Times New Roman" pitchFamily="18" charset="0"/>
              </a:rPr>
              <a:t>иколая</a:t>
            </a:r>
            <a:r>
              <a:rPr lang="ru-RU" sz="2400" b="1" dirty="0" smtClean="0">
                <a:solidFill>
                  <a:srgbClr val="800000"/>
                </a:solidFill>
                <a:latin typeface="Times New Roman" pitchFamily="18" charset="0"/>
                <a:cs typeface="Times New Roman" pitchFamily="18" charset="0"/>
              </a:rPr>
              <a:t>», «</a:t>
            </a:r>
            <a:r>
              <a:rPr lang="ru-RU" sz="2400" b="1" dirty="0" err="1" smtClean="0">
                <a:solidFill>
                  <a:srgbClr val="800000"/>
                </a:solidFill>
                <a:latin typeface="Times New Roman" pitchFamily="18" charset="0"/>
                <a:cs typeface="Times New Roman" pitchFamily="18" charset="0"/>
              </a:rPr>
              <a:t>Новорічному</a:t>
            </a:r>
            <a:r>
              <a:rPr lang="ru-RU" sz="2400" b="1" dirty="0" smtClean="0">
                <a:solidFill>
                  <a:srgbClr val="800000"/>
                </a:solidFill>
                <a:latin typeface="Times New Roman" pitchFamily="18" charset="0"/>
                <a:cs typeface="Times New Roman" pitchFamily="18" charset="0"/>
              </a:rPr>
              <a:t> ранку»</a:t>
            </a:r>
            <a:r>
              <a:rPr lang="uk-UA" sz="2400" b="1" dirty="0" smtClean="0">
                <a:solidFill>
                  <a:srgbClr val="800000"/>
                </a:solidFill>
                <a:latin typeface="Times New Roman" pitchFamily="18" charset="0"/>
                <a:cs typeface="Times New Roman" pitchFamily="18" charset="0"/>
              </a:rPr>
              <a:t>, а також  розпитали родичів про значення свят і обрядових дійств різдвяного циклу: </a:t>
            </a:r>
            <a:r>
              <a:rPr lang="ru-RU" sz="2400" b="1" dirty="0" err="1" smtClean="0">
                <a:solidFill>
                  <a:srgbClr val="800000"/>
                </a:solidFill>
                <a:latin typeface="Times New Roman" pitchFamily="18" charset="0"/>
                <a:cs typeface="Times New Roman" pitchFamily="18" charset="0"/>
              </a:rPr>
              <a:t>святвечорах</a:t>
            </a:r>
            <a:r>
              <a:rPr lang="ru-RU" sz="2400" b="1" dirty="0" smtClean="0">
                <a:solidFill>
                  <a:srgbClr val="800000"/>
                </a:solidFill>
                <a:latin typeface="Times New Roman" pitchFamily="18" charset="0"/>
                <a:cs typeface="Times New Roman" pitchFamily="18" charset="0"/>
              </a:rPr>
              <a:t>, колядках, </a:t>
            </a:r>
            <a:r>
              <a:rPr lang="ru-RU" sz="2400" b="1" dirty="0" err="1" smtClean="0">
                <a:solidFill>
                  <a:srgbClr val="800000"/>
                </a:solidFill>
                <a:latin typeface="Times New Roman" pitchFamily="18" charset="0"/>
                <a:cs typeface="Times New Roman" pitchFamily="18" charset="0"/>
              </a:rPr>
              <a:t>щедрівках</a:t>
            </a:r>
            <a:r>
              <a:rPr lang="ru-RU" sz="2400" b="1" dirty="0" smtClean="0">
                <a:solidFill>
                  <a:srgbClr val="800000"/>
                </a:solidFill>
                <a:latin typeface="Times New Roman" pitchFamily="18" charset="0"/>
                <a:cs typeface="Times New Roman" pitchFamily="18" charset="0"/>
              </a:rPr>
              <a:t> та </a:t>
            </a:r>
            <a:r>
              <a:rPr lang="ru-RU" sz="2400" b="1" dirty="0" err="1" smtClean="0">
                <a:solidFill>
                  <a:srgbClr val="800000"/>
                </a:solidFill>
                <a:latin typeface="Times New Roman" pitchFamily="18" charset="0"/>
                <a:cs typeface="Times New Roman" pitchFamily="18" charset="0"/>
              </a:rPr>
              <a:t>інших</a:t>
            </a:r>
            <a:r>
              <a:rPr lang="uk-UA" sz="2400" b="1" dirty="0" smtClean="0">
                <a:solidFill>
                  <a:srgbClr val="800000"/>
                </a:solidFill>
                <a:latin typeface="Times New Roman" pitchFamily="18" charset="0"/>
                <a:cs typeface="Times New Roman" pitchFamily="18" charset="0"/>
              </a:rPr>
              <a:t>, стали їхніми учасниками. </a:t>
            </a:r>
            <a:endParaRPr lang="ru-RU" sz="2400" b="1" dirty="0" smtClean="0">
              <a:solidFill>
                <a:srgbClr val="800000"/>
              </a:solidFill>
              <a:latin typeface="Times New Roman" pitchFamily="18" charset="0"/>
              <a:cs typeface="Times New Roman" pitchFamily="18" charset="0"/>
            </a:endParaRPr>
          </a:p>
          <a:p>
            <a:endParaRPr lang="ru-RU" dirty="0"/>
          </a:p>
        </p:txBody>
      </p:sp>
      <p:pic>
        <p:nvPicPr>
          <p:cNvPr id="5" name="Рисунок 4" descr="C:\Users\user\Desktop\Прощавай 4 клас\шкільний фотоальбом\40.jpg"/>
          <p:cNvPicPr/>
          <p:nvPr/>
        </p:nvPicPr>
        <p:blipFill>
          <a:blip r:embed="rId3"/>
          <a:srcRect/>
          <a:stretch>
            <a:fillRect/>
          </a:stretch>
        </p:blipFill>
        <p:spPr bwMode="auto">
          <a:xfrm>
            <a:off x="142844" y="2643182"/>
            <a:ext cx="4143404" cy="3500462"/>
          </a:xfrm>
          <a:prstGeom prst="rect">
            <a:avLst/>
          </a:prstGeom>
          <a:ln>
            <a:noFill/>
          </a:ln>
          <a:effectLst>
            <a:softEdge rad="112500"/>
          </a:effectLst>
        </p:spPr>
      </p:pic>
      <p:pic>
        <p:nvPicPr>
          <p:cNvPr id="6" name="Рисунок 5" descr="C:\Users\user\Desktop\Прощавай 4 клас\шкільний фотоальбом\41.jpg"/>
          <p:cNvPicPr/>
          <p:nvPr/>
        </p:nvPicPr>
        <p:blipFill>
          <a:blip r:embed="rId4"/>
          <a:srcRect/>
          <a:stretch>
            <a:fillRect/>
          </a:stretch>
        </p:blipFill>
        <p:spPr bwMode="auto">
          <a:xfrm>
            <a:off x="4429124" y="2714620"/>
            <a:ext cx="4214842" cy="3357586"/>
          </a:xfrm>
          <a:prstGeom prst="rect">
            <a:avLst/>
          </a:prstGeom>
          <a:ln>
            <a:noFill/>
          </a:ln>
          <a:effectLst>
            <a:softEdge rad="112500"/>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274638"/>
            <a:ext cx="8329642" cy="4511684"/>
          </a:xfrm>
        </p:spPr>
        <p:txBody>
          <a:bodyPr>
            <a:normAutofit fontScale="90000"/>
          </a:bodyPr>
          <a:lstStyle/>
          <a:p>
            <a:r>
              <a:rPr lang="uk-UA" b="1" dirty="0" smtClean="0">
                <a:solidFill>
                  <a:srgbClr val="800000"/>
                </a:solidFill>
                <a:latin typeface="Times New Roman" pitchFamily="18" charset="0"/>
                <a:cs typeface="Times New Roman" pitchFamily="18" charset="0"/>
              </a:rPr>
              <a:t>Завершенням проекту </a:t>
            </a:r>
            <a:r>
              <a:rPr lang="uk-UA" dirty="0" smtClean="0">
                <a:solidFill>
                  <a:srgbClr val="800000"/>
                </a:solidFill>
                <a:latin typeface="Times New Roman" pitchFamily="18" charset="0"/>
                <a:cs typeface="Times New Roman" pitchFamily="18" charset="0"/>
              </a:rPr>
              <a:t> став круглий стіл, за яким учасники поділилися  приємними враженнями від проекту, фото та відеоматеріалами своєї роботи, склали замітку для шкільного сайту</a:t>
            </a:r>
            <a:endParaRPr lang="ru-RU" dirty="0">
              <a:solidFill>
                <a:srgbClr val="800000"/>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uk-UA"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Навчальні дисципліни, близькі до теми проекту:</a:t>
            </a:r>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Объект 2"/>
          <p:cNvSpPr>
            <a:spLocks noGrp="1"/>
          </p:cNvSpPr>
          <p:nvPr>
            <p:ph idx="1"/>
          </p:nvPr>
        </p:nvSpPr>
        <p:spPr/>
        <p:txBody>
          <a:bodyPr>
            <a:normAutofit/>
          </a:bodyPr>
          <a:lstStyle/>
          <a:p>
            <a:pPr>
              <a:lnSpc>
                <a:spcPct val="150000"/>
              </a:lnSpc>
            </a:pPr>
            <a:r>
              <a:rPr lang="ru-RU" b="1" dirty="0" err="1" smtClean="0">
                <a:solidFill>
                  <a:srgbClr val="800000"/>
                </a:solidFill>
                <a:effectLst>
                  <a:outerShdw blurRad="38100" dist="38100" dir="2700000" algn="tl">
                    <a:srgbClr val="000000">
                      <a:alpha val="43137"/>
                    </a:srgbClr>
                  </a:outerShdw>
                </a:effectLst>
                <a:latin typeface="Times New Roman" pitchFamily="18" charset="0"/>
                <a:cs typeface="Times New Roman" pitchFamily="18" charset="0"/>
              </a:rPr>
              <a:t>Літературне</a:t>
            </a:r>
            <a:r>
              <a:rPr lang="ru-RU" b="1" dirty="0" smtClean="0">
                <a:solidFill>
                  <a:srgbClr val="800000"/>
                </a:solidFill>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solidFill>
                  <a:srgbClr val="800000"/>
                </a:solidFill>
                <a:effectLst>
                  <a:outerShdw blurRad="38100" dist="38100" dir="2700000" algn="tl">
                    <a:srgbClr val="000000">
                      <a:alpha val="43137"/>
                    </a:srgbClr>
                  </a:outerShdw>
                </a:effectLst>
                <a:latin typeface="Times New Roman" pitchFamily="18" charset="0"/>
                <a:cs typeface="Times New Roman" pitchFamily="18" charset="0"/>
              </a:rPr>
              <a:t>читання</a:t>
            </a:r>
            <a:endParaRPr lang="ru-RU" b="1" dirty="0" smtClean="0">
              <a:solidFill>
                <a:srgbClr val="800000"/>
              </a:solidFill>
              <a:effectLst>
                <a:outerShdw blurRad="38100" dist="38100" dir="2700000" algn="tl">
                  <a:srgbClr val="000000">
                    <a:alpha val="43137"/>
                  </a:srgbClr>
                </a:outerShdw>
              </a:effectLst>
              <a:latin typeface="Times New Roman" pitchFamily="18" charset="0"/>
              <a:cs typeface="Times New Roman" pitchFamily="18" charset="0"/>
            </a:endParaRPr>
          </a:p>
          <a:p>
            <a:pPr>
              <a:lnSpc>
                <a:spcPct val="150000"/>
              </a:lnSpc>
            </a:pPr>
            <a:r>
              <a:rPr lang="ru-RU" b="1" dirty="0" err="1" smtClean="0">
                <a:solidFill>
                  <a:srgbClr val="800000"/>
                </a:solidFill>
                <a:effectLst>
                  <a:outerShdw blurRad="38100" dist="38100" dir="2700000" algn="tl">
                    <a:srgbClr val="000000">
                      <a:alpha val="43137"/>
                    </a:srgbClr>
                  </a:outerShdw>
                </a:effectLst>
                <a:latin typeface="Times New Roman" pitchFamily="18" charset="0"/>
                <a:cs typeface="Times New Roman" pitchFamily="18" charset="0"/>
              </a:rPr>
              <a:t>Українська</a:t>
            </a:r>
            <a:r>
              <a:rPr lang="ru-RU" b="1" dirty="0" smtClean="0">
                <a:solidFill>
                  <a:srgbClr val="800000"/>
                </a:solidFill>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solidFill>
                  <a:srgbClr val="800000"/>
                </a:solidFill>
                <a:effectLst>
                  <a:outerShdw blurRad="38100" dist="38100" dir="2700000" algn="tl">
                    <a:srgbClr val="000000">
                      <a:alpha val="43137"/>
                    </a:srgbClr>
                  </a:outerShdw>
                </a:effectLst>
                <a:latin typeface="Times New Roman" pitchFamily="18" charset="0"/>
                <a:cs typeface="Times New Roman" pitchFamily="18" charset="0"/>
              </a:rPr>
              <a:t>мова</a:t>
            </a:r>
            <a:endParaRPr lang="ru-RU" b="1" dirty="0">
              <a:solidFill>
                <a:srgbClr val="800000"/>
              </a:solidFill>
              <a:effectLst>
                <a:outerShdw blurRad="38100" dist="38100" dir="2700000" algn="tl">
                  <a:srgbClr val="000000">
                    <a:alpha val="43137"/>
                  </a:srgbClr>
                </a:outerShdw>
              </a:effectLst>
              <a:latin typeface="Times New Roman" pitchFamily="18" charset="0"/>
              <a:cs typeface="Times New Roman" pitchFamily="18" charset="0"/>
            </a:endParaRPr>
          </a:p>
          <a:p>
            <a:pPr>
              <a:lnSpc>
                <a:spcPct val="150000"/>
              </a:lnSpc>
            </a:pPr>
            <a:r>
              <a:rPr lang="ru-RU" b="1" dirty="0" err="1" smtClean="0">
                <a:solidFill>
                  <a:srgbClr val="800000"/>
                </a:solidFill>
                <a:effectLst>
                  <a:outerShdw blurRad="38100" dist="38100" dir="2700000" algn="tl">
                    <a:srgbClr val="000000">
                      <a:alpha val="43137"/>
                    </a:srgbClr>
                  </a:outerShdw>
                </a:effectLst>
                <a:latin typeface="Times New Roman" pitchFamily="18" charset="0"/>
                <a:cs typeface="Times New Roman" pitchFamily="18" charset="0"/>
              </a:rPr>
              <a:t>Природознавство</a:t>
            </a:r>
            <a:endParaRPr lang="ru-RU" b="1" dirty="0" smtClean="0">
              <a:solidFill>
                <a:srgbClr val="800000"/>
              </a:solidFill>
              <a:effectLst>
                <a:outerShdw blurRad="38100" dist="38100" dir="2700000" algn="tl">
                  <a:srgbClr val="000000">
                    <a:alpha val="43137"/>
                  </a:srgbClr>
                </a:outerShdw>
              </a:effectLst>
              <a:latin typeface="Times New Roman" pitchFamily="18" charset="0"/>
              <a:cs typeface="Times New Roman" pitchFamily="18" charset="0"/>
            </a:endParaRPr>
          </a:p>
          <a:p>
            <a:pPr>
              <a:lnSpc>
                <a:spcPct val="150000"/>
              </a:lnSpc>
            </a:pPr>
            <a:r>
              <a:rPr lang="ru-RU" b="1" dirty="0" err="1" smtClean="0">
                <a:solidFill>
                  <a:srgbClr val="800000"/>
                </a:solidFill>
                <a:effectLst>
                  <a:outerShdw blurRad="38100" dist="38100" dir="2700000" algn="tl">
                    <a:srgbClr val="000000">
                      <a:alpha val="43137"/>
                    </a:srgbClr>
                  </a:outerShdw>
                </a:effectLst>
                <a:latin typeface="Times New Roman" pitchFamily="18" charset="0"/>
                <a:cs typeface="Times New Roman" pitchFamily="18" charset="0"/>
              </a:rPr>
              <a:t>Образотворче</a:t>
            </a:r>
            <a:r>
              <a:rPr lang="ru-RU" b="1" dirty="0" smtClean="0">
                <a:solidFill>
                  <a:srgbClr val="800000"/>
                </a:solidFill>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solidFill>
                  <a:srgbClr val="800000"/>
                </a:solidFill>
                <a:effectLst>
                  <a:outerShdw blurRad="38100" dist="38100" dir="2700000" algn="tl">
                    <a:srgbClr val="000000">
                      <a:alpha val="43137"/>
                    </a:srgbClr>
                  </a:outerShdw>
                </a:effectLst>
                <a:latin typeface="Times New Roman" pitchFamily="18" charset="0"/>
                <a:cs typeface="Times New Roman" pitchFamily="18" charset="0"/>
              </a:rPr>
              <a:t>мистецтво</a:t>
            </a:r>
            <a:endParaRPr lang="ru-RU" b="1" dirty="0" smtClean="0">
              <a:solidFill>
                <a:srgbClr val="800000"/>
              </a:solidFill>
              <a:effectLst>
                <a:outerShdw blurRad="38100" dist="38100" dir="2700000" algn="tl">
                  <a:srgbClr val="000000">
                    <a:alpha val="43137"/>
                  </a:srgbClr>
                </a:outerShdw>
              </a:effectLst>
              <a:latin typeface="Times New Roman" pitchFamily="18" charset="0"/>
              <a:cs typeface="Times New Roman" pitchFamily="18" charset="0"/>
            </a:endParaRPr>
          </a:p>
          <a:p>
            <a:pPr>
              <a:lnSpc>
                <a:spcPct val="150000"/>
              </a:lnSpc>
            </a:pPr>
            <a:r>
              <a:rPr lang="ru-RU" b="1" dirty="0" err="1" smtClean="0">
                <a:solidFill>
                  <a:srgbClr val="800000"/>
                </a:solidFill>
                <a:effectLst>
                  <a:outerShdw blurRad="38100" dist="38100" dir="2700000" algn="tl">
                    <a:srgbClr val="000000">
                      <a:alpha val="43137"/>
                    </a:srgbClr>
                  </a:outerShdw>
                </a:effectLst>
                <a:latin typeface="Times New Roman" pitchFamily="18" charset="0"/>
                <a:cs typeface="Times New Roman" pitchFamily="18" charset="0"/>
              </a:rPr>
              <a:t>Трудове</a:t>
            </a:r>
            <a:r>
              <a:rPr lang="ru-RU" b="1" dirty="0" smtClean="0">
                <a:solidFill>
                  <a:srgbClr val="800000"/>
                </a:solidFill>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solidFill>
                  <a:srgbClr val="800000"/>
                </a:solidFill>
                <a:effectLst>
                  <a:outerShdw blurRad="38100" dist="38100" dir="2700000" algn="tl">
                    <a:srgbClr val="000000">
                      <a:alpha val="43137"/>
                    </a:srgbClr>
                  </a:outerShdw>
                </a:effectLst>
                <a:latin typeface="Times New Roman" pitchFamily="18" charset="0"/>
                <a:cs typeface="Times New Roman" pitchFamily="18" charset="0"/>
              </a:rPr>
              <a:t>навчання</a:t>
            </a:r>
            <a:endParaRPr lang="ru-RU" b="1" dirty="0">
              <a:solidFill>
                <a:srgbClr val="800000"/>
              </a:solidFill>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2050" name="Picture 2" descr="Похожее изображение"/>
          <p:cNvPicPr>
            <a:picLocks noChangeAspect="1" noChangeArrowheads="1" noCrop="1"/>
          </p:cNvPicPr>
          <p:nvPr/>
        </p:nvPicPr>
        <p:blipFill>
          <a:blip r:embed="rId2">
            <a:extLst>
              <a:ext uri="{28A0092B-C50C-407E-A947-70E740481C1C}">
                <a14:useLocalDpi xmlns="" xmlns:a14="http://schemas.microsoft.com/office/drawing/2010/main" val="0"/>
              </a:ext>
            </a:extLst>
          </a:blip>
          <a:srcRect/>
          <a:stretch>
            <a:fillRect/>
          </a:stretch>
        </p:blipFill>
        <p:spPr bwMode="auto">
          <a:xfrm>
            <a:off x="7092280" y="980728"/>
            <a:ext cx="1905000" cy="1905000"/>
          </a:xfrm>
          <a:prstGeom prst="rect">
            <a:avLst/>
          </a:prstGeom>
          <a:noFill/>
          <a:extLst>
            <a:ext uri="{909E8E84-426E-40DD-AFC4-6F175D3DCCD1}">
              <a14:hiddenFill xmlns="" xmlns:a14="http://schemas.microsoft.com/office/drawing/2010/main">
                <a:solidFill>
                  <a:srgbClr val="FFFFFF"/>
                </a:solidFill>
              </a14:hiddenFill>
            </a:ext>
          </a:extLst>
        </p:spPr>
      </p:pic>
      <p:pic>
        <p:nvPicPr>
          <p:cNvPr id="5" name="Picture 2" descr="Похожее изображение"/>
          <p:cNvPicPr>
            <a:picLocks noChangeAspect="1" noChangeArrowheads="1" noCrop="1"/>
          </p:cNvPicPr>
          <p:nvPr/>
        </p:nvPicPr>
        <p:blipFill>
          <a:blip r:embed="rId2">
            <a:extLst>
              <a:ext uri="{28A0092B-C50C-407E-A947-70E740481C1C}">
                <a14:useLocalDpi xmlns="" xmlns:a14="http://schemas.microsoft.com/office/drawing/2010/main" val="0"/>
              </a:ext>
            </a:extLst>
          </a:blip>
          <a:srcRect/>
          <a:stretch>
            <a:fillRect/>
          </a:stretch>
        </p:blipFill>
        <p:spPr bwMode="auto">
          <a:xfrm>
            <a:off x="5593050" y="2885728"/>
            <a:ext cx="1905000" cy="1905000"/>
          </a:xfrm>
          <a:prstGeom prst="rect">
            <a:avLst/>
          </a:prstGeom>
          <a:noFill/>
          <a:extLst>
            <a:ext uri="{909E8E84-426E-40DD-AFC4-6F175D3DCCD1}">
              <a14:hiddenFill xmlns="" xmlns:a14="http://schemas.microsoft.com/office/drawing/2010/main">
                <a:solidFill>
                  <a:srgbClr val="FFFFFF"/>
                </a:solidFill>
              </a14:hiddenFill>
            </a:ext>
          </a:extLst>
        </p:spPr>
      </p:pic>
      <p:pic>
        <p:nvPicPr>
          <p:cNvPr id="6" name="Picture 2" descr="Похожее изображение"/>
          <p:cNvPicPr>
            <a:picLocks noChangeAspect="1" noChangeArrowheads="1" noCrop="1"/>
          </p:cNvPicPr>
          <p:nvPr/>
        </p:nvPicPr>
        <p:blipFill>
          <a:blip r:embed="rId2">
            <a:extLst>
              <a:ext uri="{28A0092B-C50C-407E-A947-70E740481C1C}">
                <a14:useLocalDpi xmlns="" xmlns:a14="http://schemas.microsoft.com/office/drawing/2010/main" val="0"/>
              </a:ext>
            </a:extLst>
          </a:blip>
          <a:srcRect/>
          <a:stretch>
            <a:fillRect/>
          </a:stretch>
        </p:blipFill>
        <p:spPr bwMode="auto">
          <a:xfrm>
            <a:off x="6948264" y="4653136"/>
            <a:ext cx="1905000" cy="1905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584772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Объект 2"/>
          <p:cNvSpPr>
            <a:spLocks noGrp="1"/>
          </p:cNvSpPr>
          <p:nvPr>
            <p:ph idx="1"/>
          </p:nvPr>
        </p:nvSpPr>
        <p:spPr>
          <a:xfrm>
            <a:off x="395536" y="1628800"/>
            <a:ext cx="8229600" cy="4525963"/>
          </a:xfrm>
        </p:spPr>
        <p:txBody>
          <a:bodyPr/>
          <a:lstStyle/>
          <a:p>
            <a:pPr marL="0" indent="0">
              <a:buNone/>
            </a:pPr>
            <a:endParaRPr lang="uk-UA" b="1" dirty="0">
              <a:solidFill>
                <a:srgbClr val="C00000"/>
              </a:solidFill>
              <a:effectLst>
                <a:outerShdw blurRad="38100" dist="38100" dir="2700000" algn="tl">
                  <a:srgbClr val="000000">
                    <a:alpha val="43137"/>
                  </a:srgbClr>
                </a:outerShdw>
              </a:effectLst>
            </a:endParaRPr>
          </a:p>
          <a:p>
            <a:r>
              <a:rPr lang="uk-UA" b="1" dirty="0" smtClean="0">
                <a:solidFill>
                  <a:srgbClr val="C00000"/>
                </a:solidFill>
                <a:effectLst>
                  <a:outerShdw blurRad="38100" dist="38100" dir="2700000" algn="tl">
                    <a:srgbClr val="000000">
                      <a:alpha val="43137"/>
                    </a:srgbClr>
                  </a:outerShdw>
                </a:effectLst>
              </a:rPr>
              <a:t>Вчитель – </a:t>
            </a:r>
            <a:r>
              <a:rPr lang="uk-UA" b="1" dirty="0" err="1" smtClean="0">
                <a:solidFill>
                  <a:srgbClr val="C00000"/>
                </a:solidFill>
                <a:effectLst>
                  <a:outerShdw blurRad="38100" dist="38100" dir="2700000" algn="tl">
                    <a:srgbClr val="000000">
                      <a:alpha val="43137"/>
                    </a:srgbClr>
                  </a:outerShdw>
                </a:effectLst>
              </a:rPr>
              <a:t>Маланич</a:t>
            </a:r>
            <a:r>
              <a:rPr lang="uk-UA" b="1" dirty="0" smtClean="0">
                <a:solidFill>
                  <a:srgbClr val="C00000"/>
                </a:solidFill>
                <a:effectLst>
                  <a:outerShdw blurRad="38100" dist="38100" dir="2700000" algn="tl">
                    <a:srgbClr val="000000">
                      <a:alpha val="43137"/>
                    </a:srgbClr>
                  </a:outerShdw>
                </a:effectLst>
              </a:rPr>
              <a:t> М. В.</a:t>
            </a:r>
          </a:p>
          <a:p>
            <a:r>
              <a:rPr lang="uk-UA" b="1" dirty="0" smtClean="0">
                <a:solidFill>
                  <a:srgbClr val="C00000"/>
                </a:solidFill>
                <a:effectLst>
                  <a:outerShdw blurRad="38100" dist="38100" dir="2700000" algn="tl">
                    <a:srgbClr val="000000">
                      <a:alpha val="43137"/>
                    </a:srgbClr>
                  </a:outerShdw>
                </a:effectLst>
              </a:rPr>
              <a:t>Учні 4 класу ЗОШ І-ІІ ст. с. </a:t>
            </a:r>
            <a:r>
              <a:rPr lang="uk-UA" b="1" dirty="0" err="1" smtClean="0">
                <a:solidFill>
                  <a:srgbClr val="C00000"/>
                </a:solidFill>
                <a:effectLst>
                  <a:outerShdw blurRad="38100" dist="38100" dir="2700000" algn="tl">
                    <a:srgbClr val="000000">
                      <a:alpha val="43137"/>
                    </a:srgbClr>
                  </a:outerShdw>
                </a:effectLst>
              </a:rPr>
              <a:t>Добрівляни</a:t>
            </a:r>
            <a:endParaRPr lang="ru-RU" b="1" dirty="0">
              <a:solidFill>
                <a:srgbClr val="C00000"/>
              </a:solidFill>
              <a:effectLst>
                <a:outerShdw blurRad="38100" dist="38100" dir="2700000" algn="tl">
                  <a:srgbClr val="000000">
                    <a:alpha val="43137"/>
                  </a:srgbClr>
                </a:outerShdw>
              </a:effectLst>
            </a:endParaRPr>
          </a:p>
        </p:txBody>
      </p:sp>
      <p:sp>
        <p:nvSpPr>
          <p:cNvPr id="4" name="Заголовок 1"/>
          <p:cNvSpPr>
            <a:spLocks noGrp="1"/>
          </p:cNvSpPr>
          <p:nvPr>
            <p:ph type="title"/>
          </p:nvPr>
        </p:nvSpPr>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uk-UA"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Склад проектної групи:</a:t>
            </a:r>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3074" name="Picture 2" descr="Картинки по запросу сніжинки анімація"/>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6444208" y="3284984"/>
            <a:ext cx="2381250" cy="2733676"/>
          </a:xfrm>
          <a:prstGeom prst="rect">
            <a:avLst/>
          </a:prstGeom>
          <a:noFill/>
          <a:extLst>
            <a:ext uri="{909E8E84-426E-40DD-AFC4-6F175D3DCCD1}">
              <a14:hiddenFill xmlns="" xmlns:a14="http://schemas.microsoft.com/office/drawing/2010/main">
                <a:solidFill>
                  <a:srgbClr val="FFFFFF"/>
                </a:solidFill>
              </a14:hiddenFill>
            </a:ext>
          </a:extLst>
        </p:spPr>
      </p:pic>
      <p:pic>
        <p:nvPicPr>
          <p:cNvPr id="5" name="Picture 2" descr="Картинки по запросу сніжинки анімація"/>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4788024" y="5166122"/>
            <a:ext cx="1190625" cy="1366838"/>
          </a:xfrm>
          <a:prstGeom prst="rect">
            <a:avLst/>
          </a:prstGeom>
          <a:noFill/>
          <a:extLst>
            <a:ext uri="{909E8E84-426E-40DD-AFC4-6F175D3DCCD1}">
              <a14:hiddenFill xmlns="" xmlns:a14="http://schemas.microsoft.com/office/drawing/2010/main">
                <a:solidFill>
                  <a:srgbClr val="FFFFFF"/>
                </a:solidFill>
              </a14:hiddenFill>
            </a:ext>
          </a:extLst>
        </p:spPr>
      </p:pic>
      <p:pic>
        <p:nvPicPr>
          <p:cNvPr id="8" name="Picture 2" descr="Картинки по запросу сніжинки анімація"/>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2843808" y="3645024"/>
            <a:ext cx="1190625" cy="1366838"/>
          </a:xfrm>
          <a:prstGeom prst="rect">
            <a:avLst/>
          </a:prstGeom>
          <a:noFill/>
          <a:extLst>
            <a:ext uri="{909E8E84-426E-40DD-AFC4-6F175D3DCCD1}">
              <a14:hiddenFill xmlns="" xmlns:a14="http://schemas.microsoft.com/office/drawing/2010/main">
                <a:solidFill>
                  <a:srgbClr val="FFFFFF"/>
                </a:solidFill>
              </a14:hiddenFill>
            </a:ext>
          </a:extLst>
        </p:spPr>
      </p:pic>
      <p:pic>
        <p:nvPicPr>
          <p:cNvPr id="9" name="Picture 2" descr="Картинки по запросу сніжинки анімація"/>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539552" y="5166122"/>
            <a:ext cx="1190625" cy="136683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93332798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r>
              <a:rPr lang="uk-UA"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Груповий</a:t>
            </a:r>
          </a:p>
          <a:p>
            <a:r>
              <a:rPr lang="uk-UA"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Середньої тривалості (з 08.12.16 -30.01.17)</a:t>
            </a:r>
          </a:p>
          <a:p>
            <a:r>
              <a:rPr lang="uk-UA"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Дослідницький</a:t>
            </a:r>
          </a:p>
          <a:p>
            <a:r>
              <a:rPr lang="uk-UA"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Пошуковий</a:t>
            </a:r>
          </a:p>
          <a:p>
            <a:r>
              <a:rPr lang="uk-UA"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Творчий</a:t>
            </a:r>
            <a:endParaRPr lang="ru-RU" b="1"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4" name="Заголовок 1"/>
          <p:cNvSpPr>
            <a:spLocks noGrp="1"/>
          </p:cNvSpPr>
          <p:nvPr>
            <p:ph type="title"/>
          </p:nvPr>
        </p:nvSpPr>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uk-UA"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Тип проекту:</a:t>
            </a:r>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4098" name="Picture 2" descr="Похожее изображение"/>
          <p:cNvPicPr>
            <a:picLocks noChangeAspect="1" noChangeArrowheads="1" noCrop="1"/>
          </p:cNvPicPr>
          <p:nvPr/>
        </p:nvPicPr>
        <p:blipFill>
          <a:blip r:embed="rId2">
            <a:extLst>
              <a:ext uri="{28A0092B-C50C-407E-A947-70E740481C1C}">
                <a14:useLocalDpi xmlns="" xmlns:a14="http://schemas.microsoft.com/office/drawing/2010/main" val="0"/>
              </a:ext>
            </a:extLst>
          </a:blip>
          <a:srcRect/>
          <a:stretch>
            <a:fillRect/>
          </a:stretch>
        </p:blipFill>
        <p:spPr bwMode="auto">
          <a:xfrm>
            <a:off x="1331640" y="4941168"/>
            <a:ext cx="6336704" cy="1296144"/>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8295952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Объект 2"/>
          <p:cNvSpPr>
            <a:spLocks noGrp="1"/>
          </p:cNvSpPr>
          <p:nvPr>
            <p:ph idx="1"/>
          </p:nvPr>
        </p:nvSpPr>
        <p:spPr>
          <a:xfrm>
            <a:off x="395536" y="1412776"/>
            <a:ext cx="8229600" cy="4525963"/>
          </a:xfrm>
        </p:spPr>
        <p:txBody>
          <a:bodyPr>
            <a:normAutofit fontScale="92500"/>
          </a:bodyPr>
          <a:lstStyle/>
          <a:p>
            <a:pPr>
              <a:lnSpc>
                <a:spcPct val="150000"/>
              </a:lnSpc>
              <a:buFont typeface="Wingdings" pitchFamily="2" charset="2"/>
              <a:buChar char="q"/>
            </a:pPr>
            <a:r>
              <a:rPr lang="ru-RU" sz="2000" b="1" dirty="0" err="1">
                <a:solidFill>
                  <a:srgbClr val="800000"/>
                </a:solidFill>
                <a:latin typeface="Times New Roman" pitchFamily="18" charset="0"/>
                <a:cs typeface="Times New Roman" pitchFamily="18" charset="0"/>
              </a:rPr>
              <a:t>Д</a:t>
            </a:r>
            <a:r>
              <a:rPr lang="ru-RU" sz="2000" b="1" dirty="0" err="1" smtClean="0">
                <a:solidFill>
                  <a:srgbClr val="800000"/>
                </a:solidFill>
                <a:latin typeface="Times New Roman" pitchFamily="18" charset="0"/>
                <a:cs typeface="Times New Roman" pitchFamily="18" charset="0"/>
              </a:rPr>
              <a:t>ослідити</a:t>
            </a:r>
            <a:r>
              <a:rPr lang="ru-RU" sz="2000" b="1" dirty="0" smtClean="0">
                <a:solidFill>
                  <a:srgbClr val="800000"/>
                </a:solidFill>
                <a:latin typeface="Times New Roman" pitchFamily="18" charset="0"/>
                <a:cs typeface="Times New Roman" pitchFamily="18" charset="0"/>
              </a:rPr>
              <a:t> </a:t>
            </a:r>
            <a:r>
              <a:rPr lang="ru-RU" sz="2000" b="1" dirty="0" err="1">
                <a:solidFill>
                  <a:srgbClr val="800000"/>
                </a:solidFill>
                <a:latin typeface="Times New Roman" pitchFamily="18" charset="0"/>
                <a:cs typeface="Times New Roman" pitchFamily="18" charset="0"/>
              </a:rPr>
              <a:t>традиції</a:t>
            </a:r>
            <a:r>
              <a:rPr lang="ru-RU" sz="2000" b="1" dirty="0">
                <a:solidFill>
                  <a:srgbClr val="800000"/>
                </a:solidFill>
                <a:latin typeface="Times New Roman" pitchFamily="18" charset="0"/>
                <a:cs typeface="Times New Roman" pitchFamily="18" charset="0"/>
              </a:rPr>
              <a:t> </a:t>
            </a:r>
            <a:r>
              <a:rPr lang="ru-RU" sz="2000" b="1" dirty="0" err="1">
                <a:solidFill>
                  <a:srgbClr val="800000"/>
                </a:solidFill>
                <a:latin typeface="Times New Roman" pitchFamily="18" charset="0"/>
                <a:cs typeface="Times New Roman" pitchFamily="18" charset="0"/>
              </a:rPr>
              <a:t>святкування</a:t>
            </a:r>
            <a:r>
              <a:rPr lang="ru-RU" sz="2000" b="1" dirty="0">
                <a:solidFill>
                  <a:srgbClr val="800000"/>
                </a:solidFill>
                <a:latin typeface="Times New Roman" pitchFamily="18" charset="0"/>
                <a:cs typeface="Times New Roman" pitchFamily="18" charset="0"/>
              </a:rPr>
              <a:t> </a:t>
            </a:r>
            <a:r>
              <a:rPr lang="ru-RU" sz="2000" b="1" dirty="0" err="1">
                <a:solidFill>
                  <a:srgbClr val="800000"/>
                </a:solidFill>
                <a:latin typeface="Times New Roman" pitchFamily="18" charset="0"/>
                <a:cs typeface="Times New Roman" pitchFamily="18" charset="0"/>
              </a:rPr>
              <a:t>зимових</a:t>
            </a:r>
            <a:r>
              <a:rPr lang="ru-RU" sz="2000" b="1" dirty="0">
                <a:solidFill>
                  <a:srgbClr val="800000"/>
                </a:solidFill>
                <a:latin typeface="Times New Roman" pitchFamily="18" charset="0"/>
                <a:cs typeface="Times New Roman" pitchFamily="18" charset="0"/>
              </a:rPr>
              <a:t> </a:t>
            </a:r>
            <a:r>
              <a:rPr lang="ru-RU" sz="2000" b="1" dirty="0" err="1">
                <a:solidFill>
                  <a:srgbClr val="800000"/>
                </a:solidFill>
                <a:latin typeface="Times New Roman" pitchFamily="18" charset="0"/>
                <a:cs typeface="Times New Roman" pitchFamily="18" charset="0"/>
              </a:rPr>
              <a:t>народних</a:t>
            </a:r>
            <a:r>
              <a:rPr lang="ru-RU" sz="2000" b="1" dirty="0">
                <a:solidFill>
                  <a:srgbClr val="800000"/>
                </a:solidFill>
                <a:latin typeface="Times New Roman" pitchFamily="18" charset="0"/>
                <a:cs typeface="Times New Roman" pitchFamily="18" charset="0"/>
              </a:rPr>
              <a:t> свят в </a:t>
            </a:r>
            <a:r>
              <a:rPr lang="ru-RU" sz="2000" b="1" dirty="0" err="1" smtClean="0">
                <a:solidFill>
                  <a:srgbClr val="800000"/>
                </a:solidFill>
                <a:latin typeface="Times New Roman" pitchFamily="18" charset="0"/>
                <a:cs typeface="Times New Roman" pitchFamily="18" charset="0"/>
              </a:rPr>
              <a:t>Україні</a:t>
            </a:r>
            <a:r>
              <a:rPr lang="ru-RU" sz="2000" b="1" dirty="0" smtClean="0">
                <a:solidFill>
                  <a:srgbClr val="800000"/>
                </a:solidFill>
                <a:latin typeface="Times New Roman" pitchFamily="18" charset="0"/>
                <a:cs typeface="Times New Roman" pitchFamily="18" charset="0"/>
              </a:rPr>
              <a:t>.</a:t>
            </a:r>
          </a:p>
          <a:p>
            <a:pPr>
              <a:lnSpc>
                <a:spcPct val="150000"/>
              </a:lnSpc>
              <a:buFont typeface="Wingdings" pitchFamily="2" charset="2"/>
              <a:buChar char="q"/>
            </a:pPr>
            <a:r>
              <a:rPr lang="ru-RU" sz="2000" b="1" dirty="0" smtClean="0">
                <a:solidFill>
                  <a:srgbClr val="800000"/>
                </a:solidFill>
                <a:latin typeface="Times New Roman" pitchFamily="18" charset="0"/>
                <a:cs typeface="Times New Roman" pitchFamily="18" charset="0"/>
              </a:rPr>
              <a:t> </a:t>
            </a:r>
            <a:r>
              <a:rPr lang="ru-RU" sz="2000" b="1" dirty="0" err="1">
                <a:solidFill>
                  <a:srgbClr val="800000"/>
                </a:solidFill>
                <a:latin typeface="Times New Roman" pitchFamily="18" charset="0"/>
                <a:cs typeface="Times New Roman" pitchFamily="18" charset="0"/>
              </a:rPr>
              <a:t>З</a:t>
            </a:r>
            <a:r>
              <a:rPr lang="ru-RU" sz="2000" b="1" dirty="0" err="1" smtClean="0">
                <a:solidFill>
                  <a:srgbClr val="800000"/>
                </a:solidFill>
                <a:latin typeface="Times New Roman" pitchFamily="18" charset="0"/>
                <a:cs typeface="Times New Roman" pitchFamily="18" charset="0"/>
              </a:rPr>
              <a:t>’ясувати</a:t>
            </a:r>
            <a:r>
              <a:rPr lang="ru-RU" sz="2000" b="1" dirty="0" smtClean="0">
                <a:solidFill>
                  <a:srgbClr val="800000"/>
                </a:solidFill>
                <a:latin typeface="Times New Roman" pitchFamily="18" charset="0"/>
                <a:cs typeface="Times New Roman" pitchFamily="18" charset="0"/>
              </a:rPr>
              <a:t> кому </a:t>
            </a:r>
            <a:r>
              <a:rPr lang="ru-RU" sz="2000" b="1" dirty="0" err="1" smtClean="0">
                <a:solidFill>
                  <a:srgbClr val="800000"/>
                </a:solidFill>
                <a:latin typeface="Times New Roman" pitchFamily="18" charset="0"/>
                <a:cs typeface="Times New Roman" pitchFamily="18" charset="0"/>
              </a:rPr>
              <a:t>потрібна</a:t>
            </a:r>
            <a:r>
              <a:rPr lang="ru-RU" sz="2000" b="1" dirty="0" smtClean="0">
                <a:solidFill>
                  <a:srgbClr val="800000"/>
                </a:solidFill>
                <a:latin typeface="Times New Roman" pitchFamily="18" charset="0"/>
                <a:cs typeface="Times New Roman" pitchFamily="18" charset="0"/>
              </a:rPr>
              <a:t> </a:t>
            </a:r>
            <a:r>
              <a:rPr lang="ru-RU" sz="2000" b="1" dirty="0" err="1" smtClean="0">
                <a:solidFill>
                  <a:srgbClr val="800000"/>
                </a:solidFill>
                <a:latin typeface="Times New Roman" pitchFamily="18" charset="0"/>
                <a:cs typeface="Times New Roman" pitchFamily="18" charset="0"/>
              </a:rPr>
              <a:t>допомога</a:t>
            </a:r>
            <a:r>
              <a:rPr lang="ru-RU" sz="2000" b="1" dirty="0" smtClean="0">
                <a:solidFill>
                  <a:srgbClr val="800000"/>
                </a:solidFill>
                <a:latin typeface="Times New Roman" pitchFamily="18" charset="0"/>
                <a:cs typeface="Times New Roman" pitchFamily="18" charset="0"/>
              </a:rPr>
              <a:t> </a:t>
            </a:r>
            <a:r>
              <a:rPr lang="ru-RU" sz="2000" b="1" dirty="0" err="1" smtClean="0">
                <a:solidFill>
                  <a:srgbClr val="800000"/>
                </a:solidFill>
                <a:latin typeface="Times New Roman" pitchFamily="18" charset="0"/>
                <a:cs typeface="Times New Roman" pitchFamily="18" charset="0"/>
              </a:rPr>
              <a:t>узимку</a:t>
            </a:r>
            <a:r>
              <a:rPr lang="ru-RU" sz="2000" b="1" dirty="0" smtClean="0">
                <a:solidFill>
                  <a:srgbClr val="800000"/>
                </a:solidFill>
                <a:latin typeface="Times New Roman" pitchFamily="18" charset="0"/>
                <a:cs typeface="Times New Roman" pitchFamily="18" charset="0"/>
              </a:rPr>
              <a:t>. </a:t>
            </a:r>
          </a:p>
          <a:p>
            <a:pPr>
              <a:lnSpc>
                <a:spcPct val="150000"/>
              </a:lnSpc>
              <a:buFont typeface="Wingdings" pitchFamily="2" charset="2"/>
              <a:buChar char="q"/>
            </a:pPr>
            <a:r>
              <a:rPr lang="ru-RU" sz="2000" b="1" dirty="0" err="1" smtClean="0">
                <a:solidFill>
                  <a:srgbClr val="800000"/>
                </a:solidFill>
                <a:latin typeface="Times New Roman" pitchFamily="18" charset="0"/>
                <a:cs typeface="Times New Roman" pitchFamily="18" charset="0"/>
              </a:rPr>
              <a:t>Дізнатися</a:t>
            </a:r>
            <a:r>
              <a:rPr lang="ru-RU" sz="2000" b="1" dirty="0" smtClean="0">
                <a:solidFill>
                  <a:srgbClr val="800000"/>
                </a:solidFill>
                <a:latin typeface="Times New Roman" pitchFamily="18" charset="0"/>
                <a:cs typeface="Times New Roman" pitchFamily="18" charset="0"/>
              </a:rPr>
              <a:t> як </a:t>
            </a:r>
            <a:r>
              <a:rPr lang="ru-RU" sz="2000" b="1" dirty="0" err="1">
                <a:solidFill>
                  <a:srgbClr val="800000"/>
                </a:solidFill>
                <a:latin typeface="Times New Roman" pitchFamily="18" charset="0"/>
                <a:cs typeface="Times New Roman" pitchFamily="18" charset="0"/>
              </a:rPr>
              <a:t>описують</a:t>
            </a:r>
            <a:r>
              <a:rPr lang="ru-RU" sz="2000" b="1" dirty="0">
                <a:solidFill>
                  <a:srgbClr val="800000"/>
                </a:solidFill>
                <a:latin typeface="Times New Roman" pitchFamily="18" charset="0"/>
                <a:cs typeface="Times New Roman" pitchFamily="18" charset="0"/>
              </a:rPr>
              <a:t> </a:t>
            </a:r>
            <a:r>
              <a:rPr lang="ru-RU" sz="2000" b="1" dirty="0" err="1">
                <a:solidFill>
                  <a:srgbClr val="800000"/>
                </a:solidFill>
                <a:latin typeface="Times New Roman" pitchFamily="18" charset="0"/>
                <a:cs typeface="Times New Roman" pitchFamily="18" charset="0"/>
              </a:rPr>
              <a:t>українські</a:t>
            </a:r>
            <a:r>
              <a:rPr lang="ru-RU" sz="2000" b="1" dirty="0">
                <a:solidFill>
                  <a:srgbClr val="800000"/>
                </a:solidFill>
                <a:latin typeface="Times New Roman" pitchFamily="18" charset="0"/>
                <a:cs typeface="Times New Roman" pitchFamily="18" charset="0"/>
              </a:rPr>
              <a:t> </a:t>
            </a:r>
            <a:r>
              <a:rPr lang="ru-RU" sz="2000" b="1" dirty="0" err="1">
                <a:solidFill>
                  <a:srgbClr val="800000"/>
                </a:solidFill>
                <a:latin typeface="Times New Roman" pitchFamily="18" charset="0"/>
                <a:cs typeface="Times New Roman" pitchFamily="18" charset="0"/>
              </a:rPr>
              <a:t>письменники</a:t>
            </a:r>
            <a:r>
              <a:rPr lang="ru-RU" sz="2000" b="1" dirty="0">
                <a:solidFill>
                  <a:srgbClr val="800000"/>
                </a:solidFill>
                <a:latin typeface="Times New Roman" pitchFamily="18" charset="0"/>
                <a:cs typeface="Times New Roman" pitchFamily="18" charset="0"/>
              </a:rPr>
              <a:t> зиму в </a:t>
            </a:r>
            <a:r>
              <a:rPr lang="ru-RU" sz="2000" b="1" dirty="0" err="1">
                <a:solidFill>
                  <a:srgbClr val="800000"/>
                </a:solidFill>
                <a:latin typeface="Times New Roman" pitchFamily="18" charset="0"/>
                <a:cs typeface="Times New Roman" pitchFamily="18" charset="0"/>
              </a:rPr>
              <a:t>своїх</a:t>
            </a:r>
            <a:r>
              <a:rPr lang="ru-RU" sz="2000" b="1" dirty="0">
                <a:solidFill>
                  <a:srgbClr val="800000"/>
                </a:solidFill>
                <a:latin typeface="Times New Roman" pitchFamily="18" charset="0"/>
                <a:cs typeface="Times New Roman" pitchFamily="18" charset="0"/>
              </a:rPr>
              <a:t> </a:t>
            </a:r>
            <a:r>
              <a:rPr lang="ru-RU" sz="2000" b="1" dirty="0" err="1" smtClean="0">
                <a:solidFill>
                  <a:srgbClr val="800000"/>
                </a:solidFill>
                <a:latin typeface="Times New Roman" pitchFamily="18" charset="0"/>
                <a:cs typeface="Times New Roman" pitchFamily="18" charset="0"/>
              </a:rPr>
              <a:t>творах</a:t>
            </a:r>
            <a:r>
              <a:rPr lang="ru-RU" sz="2000" b="1" dirty="0" smtClean="0">
                <a:solidFill>
                  <a:srgbClr val="800000"/>
                </a:solidFill>
                <a:latin typeface="Times New Roman" pitchFamily="18" charset="0"/>
                <a:cs typeface="Times New Roman" pitchFamily="18" charset="0"/>
              </a:rPr>
              <a:t>, </a:t>
            </a:r>
            <a:r>
              <a:rPr lang="ru-RU" sz="2000" b="1" dirty="0" err="1" smtClean="0">
                <a:solidFill>
                  <a:srgbClr val="800000"/>
                </a:solidFill>
                <a:latin typeface="Times New Roman" pitchFamily="18" charset="0"/>
                <a:cs typeface="Times New Roman" pitchFamily="18" charset="0"/>
              </a:rPr>
              <a:t>чи</a:t>
            </a:r>
            <a:r>
              <a:rPr lang="ru-RU" sz="2000" b="1" dirty="0" smtClean="0">
                <a:solidFill>
                  <a:srgbClr val="800000"/>
                </a:solidFill>
                <a:latin typeface="Times New Roman" pitchFamily="18" charset="0"/>
                <a:cs typeface="Times New Roman" pitchFamily="18" charset="0"/>
              </a:rPr>
              <a:t> </a:t>
            </a:r>
            <a:r>
              <a:rPr lang="ru-RU" sz="2000" b="1" dirty="0" err="1">
                <a:solidFill>
                  <a:srgbClr val="800000"/>
                </a:solidFill>
                <a:latin typeface="Times New Roman" pitchFamily="18" charset="0"/>
                <a:cs typeface="Times New Roman" pitchFamily="18" charset="0"/>
              </a:rPr>
              <a:t>збуваються</a:t>
            </a:r>
            <a:r>
              <a:rPr lang="ru-RU" sz="2000" b="1" dirty="0">
                <a:solidFill>
                  <a:srgbClr val="800000"/>
                </a:solidFill>
                <a:latin typeface="Times New Roman" pitchFamily="18" charset="0"/>
                <a:cs typeface="Times New Roman" pitchFamily="18" charset="0"/>
              </a:rPr>
              <a:t> </a:t>
            </a:r>
            <a:r>
              <a:rPr lang="ru-RU" sz="2000" b="1" dirty="0" err="1">
                <a:solidFill>
                  <a:srgbClr val="800000"/>
                </a:solidFill>
                <a:latin typeface="Times New Roman" pitchFamily="18" charset="0"/>
                <a:cs typeface="Times New Roman" pitchFamily="18" charset="0"/>
              </a:rPr>
              <a:t>народні</a:t>
            </a:r>
            <a:r>
              <a:rPr lang="ru-RU" sz="2000" b="1" dirty="0">
                <a:solidFill>
                  <a:srgbClr val="800000"/>
                </a:solidFill>
                <a:latin typeface="Times New Roman" pitchFamily="18" charset="0"/>
                <a:cs typeface="Times New Roman" pitchFamily="18" charset="0"/>
              </a:rPr>
              <a:t> </a:t>
            </a:r>
            <a:r>
              <a:rPr lang="ru-RU" sz="2000" b="1" dirty="0" err="1" smtClean="0">
                <a:solidFill>
                  <a:srgbClr val="800000"/>
                </a:solidFill>
                <a:latin typeface="Times New Roman" pitchFamily="18" charset="0"/>
                <a:cs typeface="Times New Roman" pitchFamily="18" charset="0"/>
              </a:rPr>
              <a:t>прикмети</a:t>
            </a:r>
            <a:r>
              <a:rPr lang="ru-RU" sz="2000" b="1" dirty="0">
                <a:solidFill>
                  <a:srgbClr val="800000"/>
                </a:solidFill>
                <a:latin typeface="Times New Roman" pitchFamily="18" charset="0"/>
                <a:cs typeface="Times New Roman" pitchFamily="18" charset="0"/>
              </a:rPr>
              <a:t>.</a:t>
            </a:r>
            <a:endParaRPr lang="ru-RU" sz="2000" b="1" dirty="0" smtClean="0">
              <a:solidFill>
                <a:srgbClr val="800000"/>
              </a:solidFill>
              <a:latin typeface="Times New Roman" pitchFamily="18" charset="0"/>
              <a:cs typeface="Times New Roman" pitchFamily="18" charset="0"/>
            </a:endParaRPr>
          </a:p>
          <a:p>
            <a:pPr>
              <a:lnSpc>
                <a:spcPct val="150000"/>
              </a:lnSpc>
              <a:buFont typeface="Wingdings" pitchFamily="2" charset="2"/>
              <a:buChar char="q"/>
            </a:pPr>
            <a:r>
              <a:rPr lang="ru-RU" sz="2000" b="1" dirty="0" err="1">
                <a:solidFill>
                  <a:srgbClr val="800000"/>
                </a:solidFill>
                <a:latin typeface="Times New Roman" pitchFamily="18" charset="0"/>
                <a:cs typeface="Times New Roman" pitchFamily="18" charset="0"/>
              </a:rPr>
              <a:t>Р</a:t>
            </a:r>
            <a:r>
              <a:rPr lang="ru-RU" sz="2000" b="1" dirty="0" err="1" smtClean="0">
                <a:solidFill>
                  <a:srgbClr val="800000"/>
                </a:solidFill>
                <a:latin typeface="Times New Roman" pitchFamily="18" charset="0"/>
                <a:cs typeface="Times New Roman" pitchFamily="18" charset="0"/>
              </a:rPr>
              <a:t>озкрити</a:t>
            </a:r>
            <a:r>
              <a:rPr lang="ru-RU" sz="2000" b="1" dirty="0" smtClean="0">
                <a:solidFill>
                  <a:srgbClr val="800000"/>
                </a:solidFill>
                <a:latin typeface="Times New Roman" pitchFamily="18" charset="0"/>
                <a:cs typeface="Times New Roman" pitchFamily="18" charset="0"/>
              </a:rPr>
              <a:t> </a:t>
            </a:r>
            <a:r>
              <a:rPr lang="ru-RU" sz="2000" b="1" dirty="0" err="1">
                <a:solidFill>
                  <a:srgbClr val="800000"/>
                </a:solidFill>
                <a:latin typeface="Times New Roman" pitchFamily="18" charset="0"/>
                <a:cs typeface="Times New Roman" pitchFamily="18" charset="0"/>
              </a:rPr>
              <a:t>взаємозв’язок</a:t>
            </a:r>
            <a:r>
              <a:rPr lang="ru-RU" sz="2000" b="1" dirty="0">
                <a:solidFill>
                  <a:srgbClr val="800000"/>
                </a:solidFill>
                <a:latin typeface="Times New Roman" pitchFamily="18" charset="0"/>
                <a:cs typeface="Times New Roman" pitchFamily="18" charset="0"/>
              </a:rPr>
              <a:t> </a:t>
            </a:r>
            <a:r>
              <a:rPr lang="ru-RU" sz="2000" b="1" dirty="0" err="1">
                <a:solidFill>
                  <a:srgbClr val="800000"/>
                </a:solidFill>
                <a:latin typeface="Times New Roman" pitchFamily="18" charset="0"/>
                <a:cs typeface="Times New Roman" pitchFamily="18" charset="0"/>
              </a:rPr>
              <a:t>уяви</a:t>
            </a:r>
            <a:r>
              <a:rPr lang="ru-RU" sz="2000" b="1" dirty="0">
                <a:solidFill>
                  <a:srgbClr val="800000"/>
                </a:solidFill>
                <a:latin typeface="Times New Roman" pitchFamily="18" charset="0"/>
                <a:cs typeface="Times New Roman" pitchFamily="18" charset="0"/>
              </a:rPr>
              <a:t> і </a:t>
            </a:r>
            <a:r>
              <a:rPr lang="ru-RU" sz="2000" b="1" dirty="0" err="1">
                <a:solidFill>
                  <a:srgbClr val="800000"/>
                </a:solidFill>
                <a:latin typeface="Times New Roman" pitchFamily="18" charset="0"/>
                <a:cs typeface="Times New Roman" pitchFamily="18" charset="0"/>
              </a:rPr>
              <a:t>творчості</a:t>
            </a:r>
            <a:r>
              <a:rPr lang="ru-RU" sz="2000" b="1" dirty="0">
                <a:solidFill>
                  <a:srgbClr val="800000"/>
                </a:solidFill>
                <a:latin typeface="Times New Roman" pitchFamily="18" charset="0"/>
                <a:cs typeface="Times New Roman" pitchFamily="18" charset="0"/>
              </a:rPr>
              <a:t>, </a:t>
            </a:r>
            <a:r>
              <a:rPr lang="ru-RU" sz="2000" b="1" dirty="0" err="1">
                <a:solidFill>
                  <a:srgbClr val="800000"/>
                </a:solidFill>
                <a:latin typeface="Times New Roman" pitchFamily="18" charset="0"/>
                <a:cs typeface="Times New Roman" pitchFamily="18" charset="0"/>
              </a:rPr>
              <a:t>єдність</a:t>
            </a:r>
            <a:r>
              <a:rPr lang="ru-RU" sz="2000" b="1" dirty="0">
                <a:solidFill>
                  <a:srgbClr val="800000"/>
                </a:solidFill>
                <a:latin typeface="Times New Roman" pitchFamily="18" charset="0"/>
                <a:cs typeface="Times New Roman" pitchFamily="18" charset="0"/>
              </a:rPr>
              <a:t> </a:t>
            </a:r>
            <a:r>
              <a:rPr lang="ru-RU" sz="2000" b="1" dirty="0" err="1">
                <a:solidFill>
                  <a:srgbClr val="800000"/>
                </a:solidFill>
                <a:latin typeface="Times New Roman" pitchFamily="18" charset="0"/>
                <a:cs typeface="Times New Roman" pitchFamily="18" charset="0"/>
              </a:rPr>
              <a:t>мистецтва</a:t>
            </a:r>
            <a:r>
              <a:rPr lang="ru-RU" sz="2000" b="1" dirty="0">
                <a:solidFill>
                  <a:srgbClr val="800000"/>
                </a:solidFill>
                <a:latin typeface="Times New Roman" pitchFamily="18" charset="0"/>
                <a:cs typeface="Times New Roman" pitchFamily="18" charset="0"/>
              </a:rPr>
              <a:t> слова, </a:t>
            </a:r>
            <a:r>
              <a:rPr lang="ru-RU" sz="2000" b="1" dirty="0" err="1">
                <a:solidFill>
                  <a:srgbClr val="800000"/>
                </a:solidFill>
                <a:latin typeface="Times New Roman" pitchFamily="18" charset="0"/>
                <a:cs typeface="Times New Roman" pitchFamily="18" charset="0"/>
              </a:rPr>
              <a:t>музики</a:t>
            </a:r>
            <a:r>
              <a:rPr lang="ru-RU" sz="2000" b="1" dirty="0">
                <a:solidFill>
                  <a:srgbClr val="800000"/>
                </a:solidFill>
                <a:latin typeface="Times New Roman" pitchFamily="18" charset="0"/>
                <a:cs typeface="Times New Roman" pitchFamily="18" charset="0"/>
              </a:rPr>
              <a:t> й </a:t>
            </a:r>
            <a:r>
              <a:rPr lang="ru-RU" sz="2000" b="1" dirty="0" err="1" smtClean="0">
                <a:solidFill>
                  <a:srgbClr val="800000"/>
                </a:solidFill>
                <a:latin typeface="Times New Roman" pitchFamily="18" charset="0"/>
                <a:cs typeface="Times New Roman" pitchFamily="18" charset="0"/>
              </a:rPr>
              <a:t>живопису</a:t>
            </a:r>
            <a:r>
              <a:rPr lang="ru-RU" sz="2000" b="1" dirty="0" smtClean="0">
                <a:solidFill>
                  <a:srgbClr val="800000"/>
                </a:solidFill>
                <a:latin typeface="Times New Roman" pitchFamily="18" charset="0"/>
                <a:cs typeface="Times New Roman" pitchFamily="18" charset="0"/>
              </a:rPr>
              <a:t>.</a:t>
            </a:r>
          </a:p>
          <a:p>
            <a:pPr>
              <a:lnSpc>
                <a:spcPct val="150000"/>
              </a:lnSpc>
              <a:buFont typeface="Wingdings" pitchFamily="2" charset="2"/>
              <a:buChar char="q"/>
            </a:pPr>
            <a:r>
              <a:rPr lang="ru-RU" sz="2000" b="1" dirty="0" err="1" smtClean="0">
                <a:solidFill>
                  <a:srgbClr val="800000"/>
                </a:solidFill>
                <a:latin typeface="Times New Roman" pitchFamily="18" charset="0"/>
                <a:cs typeface="Times New Roman" pitchFamily="18" charset="0"/>
              </a:rPr>
              <a:t>Розвивати</a:t>
            </a:r>
            <a:r>
              <a:rPr lang="ru-RU" sz="2000" b="1" dirty="0" smtClean="0">
                <a:solidFill>
                  <a:srgbClr val="800000"/>
                </a:solidFill>
                <a:latin typeface="Times New Roman" pitchFamily="18" charset="0"/>
                <a:cs typeface="Times New Roman" pitchFamily="18" charset="0"/>
              </a:rPr>
              <a:t> </a:t>
            </a:r>
            <a:r>
              <a:rPr lang="ru-RU" sz="2000" b="1" dirty="0" err="1">
                <a:solidFill>
                  <a:srgbClr val="800000"/>
                </a:solidFill>
                <a:latin typeface="Times New Roman" pitchFamily="18" charset="0"/>
                <a:cs typeface="Times New Roman" pitchFamily="18" charset="0"/>
              </a:rPr>
              <a:t>критичне</a:t>
            </a:r>
            <a:r>
              <a:rPr lang="ru-RU" sz="2000" b="1" dirty="0">
                <a:solidFill>
                  <a:srgbClr val="800000"/>
                </a:solidFill>
                <a:latin typeface="Times New Roman" pitchFamily="18" charset="0"/>
                <a:cs typeface="Times New Roman" pitchFamily="18" charset="0"/>
              </a:rPr>
              <a:t> </a:t>
            </a:r>
            <a:r>
              <a:rPr lang="ru-RU" sz="2000" b="1" dirty="0" err="1">
                <a:solidFill>
                  <a:srgbClr val="800000"/>
                </a:solidFill>
                <a:latin typeface="Times New Roman" pitchFamily="18" charset="0"/>
                <a:cs typeface="Times New Roman" pitchFamily="18" charset="0"/>
              </a:rPr>
              <a:t>мислення</a:t>
            </a:r>
            <a:r>
              <a:rPr lang="ru-RU" sz="2000" b="1" dirty="0">
                <a:solidFill>
                  <a:srgbClr val="800000"/>
                </a:solidFill>
                <a:latin typeface="Times New Roman" pitchFamily="18" charset="0"/>
                <a:cs typeface="Times New Roman" pitchFamily="18" charset="0"/>
              </a:rPr>
              <a:t>, </a:t>
            </a:r>
            <a:r>
              <a:rPr lang="ru-RU" sz="2000" b="1" dirty="0" err="1" smtClean="0">
                <a:solidFill>
                  <a:srgbClr val="800000"/>
                </a:solidFill>
                <a:latin typeface="Times New Roman" pitchFamily="18" charset="0"/>
                <a:cs typeface="Times New Roman" pitchFamily="18" charset="0"/>
              </a:rPr>
              <a:t>творчу</a:t>
            </a:r>
            <a:r>
              <a:rPr lang="ru-RU" sz="2000" b="1" dirty="0">
                <a:solidFill>
                  <a:srgbClr val="800000"/>
                </a:solidFill>
                <a:latin typeface="Times New Roman" pitchFamily="18" charset="0"/>
                <a:cs typeface="Times New Roman" pitchFamily="18" charset="0"/>
              </a:rPr>
              <a:t> </a:t>
            </a:r>
            <a:r>
              <a:rPr lang="ru-RU" sz="2000" b="1" dirty="0" err="1" smtClean="0">
                <a:solidFill>
                  <a:srgbClr val="800000"/>
                </a:solidFill>
                <a:latin typeface="Times New Roman" pitchFamily="18" charset="0"/>
                <a:cs typeface="Times New Roman" pitchFamily="18" charset="0"/>
              </a:rPr>
              <a:t>уяву</a:t>
            </a:r>
            <a:r>
              <a:rPr lang="ru-RU" sz="2000" b="1" dirty="0" smtClean="0">
                <a:solidFill>
                  <a:srgbClr val="800000"/>
                </a:solidFill>
                <a:latin typeface="Times New Roman" pitchFamily="18" charset="0"/>
                <a:cs typeface="Times New Roman" pitchFamily="18" charset="0"/>
              </a:rPr>
              <a:t> та </a:t>
            </a:r>
            <a:r>
              <a:rPr lang="ru-RU" sz="2000" b="1" dirty="0" err="1" smtClean="0">
                <a:solidFill>
                  <a:srgbClr val="800000"/>
                </a:solidFill>
                <a:latin typeface="Times New Roman" pitchFamily="18" charset="0"/>
                <a:cs typeface="Times New Roman" pitchFamily="18" charset="0"/>
              </a:rPr>
              <a:t>фантазію</a:t>
            </a:r>
            <a:r>
              <a:rPr lang="ru-RU" sz="2000" b="1" dirty="0" smtClean="0">
                <a:solidFill>
                  <a:srgbClr val="800000"/>
                </a:solidFill>
                <a:latin typeface="Times New Roman" pitchFamily="18" charset="0"/>
                <a:cs typeface="Times New Roman" pitchFamily="18" charset="0"/>
              </a:rPr>
              <a:t> </a:t>
            </a:r>
            <a:r>
              <a:rPr lang="ru-RU" sz="2000" b="1" dirty="0" err="1" smtClean="0">
                <a:solidFill>
                  <a:srgbClr val="800000"/>
                </a:solidFill>
                <a:latin typeface="Times New Roman" pitchFamily="18" charset="0"/>
                <a:cs typeface="Times New Roman" pitchFamily="18" charset="0"/>
              </a:rPr>
              <a:t>учнів</a:t>
            </a:r>
            <a:r>
              <a:rPr lang="ru-RU" sz="2000" b="1" dirty="0" smtClean="0">
                <a:solidFill>
                  <a:srgbClr val="800000"/>
                </a:solidFill>
                <a:latin typeface="Times New Roman" pitchFamily="18" charset="0"/>
                <a:cs typeface="Times New Roman" pitchFamily="18" charset="0"/>
              </a:rPr>
              <a:t> </a:t>
            </a:r>
            <a:r>
              <a:rPr lang="ru-RU" sz="2000" b="1" dirty="0">
                <a:solidFill>
                  <a:srgbClr val="800000"/>
                </a:solidFill>
                <a:latin typeface="Times New Roman" pitchFamily="18" charset="0"/>
                <a:cs typeface="Times New Roman" pitchFamily="18" charset="0"/>
              </a:rPr>
              <a:t>, </a:t>
            </a:r>
            <a:r>
              <a:rPr lang="ru-RU" sz="2000" b="1" dirty="0" err="1" smtClean="0">
                <a:solidFill>
                  <a:srgbClr val="800000"/>
                </a:solidFill>
                <a:latin typeface="Times New Roman" pitchFamily="18" charset="0"/>
                <a:cs typeface="Times New Roman" pitchFamily="18" charset="0"/>
              </a:rPr>
              <a:t>учити</a:t>
            </a:r>
            <a:r>
              <a:rPr lang="ru-RU" sz="2000" b="1" dirty="0" smtClean="0">
                <a:solidFill>
                  <a:srgbClr val="800000"/>
                </a:solidFill>
                <a:latin typeface="Times New Roman" pitchFamily="18" charset="0"/>
                <a:cs typeface="Times New Roman" pitchFamily="18" charset="0"/>
              </a:rPr>
              <a:t> </a:t>
            </a:r>
            <a:r>
              <a:rPr lang="ru-RU" sz="2000" b="1" dirty="0" err="1">
                <a:solidFill>
                  <a:srgbClr val="800000"/>
                </a:solidFill>
                <a:latin typeface="Times New Roman" pitchFamily="18" charset="0"/>
                <a:cs typeface="Times New Roman" pitchFamily="18" charset="0"/>
              </a:rPr>
              <a:t>захоплюватися</a:t>
            </a:r>
            <a:r>
              <a:rPr lang="ru-RU" sz="2000" b="1" dirty="0">
                <a:solidFill>
                  <a:srgbClr val="800000"/>
                </a:solidFill>
                <a:latin typeface="Times New Roman" pitchFamily="18" charset="0"/>
                <a:cs typeface="Times New Roman" pitchFamily="18" charset="0"/>
              </a:rPr>
              <a:t> красою </a:t>
            </a:r>
            <a:r>
              <a:rPr lang="ru-RU" sz="2000" b="1" dirty="0" smtClean="0">
                <a:solidFill>
                  <a:srgbClr val="800000"/>
                </a:solidFill>
                <a:latin typeface="Times New Roman" pitchFamily="18" charset="0"/>
                <a:cs typeface="Times New Roman" pitchFamily="18" charset="0"/>
              </a:rPr>
              <a:t> </a:t>
            </a:r>
            <a:r>
              <a:rPr lang="ru-RU" sz="2000" b="1" dirty="0" err="1">
                <a:solidFill>
                  <a:srgbClr val="800000"/>
                </a:solidFill>
                <a:latin typeface="Times New Roman" pitchFamily="18" charset="0"/>
                <a:cs typeface="Times New Roman" pitchFamily="18" charset="0"/>
              </a:rPr>
              <a:t>природи</a:t>
            </a:r>
            <a:r>
              <a:rPr lang="ru-RU" sz="2000" b="1" dirty="0">
                <a:solidFill>
                  <a:srgbClr val="800000"/>
                </a:solidFill>
                <a:latin typeface="Times New Roman" pitchFamily="18" charset="0"/>
                <a:cs typeface="Times New Roman" pitchFamily="18" charset="0"/>
              </a:rPr>
              <a:t>; </a:t>
            </a:r>
            <a:r>
              <a:rPr lang="ru-RU" sz="2000" b="1" dirty="0" err="1">
                <a:solidFill>
                  <a:srgbClr val="800000"/>
                </a:solidFill>
                <a:latin typeface="Times New Roman" pitchFamily="18" charset="0"/>
                <a:cs typeface="Times New Roman" pitchFamily="18" charset="0"/>
              </a:rPr>
              <a:t>прищеплювати</a:t>
            </a:r>
            <a:r>
              <a:rPr lang="ru-RU" sz="2000" b="1" dirty="0">
                <a:solidFill>
                  <a:srgbClr val="800000"/>
                </a:solidFill>
                <a:latin typeface="Times New Roman" pitchFamily="18" charset="0"/>
                <a:cs typeface="Times New Roman" pitchFamily="18" charset="0"/>
              </a:rPr>
              <a:t> </a:t>
            </a:r>
            <a:r>
              <a:rPr lang="ru-RU" sz="2000" b="1" dirty="0" err="1">
                <a:solidFill>
                  <a:srgbClr val="800000"/>
                </a:solidFill>
                <a:latin typeface="Times New Roman" pitchFamily="18" charset="0"/>
                <a:cs typeface="Times New Roman" pitchFamily="18" charset="0"/>
              </a:rPr>
              <a:t>відчуття</a:t>
            </a:r>
            <a:r>
              <a:rPr lang="ru-RU" sz="2000" b="1" dirty="0">
                <a:solidFill>
                  <a:srgbClr val="800000"/>
                </a:solidFill>
                <a:latin typeface="Times New Roman" pitchFamily="18" charset="0"/>
                <a:cs typeface="Times New Roman" pitchFamily="18" charset="0"/>
              </a:rPr>
              <a:t> прекрасного в </a:t>
            </a:r>
            <a:r>
              <a:rPr lang="ru-RU" sz="2000" b="1" dirty="0" err="1">
                <a:solidFill>
                  <a:srgbClr val="800000"/>
                </a:solidFill>
                <a:latin typeface="Times New Roman" pitchFamily="18" charset="0"/>
                <a:cs typeface="Times New Roman" pitchFamily="18" charset="0"/>
              </a:rPr>
              <a:t>природі</a:t>
            </a:r>
            <a:r>
              <a:rPr lang="ru-RU" sz="2000" b="1" dirty="0">
                <a:solidFill>
                  <a:srgbClr val="800000"/>
                </a:solidFill>
                <a:latin typeface="Times New Roman" pitchFamily="18" charset="0"/>
                <a:cs typeface="Times New Roman" pitchFamily="18" charset="0"/>
              </a:rPr>
              <a:t> та </a:t>
            </a:r>
            <a:r>
              <a:rPr lang="ru-RU" sz="2000" b="1" dirty="0" err="1">
                <a:solidFill>
                  <a:srgbClr val="800000"/>
                </a:solidFill>
                <a:latin typeface="Times New Roman" pitchFamily="18" charset="0"/>
                <a:cs typeface="Times New Roman" pitchFamily="18" charset="0"/>
              </a:rPr>
              <a:t>мистецтві</a:t>
            </a:r>
            <a:r>
              <a:rPr lang="ru-RU" sz="2000" b="1" dirty="0">
                <a:solidFill>
                  <a:srgbClr val="800000"/>
                </a:solidFill>
                <a:latin typeface="Times New Roman" pitchFamily="18" charset="0"/>
                <a:cs typeface="Times New Roman" pitchFamily="18" charset="0"/>
              </a:rPr>
              <a:t>, </a:t>
            </a:r>
            <a:r>
              <a:rPr lang="ru-RU" sz="2000" b="1" dirty="0" err="1">
                <a:solidFill>
                  <a:srgbClr val="800000"/>
                </a:solidFill>
                <a:latin typeface="Times New Roman" pitchFamily="18" charset="0"/>
                <a:cs typeface="Times New Roman" pitchFamily="18" charset="0"/>
              </a:rPr>
              <a:t>плекати</a:t>
            </a:r>
            <a:r>
              <a:rPr lang="ru-RU" sz="2000" b="1" dirty="0">
                <a:solidFill>
                  <a:srgbClr val="800000"/>
                </a:solidFill>
                <a:latin typeface="Times New Roman" pitchFamily="18" charset="0"/>
                <a:cs typeface="Times New Roman" pitchFamily="18" charset="0"/>
              </a:rPr>
              <a:t> </a:t>
            </a:r>
            <a:r>
              <a:rPr lang="ru-RU" sz="2000" b="1" dirty="0" err="1">
                <a:solidFill>
                  <a:srgbClr val="800000"/>
                </a:solidFill>
                <a:latin typeface="Times New Roman" pitchFamily="18" charset="0"/>
                <a:cs typeface="Times New Roman" pitchFamily="18" charset="0"/>
              </a:rPr>
              <a:t>любов</a:t>
            </a:r>
            <a:r>
              <a:rPr lang="ru-RU" sz="2000" b="1" dirty="0">
                <a:solidFill>
                  <a:srgbClr val="800000"/>
                </a:solidFill>
                <a:latin typeface="Times New Roman" pitchFamily="18" charset="0"/>
                <a:cs typeface="Times New Roman" pitchFamily="18" charset="0"/>
              </a:rPr>
              <a:t> до </a:t>
            </a:r>
            <a:r>
              <a:rPr lang="ru-RU" sz="2000" b="1" dirty="0" err="1">
                <a:solidFill>
                  <a:srgbClr val="800000"/>
                </a:solidFill>
                <a:latin typeface="Times New Roman" pitchFamily="18" charset="0"/>
                <a:cs typeface="Times New Roman" pitchFamily="18" charset="0"/>
              </a:rPr>
              <a:t>рідного</a:t>
            </a:r>
            <a:r>
              <a:rPr lang="ru-RU" sz="2000" b="1" dirty="0">
                <a:solidFill>
                  <a:srgbClr val="800000"/>
                </a:solidFill>
                <a:latin typeface="Times New Roman" pitchFamily="18" charset="0"/>
                <a:cs typeface="Times New Roman" pitchFamily="18" charset="0"/>
              </a:rPr>
              <a:t> слова.</a:t>
            </a:r>
          </a:p>
          <a:p>
            <a:endParaRPr lang="ru-RU" dirty="0">
              <a:solidFill>
                <a:srgbClr val="800000"/>
              </a:solidFill>
            </a:endParaRPr>
          </a:p>
        </p:txBody>
      </p:sp>
      <p:sp>
        <p:nvSpPr>
          <p:cNvPr id="4" name="Заголовок 1"/>
          <p:cNvSpPr>
            <a:spLocks noGrp="1"/>
          </p:cNvSpPr>
          <p:nvPr>
            <p:ph type="title"/>
          </p:nvPr>
        </p:nvSpPr>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uk-UA"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Мета проекту:</a:t>
            </a:r>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5" name="Picture 2" descr="Похожее изображение"/>
          <p:cNvPicPr>
            <a:picLocks noChangeAspect="1" noChangeArrowheads="1" noCrop="1"/>
          </p:cNvPicPr>
          <p:nvPr/>
        </p:nvPicPr>
        <p:blipFill>
          <a:blip r:embed="rId2">
            <a:extLst>
              <a:ext uri="{28A0092B-C50C-407E-A947-70E740481C1C}">
                <a14:useLocalDpi xmlns="" xmlns:a14="http://schemas.microsoft.com/office/drawing/2010/main" val="0"/>
              </a:ext>
            </a:extLst>
          </a:blip>
          <a:srcRect/>
          <a:stretch>
            <a:fillRect/>
          </a:stretch>
        </p:blipFill>
        <p:spPr bwMode="auto">
          <a:xfrm rot="1269982">
            <a:off x="7524328" y="188640"/>
            <a:ext cx="1357496" cy="1357496"/>
          </a:xfrm>
          <a:prstGeom prst="rect">
            <a:avLst/>
          </a:prstGeom>
          <a:noFill/>
          <a:extLst>
            <a:ext uri="{909E8E84-426E-40DD-AFC4-6F175D3DCCD1}">
              <a14:hiddenFill xmlns="" xmlns:a14="http://schemas.microsoft.com/office/drawing/2010/main">
                <a:solidFill>
                  <a:srgbClr val="FFFFFF"/>
                </a:solidFill>
              </a14:hiddenFill>
            </a:ext>
          </a:extLst>
        </p:spPr>
      </p:pic>
      <p:pic>
        <p:nvPicPr>
          <p:cNvPr id="6" name="Picture 2" descr="Похожее изображение"/>
          <p:cNvPicPr>
            <a:picLocks noChangeAspect="1" noChangeArrowheads="1" noCrop="1"/>
          </p:cNvPicPr>
          <p:nvPr/>
        </p:nvPicPr>
        <p:blipFill>
          <a:blip r:embed="rId2">
            <a:extLst>
              <a:ext uri="{28A0092B-C50C-407E-A947-70E740481C1C}">
                <a14:useLocalDpi xmlns="" xmlns:a14="http://schemas.microsoft.com/office/drawing/2010/main" val="0"/>
              </a:ext>
            </a:extLst>
          </a:blip>
          <a:srcRect/>
          <a:stretch>
            <a:fillRect/>
          </a:stretch>
        </p:blipFill>
        <p:spPr bwMode="auto">
          <a:xfrm rot="17135333">
            <a:off x="264205" y="99897"/>
            <a:ext cx="1357496" cy="1357496"/>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87260247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r>
              <a:rPr lang="uk-UA" b="1" i="1" dirty="0" smtClean="0">
                <a:solidFill>
                  <a:srgbClr val="800000"/>
                </a:solidFill>
                <a:latin typeface="Times New Roman" pitchFamily="18" charset="0"/>
                <a:cs typeface="Times New Roman" pitchFamily="18" charset="0"/>
              </a:rPr>
              <a:t>Група «Природодослідники - літератори»</a:t>
            </a:r>
          </a:p>
          <a:p>
            <a:pPr marL="0" indent="0">
              <a:buNone/>
            </a:pPr>
            <a:r>
              <a:rPr lang="ru-RU" sz="2000" dirty="0" err="1">
                <a:latin typeface="Times New Roman" pitchFamily="18" charset="0"/>
                <a:cs typeface="Times New Roman" pitchFamily="18" charset="0"/>
              </a:rPr>
              <a:t>знайти</a:t>
            </a:r>
            <a:r>
              <a:rPr lang="ru-RU" sz="2000" dirty="0">
                <a:latin typeface="Times New Roman" pitchFamily="18" charset="0"/>
                <a:cs typeface="Times New Roman" pitchFamily="18" charset="0"/>
              </a:rPr>
              <a:t> описи </a:t>
            </a:r>
            <a:r>
              <a:rPr lang="ru-RU" sz="2000" dirty="0" err="1">
                <a:latin typeface="Times New Roman" pitchFamily="18" charset="0"/>
                <a:cs typeface="Times New Roman" pitchFamily="18" charset="0"/>
              </a:rPr>
              <a:t>зими</a:t>
            </a:r>
            <a:r>
              <a:rPr lang="ru-RU" sz="2000" dirty="0">
                <a:latin typeface="Times New Roman" pitchFamily="18" charset="0"/>
                <a:cs typeface="Times New Roman" pitchFamily="18" charset="0"/>
              </a:rPr>
              <a:t> у </a:t>
            </a:r>
            <a:r>
              <a:rPr lang="ru-RU" sz="2000" dirty="0" err="1" smtClean="0">
                <a:latin typeface="Times New Roman" pitchFamily="18" charset="0"/>
                <a:cs typeface="Times New Roman" pitchFamily="18" charset="0"/>
              </a:rPr>
              <a:t>творах</a:t>
            </a:r>
            <a:r>
              <a:rPr lang="ru-RU" sz="2000" dirty="0" smtClean="0">
                <a:latin typeface="Times New Roman" pitchFamily="18" charset="0"/>
                <a:cs typeface="Times New Roman" pitchFamily="18" charset="0"/>
              </a:rPr>
              <a:t> </a:t>
            </a:r>
            <a:r>
              <a:rPr lang="ru-RU" sz="2000" dirty="0" err="1">
                <a:latin typeface="Times New Roman" pitchFamily="18" charset="0"/>
                <a:cs typeface="Times New Roman" pitchFamily="18" charset="0"/>
              </a:rPr>
              <a:t>українських</a:t>
            </a:r>
            <a:r>
              <a:rPr lang="ru-RU" sz="2000" dirty="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письменників</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розглянути</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зимові</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пейзажі</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відомих</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художників</a:t>
            </a:r>
            <a:r>
              <a:rPr lang="ru-RU" sz="2000" dirty="0" smtClean="0">
                <a:latin typeface="Times New Roman" pitchFamily="18" charset="0"/>
                <a:cs typeface="Times New Roman" pitchFamily="18" charset="0"/>
              </a:rPr>
              <a:t>, </a:t>
            </a:r>
            <a:r>
              <a:rPr lang="ru-RU" sz="2000" dirty="0" err="1">
                <a:latin typeface="Times New Roman" pitchFamily="18" charset="0"/>
                <a:cs typeface="Times New Roman" pitchFamily="18" charset="0"/>
              </a:rPr>
              <a:t>зібрати</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дослідити</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народні</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прикмети</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прислів'я</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приказки</a:t>
            </a:r>
            <a:r>
              <a:rPr lang="ru-RU" sz="2000" dirty="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казки</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пісні</a:t>
            </a:r>
            <a:r>
              <a:rPr lang="ru-RU" sz="2000" dirty="0" smtClean="0">
                <a:latin typeface="Times New Roman" pitchFamily="18" charset="0"/>
                <a:cs typeface="Times New Roman" pitchFamily="18" charset="0"/>
              </a:rPr>
              <a:t> про </a:t>
            </a:r>
            <a:r>
              <a:rPr lang="ru-RU" sz="2000" dirty="0">
                <a:latin typeface="Times New Roman" pitchFamily="18" charset="0"/>
                <a:cs typeface="Times New Roman" pitchFamily="18" charset="0"/>
              </a:rPr>
              <a:t>зиму і </a:t>
            </a:r>
            <a:r>
              <a:rPr lang="ru-RU" sz="2000" dirty="0" err="1">
                <a:latin typeface="Times New Roman" pitchFamily="18" charset="0"/>
                <a:cs typeface="Times New Roman" pitchFamily="18" charset="0"/>
              </a:rPr>
              <a:t>перевірити</a:t>
            </a:r>
            <a:r>
              <a:rPr lang="ru-RU" sz="2000" dirty="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їх</a:t>
            </a:r>
            <a:r>
              <a:rPr lang="ru-RU" sz="2000" dirty="0" smtClean="0">
                <a:latin typeface="Times New Roman" pitchFamily="18" charset="0"/>
                <a:cs typeface="Times New Roman" pitchFamily="18" charset="0"/>
              </a:rPr>
              <a:t>. </a:t>
            </a:r>
          </a:p>
          <a:p>
            <a:pPr marL="0" indent="0">
              <a:buNone/>
            </a:pP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uk-UA" b="1" i="1" dirty="0" smtClean="0">
                <a:solidFill>
                  <a:srgbClr val="800000"/>
                </a:solidFill>
                <a:latin typeface="Times New Roman" pitchFamily="18" charset="0"/>
                <a:cs typeface="Times New Roman" pitchFamily="18" charset="0"/>
              </a:rPr>
              <a:t>Група «Народознавці - волонтери»</a:t>
            </a:r>
            <a:endParaRPr lang="ru-RU" b="1" i="1" dirty="0" smtClean="0">
              <a:solidFill>
                <a:srgbClr val="800000"/>
              </a:solidFill>
              <a:latin typeface="Times New Roman" pitchFamily="18" charset="0"/>
              <a:cs typeface="Times New Roman" pitchFamily="18" charset="0"/>
            </a:endParaRPr>
          </a:p>
          <a:p>
            <a:pPr marL="0" indent="0">
              <a:buNone/>
            </a:pPr>
            <a:r>
              <a:rPr lang="ru-RU" sz="2000" dirty="0" err="1" smtClean="0">
                <a:latin typeface="Times New Roman" pitchFamily="18" charset="0"/>
                <a:cs typeface="Times New Roman" pitchFamily="18" charset="0"/>
              </a:rPr>
              <a:t>дізнатися</a:t>
            </a:r>
            <a:r>
              <a:rPr lang="ru-RU" sz="2000" dirty="0" smtClean="0">
                <a:latin typeface="Times New Roman" pitchFamily="18" charset="0"/>
                <a:cs typeface="Times New Roman" pitchFamily="18" charset="0"/>
              </a:rPr>
              <a:t> </a:t>
            </a:r>
            <a:r>
              <a:rPr lang="ru-RU" sz="2000" dirty="0" err="1">
                <a:latin typeface="Times New Roman" pitchFamily="18" charset="0"/>
                <a:cs typeface="Times New Roman" pitchFamily="18" charset="0"/>
              </a:rPr>
              <a:t>якомога</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більше</a:t>
            </a:r>
            <a:r>
              <a:rPr lang="ru-RU" sz="2000" dirty="0">
                <a:latin typeface="Times New Roman" pitchFamily="18" charset="0"/>
                <a:cs typeface="Times New Roman" pitchFamily="18" charset="0"/>
              </a:rPr>
              <a:t> про </a:t>
            </a:r>
            <a:r>
              <a:rPr lang="ru-RU" sz="2000" dirty="0" err="1">
                <a:latin typeface="Times New Roman" pitchFamily="18" charset="0"/>
                <a:cs typeface="Times New Roman" pitchFamily="18" charset="0"/>
              </a:rPr>
              <a:t>традиції</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проведення</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народних</a:t>
            </a:r>
            <a:r>
              <a:rPr lang="ru-RU" sz="2000" dirty="0">
                <a:latin typeface="Times New Roman" pitchFamily="18" charset="0"/>
                <a:cs typeface="Times New Roman" pitchFamily="18" charset="0"/>
              </a:rPr>
              <a:t> свят в </a:t>
            </a:r>
            <a:r>
              <a:rPr lang="ru-RU" sz="2000" dirty="0" err="1" smtClean="0">
                <a:latin typeface="Times New Roman" pitchFamily="18" charset="0"/>
                <a:cs typeface="Times New Roman" pitchFamily="18" charset="0"/>
              </a:rPr>
              <a:t>Україні</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взяти</a:t>
            </a:r>
            <a:r>
              <a:rPr lang="ru-RU" sz="2000" dirty="0" smtClean="0">
                <a:latin typeface="Times New Roman" pitchFamily="18" charset="0"/>
                <a:cs typeface="Times New Roman" pitchFamily="18" charset="0"/>
              </a:rPr>
              <a:t> у них участь. З</a:t>
            </a:r>
            <a:r>
              <a:rPr lang="en-US" sz="2000" dirty="0" smtClean="0">
                <a:latin typeface="Times New Roman" pitchFamily="18" charset="0"/>
                <a:cs typeface="Times New Roman" pitchFamily="18" charset="0"/>
              </a:rPr>
              <a:t>’</a:t>
            </a:r>
            <a:r>
              <a:rPr lang="ru-RU" sz="2000" dirty="0" err="1" smtClean="0">
                <a:latin typeface="Times New Roman" pitchFamily="18" charset="0"/>
                <a:cs typeface="Times New Roman" pitchFamily="18" charset="0"/>
              </a:rPr>
              <a:t>ясувати</a:t>
            </a:r>
            <a:r>
              <a:rPr lang="ru-RU" sz="2000" dirty="0" smtClean="0">
                <a:latin typeface="Times New Roman" pitchFamily="18" charset="0"/>
                <a:cs typeface="Times New Roman" pitchFamily="18" charset="0"/>
              </a:rPr>
              <a:t>, кому </a:t>
            </a:r>
            <a:r>
              <a:rPr lang="ru-RU" sz="2000" dirty="0" err="1" smtClean="0">
                <a:latin typeface="Times New Roman" pitchFamily="18" charset="0"/>
                <a:cs typeface="Times New Roman" pitchFamily="18" charset="0"/>
              </a:rPr>
              <a:t>узимку</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потрібна</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допомога</a:t>
            </a:r>
            <a:r>
              <a:rPr lang="ru-RU" sz="2000" dirty="0" smtClean="0">
                <a:latin typeface="Times New Roman" pitchFamily="18" charset="0"/>
                <a:cs typeface="Times New Roman" pitchFamily="18" charset="0"/>
              </a:rPr>
              <a:t> і </a:t>
            </a:r>
            <a:r>
              <a:rPr lang="ru-RU" sz="2000" dirty="0" err="1" smtClean="0">
                <a:latin typeface="Times New Roman" pitchFamily="18" charset="0"/>
                <a:cs typeface="Times New Roman" pitchFamily="18" charset="0"/>
              </a:rPr>
              <a:t>підтримка</a:t>
            </a:r>
            <a:endParaRPr lang="uk-UA" sz="2000" dirty="0" smtClean="0">
              <a:latin typeface="Times New Roman" pitchFamily="18" charset="0"/>
              <a:cs typeface="Times New Roman" pitchFamily="18" charset="0"/>
            </a:endParaRPr>
          </a:p>
        </p:txBody>
      </p:sp>
      <p:sp>
        <p:nvSpPr>
          <p:cNvPr id="4" name="Заголовок 1"/>
          <p:cNvSpPr>
            <a:spLocks noGrp="1"/>
          </p:cNvSpPr>
          <p:nvPr>
            <p:ph type="title"/>
          </p:nvPr>
        </p:nvSpPr>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uk-UA"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Завдання проекту:</a:t>
            </a:r>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5" name="Picture 2" descr="Похожее изображение"/>
          <p:cNvPicPr>
            <a:picLocks noChangeAspect="1" noChangeArrowheads="1" noCrop="1"/>
          </p:cNvPicPr>
          <p:nvPr/>
        </p:nvPicPr>
        <p:blipFill>
          <a:blip r:embed="rId3">
            <a:extLst>
              <a:ext uri="{28A0092B-C50C-407E-A947-70E740481C1C}">
                <a14:useLocalDpi xmlns="" xmlns:a14="http://schemas.microsoft.com/office/drawing/2010/main" val="0"/>
              </a:ext>
            </a:extLst>
          </a:blip>
          <a:srcRect/>
          <a:stretch>
            <a:fillRect/>
          </a:stretch>
        </p:blipFill>
        <p:spPr bwMode="auto">
          <a:xfrm>
            <a:off x="1331640" y="4941168"/>
            <a:ext cx="6336704" cy="1296144"/>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08226001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4" name="Заголовок 1"/>
          <p:cNvSpPr>
            <a:spLocks noGrp="1"/>
          </p:cNvSpPr>
          <p:nvPr>
            <p:ph type="title"/>
          </p:nvPr>
        </p:nvSpPr>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uk-UA"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Необхідне обладнання:</a:t>
            </a:r>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1026" name="Picture 2"/>
          <p:cNvPicPr>
            <a:picLocks noChangeAspect="1" noChangeArrowheads="1"/>
          </p:cNvPicPr>
          <p:nvPr/>
        </p:nvPicPr>
        <p:blipFill rotWithShape="1">
          <a:blip r:embed="rId2">
            <a:extLst>
              <a:ext uri="{28A0092B-C50C-407E-A947-70E740481C1C}">
                <a14:useLocalDpi xmlns="" xmlns:a14="http://schemas.microsoft.com/office/drawing/2010/main" val="0"/>
              </a:ext>
            </a:extLst>
          </a:blip>
          <a:srcRect l="13405"/>
          <a:stretch/>
        </p:blipFill>
        <p:spPr bwMode="auto">
          <a:xfrm>
            <a:off x="323528" y="1484784"/>
            <a:ext cx="3486554" cy="165618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467544" y="3212976"/>
            <a:ext cx="3168352" cy="646331"/>
          </a:xfrm>
          <a:prstGeom prst="rect">
            <a:avLst/>
          </a:prstGeom>
          <a:noFill/>
        </p:spPr>
        <p:txBody>
          <a:bodyPr wrap="square" rtlCol="0">
            <a:spAutoFit/>
          </a:bodyPr>
          <a:lstStyle/>
          <a:p>
            <a:pPr algn="ctr"/>
            <a:r>
              <a:rPr lang="uk-UA" b="1" dirty="0" err="1" smtClean="0">
                <a:solidFill>
                  <a:srgbClr val="800000"/>
                </a:solidFill>
                <a:latin typeface="Times New Roman" pitchFamily="18" charset="0"/>
                <a:cs typeface="Times New Roman" pitchFamily="18" charset="0"/>
              </a:rPr>
              <a:t>Комп</a:t>
            </a:r>
            <a:r>
              <a:rPr lang="en-US" b="1" dirty="0" smtClean="0">
                <a:solidFill>
                  <a:srgbClr val="800000"/>
                </a:solidFill>
                <a:latin typeface="Times New Roman" pitchFamily="18" charset="0"/>
                <a:cs typeface="Times New Roman" pitchFamily="18" charset="0"/>
              </a:rPr>
              <a:t>’</a:t>
            </a:r>
            <a:r>
              <a:rPr lang="uk-UA" b="1" dirty="0" err="1" smtClean="0">
                <a:solidFill>
                  <a:srgbClr val="800000"/>
                </a:solidFill>
                <a:latin typeface="Times New Roman" pitchFamily="18" charset="0"/>
                <a:cs typeface="Times New Roman" pitchFamily="18" charset="0"/>
              </a:rPr>
              <a:t>ютер</a:t>
            </a:r>
            <a:r>
              <a:rPr lang="uk-UA" b="1" dirty="0" smtClean="0">
                <a:solidFill>
                  <a:srgbClr val="800000"/>
                </a:solidFill>
                <a:latin typeface="Times New Roman" pitchFamily="18" charset="0"/>
                <a:cs typeface="Times New Roman" pitchFamily="18" charset="0"/>
              </a:rPr>
              <a:t>, доступ до мережі «Інтернет»</a:t>
            </a:r>
            <a:endParaRPr lang="ru-RU" b="1" dirty="0">
              <a:solidFill>
                <a:srgbClr val="800000"/>
              </a:solidFill>
              <a:latin typeface="Times New Roman" pitchFamily="18" charset="0"/>
              <a:cs typeface="Times New Roman" pitchFamily="18" charset="0"/>
            </a:endParaRPr>
          </a:p>
        </p:txBody>
      </p:sp>
      <p:pic>
        <p:nvPicPr>
          <p:cNvPr id="1027" name="Picture 3"/>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5796136" y="1456204"/>
            <a:ext cx="2752725" cy="16573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5588322" y="3212976"/>
            <a:ext cx="3168352" cy="369332"/>
          </a:xfrm>
          <a:prstGeom prst="rect">
            <a:avLst/>
          </a:prstGeom>
          <a:noFill/>
        </p:spPr>
        <p:txBody>
          <a:bodyPr wrap="square" rtlCol="0">
            <a:spAutoFit/>
          </a:bodyPr>
          <a:lstStyle/>
          <a:p>
            <a:pPr algn="ctr"/>
            <a:r>
              <a:rPr lang="uk-UA" b="1" dirty="0" smtClean="0">
                <a:solidFill>
                  <a:srgbClr val="800000"/>
                </a:solidFill>
                <a:latin typeface="Times New Roman" pitchFamily="18" charset="0"/>
                <a:cs typeface="Times New Roman" pitchFamily="18" charset="0"/>
              </a:rPr>
              <a:t>Відомості з бібліотеки</a:t>
            </a:r>
            <a:endParaRPr lang="ru-RU" b="1" dirty="0">
              <a:solidFill>
                <a:srgbClr val="800000"/>
              </a:solidFill>
              <a:latin typeface="Times New Roman" pitchFamily="18" charset="0"/>
              <a:cs typeface="Times New Roman" pitchFamily="18" charset="0"/>
            </a:endParaRPr>
          </a:p>
        </p:txBody>
      </p:sp>
      <p:pic>
        <p:nvPicPr>
          <p:cNvPr id="1028" name="Picture 4"/>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4993744" y="3696268"/>
            <a:ext cx="1846866" cy="255302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5796136" y="1541914"/>
            <a:ext cx="2752725" cy="16573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4572000" y="6211669"/>
            <a:ext cx="3168352" cy="646331"/>
          </a:xfrm>
          <a:prstGeom prst="rect">
            <a:avLst/>
          </a:prstGeom>
          <a:noFill/>
        </p:spPr>
        <p:txBody>
          <a:bodyPr wrap="square" rtlCol="0">
            <a:spAutoFit/>
          </a:bodyPr>
          <a:lstStyle/>
          <a:p>
            <a:pPr algn="ctr"/>
            <a:r>
              <a:rPr lang="uk-UA" b="1" dirty="0" smtClean="0">
                <a:solidFill>
                  <a:srgbClr val="800000"/>
                </a:solidFill>
                <a:latin typeface="Times New Roman" pitchFamily="18" charset="0"/>
                <a:cs typeface="Times New Roman" pitchFamily="18" charset="0"/>
              </a:rPr>
              <a:t>Зустрічі з креативними родичами</a:t>
            </a:r>
            <a:endParaRPr lang="ru-RU" b="1" dirty="0">
              <a:solidFill>
                <a:srgbClr val="800000"/>
              </a:solidFill>
              <a:latin typeface="Times New Roman" pitchFamily="18" charset="0"/>
              <a:cs typeface="Times New Roman" pitchFamily="18" charset="0"/>
            </a:endParaRPr>
          </a:p>
        </p:txBody>
      </p:sp>
      <p:pic>
        <p:nvPicPr>
          <p:cNvPr id="1029" name="Picture 5"/>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1835696" y="3865007"/>
            <a:ext cx="2384283" cy="238428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402700" y="6211669"/>
            <a:ext cx="3168352" cy="369332"/>
          </a:xfrm>
          <a:prstGeom prst="rect">
            <a:avLst/>
          </a:prstGeom>
          <a:noFill/>
        </p:spPr>
        <p:txBody>
          <a:bodyPr wrap="square" rtlCol="0">
            <a:spAutoFit/>
          </a:bodyPr>
          <a:lstStyle/>
          <a:p>
            <a:pPr algn="ctr"/>
            <a:r>
              <a:rPr lang="uk-UA" b="1" dirty="0" smtClean="0">
                <a:solidFill>
                  <a:srgbClr val="800000"/>
                </a:solidFill>
                <a:latin typeface="Times New Roman" pitchFamily="18" charset="0"/>
                <a:cs typeface="Times New Roman" pitchFamily="18" charset="0"/>
              </a:rPr>
              <a:t>Екскурсії у зимову природу</a:t>
            </a:r>
            <a:endParaRPr lang="ru-RU" b="1" dirty="0">
              <a:solidFill>
                <a:srgbClr val="800000"/>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230421439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4" name="Заголовок 1"/>
          <p:cNvSpPr>
            <a:spLocks noGrp="1"/>
          </p:cNvSpPr>
          <p:nvPr>
            <p:ph type="title"/>
          </p:nvPr>
        </p:nvSpPr>
        <p:spPr/>
        <p:txBody>
          <a:bodyPr>
            <a:normAutofit fontScale="90000"/>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uk-UA"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Передбачувані продукти</a:t>
            </a:r>
            <a:br>
              <a:rPr lang="uk-UA"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r>
              <a:rPr lang="uk-UA"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проекту:</a:t>
            </a:r>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5" name="Заголовок 1"/>
          <p:cNvSpPr>
            <a:spLocks noGrp="1"/>
          </p:cNvSpPr>
          <p:nvPr>
            <p:ph idx="1"/>
          </p:nvPr>
        </p:nvSpPr>
        <p:spPr/>
        <p:txBody>
          <a:bodyPr>
            <a:normAutofit fontScale="92500" lnSpcReduction="10000"/>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uk-UA" b="1" i="1" dirty="0" smtClean="0">
                <a:solidFill>
                  <a:srgbClr val="800000"/>
                </a:solidFill>
                <a:latin typeface="Times New Roman" pitchFamily="18" charset="0"/>
                <a:cs typeface="Times New Roman" pitchFamily="18" charset="0"/>
              </a:rPr>
              <a:t>Група «Природодослідники - літератори» - Створення презентації «Зимові фантазії у творах , </a:t>
            </a:r>
            <a:r>
              <a:rPr lang="uk-UA" b="1" i="1" dirty="0" err="1" smtClean="0">
                <a:solidFill>
                  <a:srgbClr val="800000"/>
                </a:solidFill>
                <a:latin typeface="Times New Roman" pitchFamily="18" charset="0"/>
                <a:cs typeface="Times New Roman" pitchFamily="18" charset="0"/>
              </a:rPr>
              <a:t>прислів</a:t>
            </a:r>
            <a:r>
              <a:rPr lang="en-US" b="1" i="1" dirty="0" smtClean="0">
                <a:solidFill>
                  <a:srgbClr val="800000"/>
                </a:solidFill>
                <a:latin typeface="Times New Roman" pitchFamily="18" charset="0"/>
                <a:cs typeface="Times New Roman" pitchFamily="18" charset="0"/>
              </a:rPr>
              <a:t>’</a:t>
            </a:r>
            <a:r>
              <a:rPr lang="uk-UA" b="1" i="1" dirty="0" err="1" smtClean="0">
                <a:solidFill>
                  <a:srgbClr val="800000"/>
                </a:solidFill>
                <a:latin typeface="Times New Roman" pitchFamily="18" charset="0"/>
                <a:cs typeface="Times New Roman" pitchFamily="18" charset="0"/>
              </a:rPr>
              <a:t>ях</a:t>
            </a:r>
            <a:r>
              <a:rPr lang="uk-UA" b="1" i="1" dirty="0" smtClean="0">
                <a:solidFill>
                  <a:srgbClr val="800000"/>
                </a:solidFill>
                <a:latin typeface="Times New Roman" pitchFamily="18" charset="0"/>
                <a:cs typeface="Times New Roman" pitchFamily="18" charset="0"/>
              </a:rPr>
              <a:t> та приказках»; розміщення замітки про кінцевий результат проекту на сайті школи.</a:t>
            </a:r>
          </a:p>
          <a:p>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uk-UA" b="1" i="1" dirty="0" smtClean="0">
                <a:solidFill>
                  <a:srgbClr val="800000"/>
                </a:solidFill>
                <a:latin typeface="Times New Roman" pitchFamily="18" charset="0"/>
                <a:cs typeface="Times New Roman" pitchFamily="18" charset="0"/>
              </a:rPr>
              <a:t>Група «Народознавці - волонтери» - забезпечення корму зимуючим птахам шкільного парку, збереження життя ялинкам, створення вітальної листівки солдатам АТО.</a:t>
            </a:r>
            <a:endParaRPr lang="ru-RU" b="1" i="1" dirty="0" smtClean="0">
              <a:solidFill>
                <a:srgbClr val="800000"/>
              </a:solidFill>
              <a:latin typeface="Times New Roman" pitchFamily="18" charset="0"/>
              <a:cs typeface="Times New Roman" pitchFamily="18" charset="0"/>
            </a:endParaRPr>
          </a:p>
          <a:p>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6" name="Picture 2" descr="Похожее изображение"/>
          <p:cNvPicPr>
            <a:picLocks noChangeAspect="1" noChangeArrowheads="1" noCrop="1"/>
          </p:cNvPicPr>
          <p:nvPr/>
        </p:nvPicPr>
        <p:blipFill>
          <a:blip r:embed="rId2">
            <a:extLst>
              <a:ext uri="{28A0092B-C50C-407E-A947-70E740481C1C}">
                <a14:useLocalDpi xmlns="" xmlns:a14="http://schemas.microsoft.com/office/drawing/2010/main" val="0"/>
              </a:ext>
            </a:extLst>
          </a:blip>
          <a:srcRect/>
          <a:stretch>
            <a:fillRect/>
          </a:stretch>
        </p:blipFill>
        <p:spPr bwMode="auto">
          <a:xfrm rot="1269982">
            <a:off x="7524329" y="220856"/>
            <a:ext cx="1357496" cy="1357496"/>
          </a:xfrm>
          <a:prstGeom prst="rect">
            <a:avLst/>
          </a:prstGeom>
          <a:noFill/>
          <a:extLst>
            <a:ext uri="{909E8E84-426E-40DD-AFC4-6F175D3DCCD1}">
              <a14:hiddenFill xmlns="" xmlns:a14="http://schemas.microsoft.com/office/drawing/2010/main">
                <a:solidFill>
                  <a:srgbClr val="FFFFFF"/>
                </a:solidFill>
              </a14:hiddenFill>
            </a:ext>
          </a:extLst>
        </p:spPr>
      </p:pic>
      <p:pic>
        <p:nvPicPr>
          <p:cNvPr id="7" name="Picture 2" descr="Похожее изображение"/>
          <p:cNvPicPr>
            <a:picLocks noChangeAspect="1" noChangeArrowheads="1" noCrop="1"/>
          </p:cNvPicPr>
          <p:nvPr/>
        </p:nvPicPr>
        <p:blipFill>
          <a:blip r:embed="rId2">
            <a:extLst>
              <a:ext uri="{28A0092B-C50C-407E-A947-70E740481C1C}">
                <a14:useLocalDpi xmlns="" xmlns:a14="http://schemas.microsoft.com/office/drawing/2010/main" val="0"/>
              </a:ext>
            </a:extLst>
          </a:blip>
          <a:srcRect/>
          <a:stretch>
            <a:fillRect/>
          </a:stretch>
        </p:blipFill>
        <p:spPr bwMode="auto">
          <a:xfrm rot="1269982">
            <a:off x="7147553" y="3196242"/>
            <a:ext cx="1357496" cy="1357496"/>
          </a:xfrm>
          <a:prstGeom prst="rect">
            <a:avLst/>
          </a:prstGeom>
          <a:noFill/>
          <a:extLst>
            <a:ext uri="{909E8E84-426E-40DD-AFC4-6F175D3DCCD1}">
              <a14:hiddenFill xmlns="" xmlns:a14="http://schemas.microsoft.com/office/drawing/2010/main">
                <a:solidFill>
                  <a:srgbClr val="FFFFFF"/>
                </a:solidFill>
              </a14:hiddenFill>
            </a:ext>
          </a:extLst>
        </p:spPr>
      </p:pic>
      <p:pic>
        <p:nvPicPr>
          <p:cNvPr id="8" name="Picture 2" descr="Похожее изображение"/>
          <p:cNvPicPr>
            <a:picLocks noChangeAspect="1" noChangeArrowheads="1" noCrop="1"/>
          </p:cNvPicPr>
          <p:nvPr/>
        </p:nvPicPr>
        <p:blipFill>
          <a:blip r:embed="rId2">
            <a:extLst>
              <a:ext uri="{28A0092B-C50C-407E-A947-70E740481C1C}">
                <a14:useLocalDpi xmlns="" xmlns:a14="http://schemas.microsoft.com/office/drawing/2010/main" val="0"/>
              </a:ext>
            </a:extLst>
          </a:blip>
          <a:srcRect/>
          <a:stretch>
            <a:fillRect/>
          </a:stretch>
        </p:blipFill>
        <p:spPr bwMode="auto">
          <a:xfrm rot="1269982">
            <a:off x="7524328" y="5140459"/>
            <a:ext cx="1357496" cy="1357496"/>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3492053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4" name="Заголовок 1"/>
          <p:cNvSpPr>
            <a:spLocks noGrp="1"/>
          </p:cNvSpPr>
          <p:nvPr>
            <p:ph type="title"/>
          </p:nvPr>
        </p:nvSpPr>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uk-UA"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Виконання проекту</a:t>
            </a:r>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5" name="Заголовок 1"/>
          <p:cNvSpPr txBox="1">
            <a:spLocks/>
          </p:cNvSpPr>
          <p:nvPr/>
        </p:nvSpPr>
        <p:spPr>
          <a:xfrm>
            <a:off x="395536" y="1268760"/>
            <a:ext cx="8229600" cy="1656184"/>
          </a:xfrm>
          <a:prstGeom prst="rect">
            <a:avLst/>
          </a:prstGeom>
        </p:spPr>
        <p:txBody>
          <a:bodyPr vert="horz" lIns="91440" tIns="45720" rIns="91440" bIns="45720" rtlCol="0" anchor="ctr">
            <a:normAutofit fontScale="40000" lnSpcReduction="20000"/>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uk-UA" sz="5900" b="1" spc="50" dirty="0" smtClean="0">
                <a:ln w="11430"/>
                <a:solidFill>
                  <a:srgbClr val="0033CC"/>
                </a:solidFill>
                <a:effectLst>
                  <a:outerShdw blurRad="76200" dist="50800" dir="5400000" algn="tl" rotWithShape="0">
                    <a:srgbClr val="000000">
                      <a:alpha val="65000"/>
                    </a:srgbClr>
                  </a:outerShdw>
                </a:effectLst>
                <a:latin typeface="Times New Roman" pitchFamily="18" charset="0"/>
                <a:cs typeface="Times New Roman" pitchFamily="18" charset="0"/>
              </a:rPr>
              <a:t>І етап – Організаційний</a:t>
            </a:r>
          </a:p>
          <a:p>
            <a:r>
              <a:rPr lang="uk-UA" sz="5000" b="1" spc="50" dirty="0" smtClean="0">
                <a:ln w="11430"/>
                <a:solidFill>
                  <a:srgbClr val="800000"/>
                </a:solidFill>
                <a:effectLst>
                  <a:outerShdw blurRad="38100" dist="38100" dir="2700000" algn="tl">
                    <a:srgbClr val="000000">
                      <a:alpha val="43137"/>
                    </a:srgbClr>
                  </a:outerShdw>
                </a:effectLst>
                <a:latin typeface="Times New Roman" pitchFamily="18" charset="0"/>
                <a:cs typeface="Times New Roman" pitchFamily="18" charset="0"/>
              </a:rPr>
              <a:t>(Учням повідомлена тема, мета, кінцевий результат. Школярі поділені на групи, яким придумали назви, вибрали завдання, над якими розпочали роботу. Обговорені завдання, можливі джерела інформації, складено план роботи, враховуючи пропозиції усіх учасників проекту )</a:t>
            </a:r>
            <a:endParaRPr lang="ru-RU" sz="5000" b="1" spc="50" dirty="0">
              <a:ln w="11430"/>
              <a:solidFill>
                <a:srgbClr val="80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6" name="Заголовок 1"/>
          <p:cNvSpPr txBox="1">
            <a:spLocks/>
          </p:cNvSpPr>
          <p:nvPr/>
        </p:nvSpPr>
        <p:spPr>
          <a:xfrm>
            <a:off x="395536" y="3140968"/>
            <a:ext cx="8229600" cy="1656184"/>
          </a:xfrm>
          <a:prstGeom prst="rect">
            <a:avLst/>
          </a:prstGeom>
        </p:spPr>
        <p:txBody>
          <a:bodyPr vert="horz" lIns="91440" tIns="45720" rIns="91440" bIns="45720" rtlCol="0" anchor="ctr">
            <a:normAutofit fontScale="47500" lnSpcReduction="20000"/>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uk-UA" sz="5900" b="1" spc="50" dirty="0" smtClean="0">
                <a:ln w="11430"/>
                <a:solidFill>
                  <a:srgbClr val="0033CC"/>
                </a:solidFill>
                <a:effectLst>
                  <a:outerShdw blurRad="76200" dist="50800" dir="5400000" algn="tl" rotWithShape="0">
                    <a:srgbClr val="000000">
                      <a:alpha val="65000"/>
                    </a:srgbClr>
                  </a:outerShdw>
                </a:effectLst>
                <a:latin typeface="Times New Roman" pitchFamily="18" charset="0"/>
                <a:cs typeface="Times New Roman" pitchFamily="18" charset="0"/>
              </a:rPr>
              <a:t>ІІ етап – Підготовчий</a:t>
            </a:r>
          </a:p>
          <a:p>
            <a:r>
              <a:rPr lang="uk-UA" sz="4200" b="1" spc="50" dirty="0" smtClean="0">
                <a:ln w="11430"/>
                <a:solidFill>
                  <a:srgbClr val="800000"/>
                </a:solidFill>
                <a:effectLst>
                  <a:outerShdw blurRad="38100" dist="38100" dir="2700000" algn="tl">
                    <a:srgbClr val="000000">
                      <a:alpha val="43137"/>
                    </a:srgbClr>
                  </a:outerShdw>
                </a:effectLst>
                <a:latin typeface="Times New Roman" pitchFamily="18" charset="0"/>
                <a:cs typeface="Times New Roman" pitchFamily="18" charset="0"/>
              </a:rPr>
              <a:t>(Учасники розподілили </a:t>
            </a:r>
            <a:r>
              <a:rPr lang="uk-UA" sz="4200" b="1" spc="50" dirty="0" err="1" smtClean="0">
                <a:ln w="11430"/>
                <a:solidFill>
                  <a:srgbClr val="800000"/>
                </a:solidFill>
                <a:effectLst>
                  <a:outerShdw blurRad="38100" dist="38100" dir="2700000" algn="tl">
                    <a:srgbClr val="000000">
                      <a:alpha val="43137"/>
                    </a:srgbClr>
                  </a:outerShdw>
                </a:effectLst>
                <a:latin typeface="Times New Roman" pitchFamily="18" charset="0"/>
                <a:cs typeface="Times New Roman" pitchFamily="18" charset="0"/>
              </a:rPr>
              <a:t>обов</a:t>
            </a:r>
            <a:r>
              <a:rPr lang="en-US" sz="4200" b="1" spc="50" dirty="0" smtClean="0">
                <a:ln w="11430"/>
                <a:solidFill>
                  <a:srgbClr val="800000"/>
                </a:solidFill>
                <a:effectLst>
                  <a:outerShdw blurRad="38100" dist="38100" dir="2700000" algn="tl">
                    <a:srgbClr val="000000">
                      <a:alpha val="43137"/>
                    </a:srgbClr>
                  </a:outerShdw>
                </a:effectLst>
                <a:latin typeface="Times New Roman" pitchFamily="18" charset="0"/>
                <a:cs typeface="Times New Roman" pitchFamily="18" charset="0"/>
              </a:rPr>
              <a:t>’</a:t>
            </a:r>
            <a:r>
              <a:rPr lang="uk-UA" sz="4200" b="1" spc="50" dirty="0" err="1" smtClean="0">
                <a:ln w="11430"/>
                <a:solidFill>
                  <a:srgbClr val="800000"/>
                </a:solidFill>
                <a:effectLst>
                  <a:outerShdw blurRad="38100" dist="38100" dir="2700000" algn="tl">
                    <a:srgbClr val="000000">
                      <a:alpha val="43137"/>
                    </a:srgbClr>
                  </a:outerShdw>
                </a:effectLst>
                <a:latin typeface="Times New Roman" pitchFamily="18" charset="0"/>
                <a:cs typeface="Times New Roman" pitchFamily="18" charset="0"/>
              </a:rPr>
              <a:t>язки</a:t>
            </a:r>
            <a:r>
              <a:rPr lang="uk-UA" sz="4200" b="1" spc="50" dirty="0" smtClean="0">
                <a:ln w="11430"/>
                <a:solidFill>
                  <a:srgbClr val="800000"/>
                </a:solidFill>
                <a:effectLst>
                  <a:outerShdw blurRad="38100" dist="38100" dir="2700000" algn="tl">
                    <a:srgbClr val="000000">
                      <a:alpha val="43137"/>
                    </a:srgbClr>
                  </a:outerShdw>
                </a:effectLst>
                <a:latin typeface="Times New Roman" pitchFamily="18" charset="0"/>
                <a:cs typeface="Times New Roman" pitchFamily="18" charset="0"/>
              </a:rPr>
              <a:t> у групі, розпочали збір матеріалу: ознайомилися з творами українських письменників на зимову тематику, </a:t>
            </a:r>
            <a:r>
              <a:rPr lang="uk-UA" sz="4200" b="1" spc="50" dirty="0">
                <a:ln w="11430"/>
                <a:solidFill>
                  <a:srgbClr val="800000"/>
                </a:solidFill>
                <a:effectLst>
                  <a:outerShdw blurRad="38100" dist="38100" dir="2700000" algn="tl">
                    <a:srgbClr val="000000">
                      <a:alpha val="43137"/>
                    </a:srgbClr>
                  </a:outerShdw>
                </a:effectLst>
                <a:latin typeface="Times New Roman" pitchFamily="18" charset="0"/>
                <a:cs typeface="Times New Roman" pitchFamily="18" charset="0"/>
              </a:rPr>
              <a:t>здійснили екскурсію зимовим </a:t>
            </a:r>
            <a:r>
              <a:rPr lang="uk-UA" sz="4200" b="1" spc="50" dirty="0" smtClean="0">
                <a:ln w="11430"/>
                <a:solidFill>
                  <a:srgbClr val="800000"/>
                </a:solidFill>
                <a:effectLst>
                  <a:outerShdw blurRad="38100" dist="38100" dir="2700000" algn="tl">
                    <a:srgbClr val="000000">
                      <a:alpha val="43137"/>
                    </a:srgbClr>
                  </a:outerShdw>
                </a:effectLst>
                <a:latin typeface="Times New Roman" pitchFamily="18" charset="0"/>
                <a:cs typeface="Times New Roman" pitchFamily="18" charset="0"/>
              </a:rPr>
              <a:t>парком, розпитали рідних про традиційні зимові святкування, вирішили взяти у них  активну участь .)</a:t>
            </a:r>
            <a:endParaRPr lang="ru-RU" sz="4200" b="1" spc="50" dirty="0">
              <a:ln w="11430"/>
              <a:solidFill>
                <a:srgbClr val="80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7" name="Заголовок 1"/>
          <p:cNvSpPr txBox="1">
            <a:spLocks/>
          </p:cNvSpPr>
          <p:nvPr/>
        </p:nvSpPr>
        <p:spPr>
          <a:xfrm>
            <a:off x="381794" y="5013176"/>
            <a:ext cx="8229600" cy="1368152"/>
          </a:xfrm>
          <a:prstGeom prst="rect">
            <a:avLst/>
          </a:prstGeom>
        </p:spPr>
        <p:txBody>
          <a:bodyPr vert="horz" lIns="91440" tIns="45720" rIns="91440" bIns="45720" rtlCol="0" anchor="ctr">
            <a:normAutofit lnSpcReduction="10000"/>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uk-UA" sz="3100" b="1" spc="50" dirty="0" smtClean="0">
                <a:ln w="11430"/>
                <a:solidFill>
                  <a:srgbClr val="0033CC"/>
                </a:solidFill>
                <a:effectLst>
                  <a:outerShdw blurRad="76200" dist="50800" dir="5400000" algn="tl" rotWithShape="0">
                    <a:srgbClr val="000000">
                      <a:alpha val="65000"/>
                    </a:srgbClr>
                  </a:outerShdw>
                </a:effectLst>
                <a:latin typeface="Times New Roman" pitchFamily="18" charset="0"/>
                <a:cs typeface="Times New Roman" pitchFamily="18" charset="0"/>
              </a:rPr>
              <a:t>ІІІ етап – Проектна робота</a:t>
            </a:r>
          </a:p>
          <a:p>
            <a:r>
              <a:rPr lang="uk-UA" sz="2800" b="1" spc="50" dirty="0" smtClean="0">
                <a:ln w="11430"/>
                <a:solidFill>
                  <a:srgbClr val="800000"/>
                </a:solidFill>
                <a:effectLst>
                  <a:outerShdw blurRad="38100" dist="38100" dir="2700000" algn="tl">
                    <a:srgbClr val="000000">
                      <a:alpha val="43137"/>
                    </a:srgbClr>
                  </a:outerShdw>
                </a:effectLst>
                <a:latin typeface="Times New Roman" pitchFamily="18" charset="0"/>
                <a:cs typeface="Times New Roman" pitchFamily="18" charset="0"/>
              </a:rPr>
              <a:t>(Четвертокласники розробили «макет», почали опрацьовувати  </a:t>
            </a:r>
            <a:r>
              <a:rPr lang="uk-UA" sz="2800" b="1" spc="50" dirty="0" smtClean="0">
                <a:ln w="11430"/>
                <a:solidFill>
                  <a:srgbClr val="800000"/>
                </a:solidFill>
                <a:effectLst>
                  <a:outerShdw blurRad="38100" dist="38100" dir="2700000" algn="tl">
                    <a:srgbClr val="000000">
                      <a:alpha val="43137"/>
                    </a:srgbClr>
                  </a:outerShdw>
                </a:effectLst>
                <a:latin typeface="Times New Roman" pitchFamily="18" charset="0"/>
                <a:cs typeface="Times New Roman" pitchFamily="18" charset="0"/>
              </a:rPr>
              <a:t>отриману </a:t>
            </a:r>
            <a:r>
              <a:rPr lang="uk-UA" sz="2800" b="1" spc="50" dirty="0" smtClean="0">
                <a:ln w="11430"/>
                <a:solidFill>
                  <a:srgbClr val="800000"/>
                </a:solidFill>
                <a:effectLst>
                  <a:outerShdw blurRad="38100" dist="38100" dir="2700000" algn="tl">
                    <a:srgbClr val="000000">
                      <a:alpha val="43137"/>
                    </a:srgbClr>
                  </a:outerShdw>
                </a:effectLst>
                <a:latin typeface="Times New Roman" pitchFamily="18" charset="0"/>
                <a:cs typeface="Times New Roman" pitchFamily="18" charset="0"/>
              </a:rPr>
              <a:t>інформацію)</a:t>
            </a:r>
            <a:endParaRPr lang="ru-RU" sz="2800" b="1" spc="50" dirty="0">
              <a:ln w="11430"/>
              <a:solidFill>
                <a:srgbClr val="80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 xmlns:p14="http://schemas.microsoft.com/office/powerpoint/2010/main" val="3281042902"/>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316</TotalTime>
  <Words>569</Words>
  <Application>Microsoft Office PowerPoint</Application>
  <PresentationFormat>Экран (4:3)</PresentationFormat>
  <Paragraphs>59</Paragraphs>
  <Slides>17</Slides>
  <Notes>1</Notes>
  <HiddenSlides>0</HiddenSlides>
  <MMClips>1</MMClips>
  <ScaleCrop>false</ScaleCrop>
  <HeadingPairs>
    <vt:vector size="4" baseType="variant">
      <vt:variant>
        <vt:lpstr>Тема</vt:lpstr>
      </vt:variant>
      <vt:variant>
        <vt:i4>1</vt:i4>
      </vt:variant>
      <vt:variant>
        <vt:lpstr>Заголовки слайдов</vt:lpstr>
      </vt:variant>
      <vt:variant>
        <vt:i4>17</vt:i4>
      </vt:variant>
    </vt:vector>
  </HeadingPairs>
  <TitlesOfParts>
    <vt:vector size="18" baseType="lpstr">
      <vt:lpstr>Тема Office</vt:lpstr>
      <vt:lpstr>Слайд 1</vt:lpstr>
      <vt:lpstr>Навчальні дисципліни, близькі до теми проекту:</vt:lpstr>
      <vt:lpstr>Склад проектної групи:</vt:lpstr>
      <vt:lpstr>Тип проекту:</vt:lpstr>
      <vt:lpstr>Мета проекту:</vt:lpstr>
      <vt:lpstr>Завдання проекту:</vt:lpstr>
      <vt:lpstr>Необхідне обладнання:</vt:lpstr>
      <vt:lpstr>Передбачувані продукти  проекту:</vt:lpstr>
      <vt:lpstr>Виконання проекту</vt:lpstr>
      <vt:lpstr>Слайд 10</vt:lpstr>
      <vt:lpstr>Уже зроблено…</vt:lpstr>
      <vt:lpstr>Слайд 12</vt:lpstr>
      <vt:lpstr>Слайд 13</vt:lpstr>
      <vt:lpstr>Слайд 14</vt:lpstr>
      <vt:lpstr>Слайд 15</vt:lpstr>
      <vt:lpstr>Слайд 16</vt:lpstr>
      <vt:lpstr>Завершенням проекту  став круглий стіл, за яким учасники поділилися  приємними враженнями від проекту, фото та відеоматеріалами своєї роботи, склали замітку для шкільного сайту</vt:lpstr>
    </vt:vector>
  </TitlesOfParts>
  <Company>Microsoft Corporation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Microsoft</dc:creator>
  <cp:lastModifiedBy>user</cp:lastModifiedBy>
  <cp:revision>35</cp:revision>
  <dcterms:created xsi:type="dcterms:W3CDTF">2016-12-08T17:16:24Z</dcterms:created>
  <dcterms:modified xsi:type="dcterms:W3CDTF">2017-07-03T14:49:38Z</dcterms:modified>
</cp:coreProperties>
</file>