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23" r:id="rId3"/>
  </p:sldMasterIdLst>
  <p:sldIdLst>
    <p:sldId id="259" r:id="rId4"/>
    <p:sldId id="293" r:id="rId5"/>
    <p:sldId id="263" r:id="rId6"/>
    <p:sldId id="264" r:id="rId7"/>
    <p:sldId id="265" r:id="rId8"/>
    <p:sldId id="292" r:id="rId9"/>
    <p:sldId id="266" r:id="rId10"/>
    <p:sldId id="294" r:id="rId11"/>
    <p:sldId id="299" r:id="rId12"/>
    <p:sldId id="296" r:id="rId13"/>
    <p:sldId id="297" r:id="rId14"/>
    <p:sldId id="291" r:id="rId15"/>
    <p:sldId id="298" r:id="rId16"/>
    <p:sldId id="270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1" autoAdjust="0"/>
    <p:restoredTop sz="94604" autoAdjust="0"/>
  </p:normalViewPr>
  <p:slideViewPr>
    <p:cSldViewPr>
      <p:cViewPr varScale="1">
        <p:scale>
          <a:sx n="70" d="100"/>
          <a:sy n="70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DA15-35AC-49E0-8CE2-5F11AF8707E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63FF7-DE9F-445F-979D-03820A22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8E6C5-8602-4B04-B04B-4BDEC0CE46BB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72B1-A0C8-465B-8F1C-4C3C1D7F3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057C-DC00-4A57-8E12-87CAD6EA074A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8A9E0-45E4-4EC7-A6CD-2F9C03B00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F59EE-CECD-457B-B9AD-6793AB7A82A1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1B7D-63FC-4FF7-A1C2-CF46D681F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2557-DE7D-48F5-AE7F-445E845DEE1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ADC5-02DF-4B8E-9C05-239FEA5B6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D6EB-67B8-420D-959E-9E970909D056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F5A8-C2F0-47BE-9BF9-65C7408F3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D529A-C77B-4B21-9ABF-3A49F876C47F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B755-A2FA-470F-B460-2B5FCD30B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FE44-C1C7-4F0E-BC05-F511ADF21513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0913-EF6E-475E-A2DB-2C801272A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4CCE-FCE6-4478-97ED-5D30E8DB9C50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6E7B-F398-4A17-A340-BF69AB267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BD778-050F-48F8-BB39-34284C9A92E1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3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57C6-0F6E-4740-954F-65880577C7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AD9F-1412-4FBD-A682-5F36214F5202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78C9-83C2-41AA-A964-427ED58F6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B08D0-A955-4542-926E-9045EBEC8B1F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E5395-82B8-4512-81B1-1A455199C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7C1A5-2DEB-45A6-87CF-17937C8CFEF2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F567-2145-4EC3-B72D-7280DD16C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4983-E10F-4311-B527-75EAFF01CB7A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444F-DACB-4AE2-8F04-8D8F6E414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FB795-9D83-469F-B35B-1F29373E961C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3346-29E8-4115-8651-49EE75502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85CA-B803-412A-B597-2489697BECBE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4BCA2-E31B-4C88-B0AB-86EA8C1689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85F8-53D2-4956-9525-38859D81D2C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48FF-3C9C-4E3A-B82F-FEB584D28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793E4-A2F5-418D-9C32-D664A842A2D5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CD528-72B4-430C-B4E8-1B0CC9D19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96C3D-89E0-4767-ABC3-C6856017799F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8354A-2B3B-4596-AA42-BB27FCF28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36195-9DD9-4AA4-8C5D-C6CAEE4B756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868B-248F-4E1C-A9D4-A4248435B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5504F-7140-447D-A802-E04FD940F22E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E860-D19D-42BA-AE03-DE452D777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8A49-37A8-4A3F-864B-4A087F3D57C6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CD62-4EB6-4874-A779-6990F859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32B66-E56A-4CE7-8BC3-8ACD01341A98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9ADFB-D955-4829-84F7-7B97D17BD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D1129-7967-4B7F-8235-3C8B3523EEA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C24D7-C665-47D4-A18D-182D7BEA1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EE8E2-3F82-4037-9E3B-2F98D7C0868D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5A9EF-E380-4095-86DB-A3A1E776E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A79F-52BF-4422-AC2F-A8E2B4BAE08A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AD53-C866-4836-B6AA-7943222F6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9381E-D64B-4E6C-AD44-D5EC9C617EA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EB29-AC49-4813-8D88-BDAC99883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2903-373A-4A2C-8842-E2A3CB0FE256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D44C-CC85-4E9B-AD40-EB103E624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1E591-7CE0-445D-B346-B587B8D01F5B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62D1-7AA6-4DF9-958C-68927DC65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342FE-3A6F-4599-B8EC-47F236C7F86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383C-AD4A-481F-9016-3349EDAA2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96D1-02BA-497B-B3A3-D72D9784AD4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C84C-868F-4EB2-99EB-AA6BCB2DB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709D-1396-4413-A159-CBEA16D61433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144BB-5A25-4D4C-A694-B9268C64A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5DD71-199A-47EB-8356-3FBCE3570141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B839C-0070-4A46-B95E-A7F84E53B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00C321-2713-4846-B89F-5D8ECD525BBA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F5542B-0CD5-4364-BB84-6042E9BE7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Tunga" pitchFamily="2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buChar char="•"/>
        <a:defRPr sz="32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10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B7FB8D-6606-4B8E-849F-14461DE9F908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D8C8DF-2D82-4D9F-8765-7C9155631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chemeClr val="tx1">
                    <a:alpha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ea typeface="Tunga" pitchFamily="2"/>
          <a:cs typeface="Tunga" pitchFamily="2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3E85E865-C0FF-484E-900D-01252408424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7349FC1-7806-4C69-B7A6-6DD7F22BA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1%80%D0%B0%D0%B7%D0%B8%D0%BB%D1%96%D1%8F" TargetMode="External"/><Relationship Id="rId2" Type="http://schemas.openxmlformats.org/officeDocument/2006/relationships/hyperlink" Target="https://uk.wikipedia.org/wiki/%D0%A0%D1%96%D0%BE-%D0%B4%D0%B5-%D0%96%D0%B0%D0%BD%D0%B5%D0%B9%D1%80%D0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4652963"/>
            <a:ext cx="8928100" cy="1655762"/>
          </a:xfrm>
        </p:spPr>
        <p:txBody>
          <a:bodyPr/>
          <a:lstStyle/>
          <a:p>
            <a:pPr algn="ctr" eaLnBrk="1" hangingPunct="1"/>
            <a:r>
              <a:rPr lang="uk-UA" i="1" smtClean="0">
                <a:latin typeface="Arial" charset="0"/>
              </a:rPr>
              <a:t>Олімпійські ігри </a:t>
            </a:r>
            <a:r>
              <a:rPr lang="uk-UA" i="1" smtClean="0"/>
              <a:t> були започатковані </a:t>
            </a:r>
            <a:r>
              <a:rPr lang="uk-UA" i="1" smtClean="0">
                <a:latin typeface="Arial" charset="0"/>
              </a:rPr>
              <a:t/>
            </a:r>
            <a:br>
              <a:rPr lang="uk-UA" i="1" smtClean="0">
                <a:latin typeface="Arial" charset="0"/>
              </a:rPr>
            </a:br>
            <a:r>
              <a:rPr lang="uk-UA" i="1" smtClean="0"/>
              <a:t>ще у 6 ст. до н.е. у стародавній Греції</a:t>
            </a:r>
            <a:endParaRPr lang="ru-RU" i="1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214313" y="214313"/>
            <a:ext cx="8715375" cy="1643062"/>
          </a:xfrm>
        </p:spPr>
        <p:txBody>
          <a:bodyPr/>
          <a:lstStyle/>
          <a:p>
            <a:pPr algn="ctr" eaLnBrk="1" hangingPunct="1"/>
            <a:r>
              <a:rPr lang="uk-UA" b="1" smtClean="0">
                <a:latin typeface="Arial" charset="0"/>
              </a:rPr>
              <a:t>Україна  посіла  31  місце  в загальному  медальному  заліку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z="1800" smtClean="0"/>
          </a:p>
        </p:txBody>
      </p:sp>
      <p:pic>
        <p:nvPicPr>
          <p:cNvPr id="24580" name="Picture 4" descr="254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50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60350"/>
            <a:ext cx="7680325" cy="103505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latin typeface="Arial" charset="0"/>
              </a:rPr>
              <a:t/>
            </a:r>
            <a:br>
              <a:rPr lang="ru-RU" sz="3600" b="1" smtClean="0">
                <a:latin typeface="Arial" charset="0"/>
              </a:rPr>
            </a:br>
            <a:r>
              <a:rPr lang="ru-RU" sz="3600" b="1" smtClean="0">
                <a:latin typeface="Arial" charset="0"/>
              </a:rPr>
              <a:t> </a:t>
            </a:r>
            <a:r>
              <a:rPr lang="uk-UA" sz="5400" b="1" smtClean="0">
                <a:latin typeface="Arial" charset="0"/>
              </a:rPr>
              <a:t>Параолімпійські  ігри</a:t>
            </a:r>
            <a:endParaRPr lang="ru-RU" sz="5400" b="1" smtClean="0">
              <a:latin typeface="Arial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268413"/>
            <a:ext cx="8964612" cy="1655762"/>
          </a:xfrm>
          <a:noFill/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sz="3000" smtClean="0">
                <a:latin typeface="Arial" charset="0"/>
              </a:rPr>
              <a:t>Наша команда вперше в історії літніх Пара Ігор розташувалася в медальному заліку</a:t>
            </a:r>
          </a:p>
          <a:p>
            <a:pPr algn="ctr" eaLnBrk="1" hangingPunct="1">
              <a:buFont typeface="Arial" charset="0"/>
              <a:buNone/>
            </a:pPr>
            <a:r>
              <a:rPr lang="uk-UA" sz="3000" smtClean="0">
                <a:latin typeface="Arial" charset="0"/>
              </a:rPr>
              <a:t> на третьому місці.</a:t>
            </a:r>
            <a:r>
              <a:rPr lang="ru-RU" sz="3000" smtClean="0"/>
              <a:t> </a:t>
            </a:r>
            <a:endParaRPr lang="en-US" sz="3000" smtClean="0"/>
          </a:p>
        </p:txBody>
      </p:sp>
      <p:pic>
        <p:nvPicPr>
          <p:cNvPr id="25604" name="Picture 5" descr="&amp;Pcy;&amp;iecy;&amp;rcy;&amp;shcy;&amp;iukcy; &amp;gcy;&amp;iecy;&amp;rcy;&amp;ocy;&amp;yicy; &amp;Pcy;&amp;acy;&amp;rcy;&amp;acy;&amp;lcy;&amp;iukcy;&amp;mcy;&amp;pcy;&amp;iukcy;&amp;acy;&amp;dcy;&amp;icy;-2016 &amp;pcy;&amp;ocy;&amp;vcy;&amp;iecy;&amp;rcy;&amp;ncy;&amp;ucy;&amp;lcy;&amp;icy;&amp;scy;&amp;yacy; &amp;vcy; &amp;Ucy;&amp;kcy;&amp;rcy;&amp;acy;&amp;yicy;&amp;ncy;&amp;ucy;: &amp;ocy;&amp;pcy;&amp;ucy;&amp;bcy;&amp;lcy;&amp;iukcy;&amp;kcy;&amp;ocy;&amp;vcy;&amp;acy;&amp;ncy;&amp;iukcy; &amp;fcy;&amp;ocy;&amp;tcy;&amp;ocy; &amp;iukcy; &amp;vcy;&amp;iukcy;&amp;dcy;&amp;iecy;&amp;ocy;"/>
          <p:cNvPicPr>
            <a:picLocks noChangeAspect="1" noChangeArrowheads="1"/>
          </p:cNvPicPr>
          <p:nvPr/>
        </p:nvPicPr>
        <p:blipFill>
          <a:blip r:embed="rId2"/>
          <a:srcRect t="23569" b="9419"/>
          <a:stretch>
            <a:fillRect/>
          </a:stretch>
        </p:blipFill>
        <p:spPr bwMode="auto">
          <a:xfrm>
            <a:off x="0" y="2924175"/>
            <a:ext cx="9251950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214313" y="4868863"/>
            <a:ext cx="8715375" cy="17748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buFont typeface="Arial" charset="0"/>
              <a:buNone/>
              <a:defRPr/>
            </a:pPr>
            <a:r>
              <a:rPr lang="uk-UA" sz="3000" smtClean="0">
                <a:latin typeface="Times New Roman" pitchFamily="18" charset="0"/>
                <a:cs typeface="Times New Roman" pitchFamily="18" charset="0"/>
              </a:rPr>
              <a:t>Медалями чемпіонів нагороджували не завжди – стародавніх атлетів-чемпіонів нагороджували оливковими вінками, гілками і оливковим маслом.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  <a:defRPr/>
            </a:pPr>
            <a:endParaRPr lang="ru-RU" sz="1700" smtClean="0"/>
          </a:p>
        </p:txBody>
      </p:sp>
      <p:sp>
        <p:nvSpPr>
          <p:cNvPr id="2662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8" name="Рисунок 4" descr="zevs_monument_5.jpg"/>
          <p:cNvPicPr>
            <a:picLocks noChangeAspect="1"/>
          </p:cNvPicPr>
          <p:nvPr/>
        </p:nvPicPr>
        <p:blipFill>
          <a:blip r:embed="rId2"/>
          <a:srcRect r="9917"/>
          <a:stretch>
            <a:fillRect/>
          </a:stretch>
        </p:blipFill>
        <p:spPr bwMode="auto">
          <a:xfrm>
            <a:off x="0" y="0"/>
            <a:ext cx="529272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 l="14735" t="3687" r="17836"/>
          <a:stretch>
            <a:fillRect/>
          </a:stretch>
        </p:blipFill>
        <p:spPr bwMode="auto">
          <a:xfrm>
            <a:off x="5292725" y="188913"/>
            <a:ext cx="385127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404813"/>
            <a:ext cx="8467725" cy="1584325"/>
          </a:xfrm>
        </p:spPr>
        <p:txBody>
          <a:bodyPr/>
          <a:lstStyle/>
          <a:p>
            <a:r>
              <a:rPr lang="uk-UA" smtClean="0">
                <a:solidFill>
                  <a:schemeClr val="hlink"/>
                </a:solidFill>
                <a:latin typeface="Arial" charset="0"/>
              </a:rPr>
              <a:t>Медалі </a:t>
            </a:r>
            <a:br>
              <a:rPr lang="uk-UA" smtClean="0">
                <a:solidFill>
                  <a:schemeClr val="hlink"/>
                </a:solidFill>
                <a:latin typeface="Arial" charset="0"/>
              </a:rPr>
            </a:br>
            <a:r>
              <a:rPr lang="uk-UA" smtClean="0">
                <a:solidFill>
                  <a:schemeClr val="hlink"/>
                </a:solidFill>
                <a:latin typeface="Arial" charset="0"/>
                <a:hlinkClick r:id="rId2" tooltip="Ріо-де-Жанейро"/>
              </a:rPr>
              <a:t>Ріо-де-Жанейро</a:t>
            </a:r>
            <a:r>
              <a:rPr lang="uk-UA" smtClean="0">
                <a:solidFill>
                  <a:schemeClr val="hlink"/>
                </a:solidFill>
                <a:latin typeface="Arial" charset="0"/>
              </a:rPr>
              <a:t> (</a:t>
            </a:r>
            <a:r>
              <a:rPr lang="uk-UA" smtClean="0">
                <a:solidFill>
                  <a:schemeClr val="hlink"/>
                </a:solidFill>
                <a:latin typeface="Arial" charset="0"/>
                <a:hlinkClick r:id="rId3" tooltip="Бразилія"/>
              </a:rPr>
              <a:t>Бразилія</a:t>
            </a:r>
            <a:r>
              <a:rPr lang="uk-UA" smtClean="0">
                <a:solidFill>
                  <a:schemeClr val="hlink"/>
                </a:solidFill>
                <a:latin typeface="Arial" charset="0"/>
              </a:rPr>
              <a:t>)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2276475"/>
            <a:ext cx="7680325" cy="3530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ru-RU" sz="1800" smtClean="0"/>
          </a:p>
        </p:txBody>
      </p:sp>
      <p:pic>
        <p:nvPicPr>
          <p:cNvPr id="27652" name="Picture 4" descr="1465965487_e-news"/>
          <p:cNvPicPr>
            <a:picLocks noChangeAspect="1" noChangeArrowheads="1"/>
          </p:cNvPicPr>
          <p:nvPr/>
        </p:nvPicPr>
        <p:blipFill>
          <a:blip r:embed="rId4"/>
          <a:srcRect l="8919" r="8398" b="4625"/>
          <a:stretch>
            <a:fillRect/>
          </a:stretch>
        </p:blipFill>
        <p:spPr bwMode="auto">
          <a:xfrm>
            <a:off x="395288" y="2205038"/>
            <a:ext cx="42068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medali_4"/>
          <p:cNvPicPr>
            <a:picLocks noChangeAspect="1" noChangeArrowheads="1"/>
          </p:cNvPicPr>
          <p:nvPr/>
        </p:nvPicPr>
        <p:blipFill>
          <a:blip r:embed="rId5"/>
          <a:srcRect l="12604" r="13368" b="7866"/>
          <a:stretch>
            <a:fillRect/>
          </a:stretch>
        </p:blipFill>
        <p:spPr bwMode="auto">
          <a:xfrm>
            <a:off x="4932363" y="2276475"/>
            <a:ext cx="37433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664" y="227696"/>
            <a:ext cx="3113542" cy="312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75856" y="1519368"/>
            <a:ext cx="2721429" cy="4539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59296" y="234267"/>
            <a:ext cx="3060192" cy="306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3556" y="3619487"/>
            <a:ext cx="31623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97285" y="3625478"/>
            <a:ext cx="3232597" cy="324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479425" y="2832100"/>
            <a:ext cx="2257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Verdana" pitchFamily="34" charset="0"/>
              </a:rPr>
              <a:t>Афіни,1896</a:t>
            </a:r>
          </a:p>
        </p:txBody>
      </p:sp>
      <p:sp>
        <p:nvSpPr>
          <p:cNvPr id="28680" name="Text Box 17"/>
          <p:cNvSpPr txBox="1">
            <a:spLocks noChangeArrowheads="1"/>
          </p:cNvSpPr>
          <p:nvPr/>
        </p:nvSpPr>
        <p:spPr bwMode="auto">
          <a:xfrm>
            <a:off x="3602038" y="1873250"/>
            <a:ext cx="206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Verdana" pitchFamily="34" charset="0"/>
              </a:rPr>
              <a:t>Рим, 1960 </a:t>
            </a:r>
          </a:p>
        </p:txBody>
      </p:sp>
      <p:sp>
        <p:nvSpPr>
          <p:cNvPr id="28681" name="Text Box 20"/>
          <p:cNvSpPr txBox="1">
            <a:spLocks noChangeArrowheads="1"/>
          </p:cNvSpPr>
          <p:nvPr/>
        </p:nvSpPr>
        <p:spPr bwMode="auto">
          <a:xfrm>
            <a:off x="6246813" y="2708275"/>
            <a:ext cx="2733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Verdana" pitchFamily="34" charset="0"/>
              </a:rPr>
              <a:t>Сараєво, 1984</a:t>
            </a:r>
          </a:p>
        </p:txBody>
      </p:sp>
      <p:sp>
        <p:nvSpPr>
          <p:cNvPr id="28682" name="Text Box 19"/>
          <p:cNvSpPr txBox="1">
            <a:spLocks noChangeArrowheads="1"/>
          </p:cNvSpPr>
          <p:nvPr/>
        </p:nvSpPr>
        <p:spPr bwMode="auto">
          <a:xfrm>
            <a:off x="6330950" y="3789363"/>
            <a:ext cx="2563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Verdana" pitchFamily="34" charset="0"/>
              </a:rPr>
              <a:t>Москва, 1980</a:t>
            </a:r>
          </a:p>
        </p:txBody>
      </p:sp>
      <p:sp>
        <p:nvSpPr>
          <p:cNvPr id="28683" name="Text Box 21"/>
          <p:cNvSpPr txBox="1">
            <a:spLocks noChangeArrowheads="1"/>
          </p:cNvSpPr>
          <p:nvPr/>
        </p:nvSpPr>
        <p:spPr bwMode="auto">
          <a:xfrm>
            <a:off x="114300" y="3789363"/>
            <a:ext cx="323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Лос-Анджелес, 1984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260648"/>
            <a:ext cx="3060192" cy="3060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008" y="3797808"/>
            <a:ext cx="2984840" cy="298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51835" y="3797808"/>
            <a:ext cx="3019926" cy="301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06810" y="2046249"/>
            <a:ext cx="2765502" cy="2765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72312" y="343860"/>
            <a:ext cx="2956956" cy="295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466725" y="2170113"/>
            <a:ext cx="2628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Verdana" pitchFamily="34" charset="0"/>
              </a:rPr>
              <a:t>Калгарі, 1988</a:t>
            </a:r>
          </a:p>
        </p:txBody>
      </p:sp>
      <p:sp>
        <p:nvSpPr>
          <p:cNvPr id="29704" name="Text Box 19"/>
          <p:cNvSpPr txBox="1">
            <a:spLocks noChangeArrowheads="1"/>
          </p:cNvSpPr>
          <p:nvPr/>
        </p:nvSpPr>
        <p:spPr bwMode="auto">
          <a:xfrm>
            <a:off x="3419475" y="3230563"/>
            <a:ext cx="2655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Барселона, 1992</a:t>
            </a:r>
          </a:p>
        </p:txBody>
      </p:sp>
      <p:sp>
        <p:nvSpPr>
          <p:cNvPr id="29705" name="Text Box 17"/>
          <p:cNvSpPr txBox="1">
            <a:spLocks noChangeArrowheads="1"/>
          </p:cNvSpPr>
          <p:nvPr/>
        </p:nvSpPr>
        <p:spPr bwMode="auto">
          <a:xfrm>
            <a:off x="6529388" y="2362200"/>
            <a:ext cx="2106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Verdana" pitchFamily="34" charset="0"/>
              </a:rPr>
              <a:t>Сеул, 1988</a:t>
            </a:r>
          </a:p>
        </p:txBody>
      </p:sp>
      <p:sp>
        <p:nvSpPr>
          <p:cNvPr id="29706" name="Text Box 20"/>
          <p:cNvSpPr txBox="1">
            <a:spLocks noChangeArrowheads="1"/>
          </p:cNvSpPr>
          <p:nvPr/>
        </p:nvSpPr>
        <p:spPr bwMode="auto">
          <a:xfrm>
            <a:off x="6300788" y="3943350"/>
            <a:ext cx="3122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Ліліхаммер, 1994</a:t>
            </a:r>
          </a:p>
        </p:txBody>
      </p:sp>
      <p:sp>
        <p:nvSpPr>
          <p:cNvPr id="29707" name="Text Box 18"/>
          <p:cNvSpPr txBox="1">
            <a:spLocks noChangeArrowheads="1"/>
          </p:cNvSpPr>
          <p:nvPr/>
        </p:nvSpPr>
        <p:spPr bwMode="auto">
          <a:xfrm>
            <a:off x="319088" y="3914775"/>
            <a:ext cx="278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Альбервіль, 1992</a:t>
            </a:r>
            <a:endParaRPr lang="ru-RU" sz="2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008" y="5950"/>
            <a:ext cx="3278777" cy="327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008" y="3468113"/>
            <a:ext cx="3348318" cy="3348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029261" y="5950"/>
            <a:ext cx="3131507" cy="32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30838" y="3437951"/>
            <a:ext cx="3406417" cy="3413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6" name="Text Box 19"/>
          <p:cNvSpPr txBox="1">
            <a:spLocks noChangeArrowheads="1"/>
          </p:cNvSpPr>
          <p:nvPr/>
        </p:nvSpPr>
        <p:spPr bwMode="auto">
          <a:xfrm>
            <a:off x="561975" y="2708275"/>
            <a:ext cx="226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Атланта, 1996</a:t>
            </a:r>
          </a:p>
        </p:txBody>
      </p:sp>
      <p:sp>
        <p:nvSpPr>
          <p:cNvPr id="30727" name="Text Box 16"/>
          <p:cNvSpPr txBox="1">
            <a:spLocks noChangeArrowheads="1"/>
          </p:cNvSpPr>
          <p:nvPr/>
        </p:nvSpPr>
        <p:spPr bwMode="auto">
          <a:xfrm>
            <a:off x="3543300" y="4375150"/>
            <a:ext cx="227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Verdana" pitchFamily="34" charset="0"/>
              </a:rPr>
              <a:t>Афины, 2004</a:t>
            </a:r>
          </a:p>
        </p:txBody>
      </p:sp>
      <p:sp>
        <p:nvSpPr>
          <p:cNvPr id="30728" name="TextBox 9"/>
          <p:cNvSpPr txBox="1">
            <a:spLocks noChangeArrowheads="1"/>
          </p:cNvSpPr>
          <p:nvPr/>
        </p:nvSpPr>
        <p:spPr bwMode="auto">
          <a:xfrm>
            <a:off x="6713538" y="2522538"/>
            <a:ext cx="20050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chemeClr val="bg1"/>
                </a:solidFill>
                <a:latin typeface="Corbel" pitchFamily="34" charset="0"/>
              </a:rPr>
              <a:t>Нагано, 1998</a:t>
            </a:r>
            <a:endParaRPr lang="ru-RU" sz="2400" b="1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0729" name="Text Box 18"/>
          <p:cNvSpPr txBox="1">
            <a:spLocks noChangeArrowheads="1"/>
          </p:cNvSpPr>
          <p:nvPr/>
        </p:nvSpPr>
        <p:spPr bwMode="auto">
          <a:xfrm>
            <a:off x="644525" y="6256338"/>
            <a:ext cx="2087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Сідней, 2000</a:t>
            </a:r>
          </a:p>
        </p:txBody>
      </p:sp>
      <p:sp>
        <p:nvSpPr>
          <p:cNvPr id="30730" name="Text Box 17"/>
          <p:cNvSpPr txBox="1">
            <a:spLocks noChangeArrowheads="1"/>
          </p:cNvSpPr>
          <p:nvPr/>
        </p:nvSpPr>
        <p:spPr bwMode="auto">
          <a:xfrm>
            <a:off x="5772150" y="6256338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Verdana" pitchFamily="34" charset="0"/>
              </a:rPr>
              <a:t>Солт-Лейк-Сіті, 2002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286061" y="2089150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3573463" y="4221163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Verdana" pitchFamily="34" charset="0"/>
              </a:rPr>
              <a:t>Афіни, 2004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107950" y="2060575"/>
            <a:ext cx="8928100" cy="46815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charset="0"/>
              <a:buNone/>
              <a:defRPr/>
            </a:pPr>
            <a:endParaRPr lang="uk-UA" sz="2300" dirty="0" smtClean="0"/>
          </a:p>
        </p:txBody>
      </p:sp>
      <p:pic>
        <p:nvPicPr>
          <p:cNvPr id="16388" name="Picture 4" descr="788046"/>
          <p:cNvPicPr>
            <a:picLocks noChangeAspect="1" noChangeArrowheads="1"/>
          </p:cNvPicPr>
          <p:nvPr/>
        </p:nvPicPr>
        <p:blipFill>
          <a:blip r:embed="rId2"/>
          <a:srcRect l="7315" r="2361"/>
          <a:stretch>
            <a:fillRect/>
          </a:stretch>
        </p:blipFill>
        <p:spPr bwMode="auto">
          <a:xfrm>
            <a:off x="0" y="0"/>
            <a:ext cx="44624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zevs"/>
          <p:cNvPicPr>
            <a:picLocks noChangeAspect="1" noChangeArrowheads="1"/>
          </p:cNvPicPr>
          <p:nvPr/>
        </p:nvPicPr>
        <p:blipFill>
          <a:blip r:embed="rId3"/>
          <a:srcRect l="5501" t="4398" r="8299" b="11789"/>
          <a:stretch>
            <a:fillRect/>
          </a:stretch>
        </p:blipFill>
        <p:spPr bwMode="auto">
          <a:xfrm>
            <a:off x="5643563" y="3786188"/>
            <a:ext cx="35004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15804583412_d00be5897a_b"/>
          <p:cNvPicPr>
            <a:picLocks noChangeAspect="1" noChangeArrowheads="1"/>
          </p:cNvPicPr>
          <p:nvPr/>
        </p:nvPicPr>
        <p:blipFill>
          <a:blip r:embed="rId4"/>
          <a:srcRect l="14392" t="8731" r="11047" b="30193"/>
          <a:stretch>
            <a:fillRect/>
          </a:stretch>
        </p:blipFill>
        <p:spPr bwMode="auto">
          <a:xfrm>
            <a:off x="1928813" y="2786063"/>
            <a:ext cx="36814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5400" smtClean="0">
                <a:solidFill>
                  <a:srgbClr val="E09C09"/>
                </a:solidFill>
              </a:rPr>
              <a:t>Олімпійська символіка</a:t>
            </a:r>
            <a:endParaRPr lang="ru-RU" sz="5400" smtClean="0">
              <a:solidFill>
                <a:srgbClr val="E09C09"/>
              </a:solidFill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179388" y="2133600"/>
            <a:ext cx="3568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u="sng">
                <a:solidFill>
                  <a:srgbClr val="FAD78C"/>
                </a:solidFill>
                <a:latin typeface="Corbel" pitchFamily="34" charset="0"/>
              </a:rPr>
              <a:t>Офіційний логотип</a:t>
            </a:r>
            <a:endParaRPr lang="ru-RU" sz="3200" u="sng">
              <a:solidFill>
                <a:srgbClr val="FAD78C"/>
              </a:solidFill>
              <a:latin typeface="Corbel" pitchFamily="34" charset="0"/>
            </a:endParaRPr>
          </a:p>
        </p:txBody>
      </p:sp>
      <p:pic>
        <p:nvPicPr>
          <p:cNvPr id="17412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412875"/>
            <a:ext cx="421163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39" name="Group 31"/>
          <p:cNvGraphicFramePr>
            <a:graphicFrameLocks noGrp="1"/>
          </p:cNvGraphicFramePr>
          <p:nvPr/>
        </p:nvGraphicFramePr>
        <p:xfrm>
          <a:off x="179388" y="3789363"/>
          <a:ext cx="8785225" cy="3100388"/>
        </p:xfrm>
        <a:graphic>
          <a:graphicData uri="http://schemas.openxmlformats.org/drawingml/2006/table">
            <a:tbl>
              <a:tblPr/>
              <a:tblGrid>
                <a:gridCol w="4394200"/>
                <a:gridCol w="4391025"/>
              </a:tblGrid>
              <a:tr h="5095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КОЛЬОРИ ОЛІМПІЙСЬКИХ КІЛЕЦЬ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Синій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Європа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Чорний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Африка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Червоний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Америка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Жовтий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Азія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Зелений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Австралія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5400" smtClean="0">
                <a:solidFill>
                  <a:srgbClr val="E09C09"/>
                </a:solidFill>
              </a:rPr>
              <a:t>Олімпійська</a:t>
            </a:r>
            <a:r>
              <a:rPr lang="uk-UA" sz="5400" smtClean="0"/>
              <a:t> </a:t>
            </a:r>
            <a:r>
              <a:rPr lang="uk-UA" sz="5400" smtClean="0">
                <a:solidFill>
                  <a:srgbClr val="E09C09"/>
                </a:solidFill>
              </a:rPr>
              <a:t>символіка</a:t>
            </a:r>
            <a:endParaRPr lang="ru-RU" sz="5400" smtClean="0">
              <a:solidFill>
                <a:srgbClr val="E09C09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140200" y="2492375"/>
            <a:ext cx="4824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>
                <a:latin typeface="Corbel" pitchFamily="34" charset="0"/>
              </a:rPr>
              <a:t>Офіційний прапор</a:t>
            </a:r>
            <a:endParaRPr lang="ru-RU" sz="4000">
              <a:latin typeface="Corbe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37798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8748712" cy="206692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>
                <a:latin typeface="Comic Sans MS" pitchFamily="66" charset="0"/>
              </a:rPr>
              <a:t>Білий колір символізує мир під час Ігор. Олімпійський прапор використовується в церемоніях відкриття і закриття кожної </a:t>
            </a:r>
            <a:r>
              <a:rPr lang="uk-UA" sz="3200" b="1"/>
              <a:t>                                           </a:t>
            </a:r>
            <a:r>
              <a:rPr lang="uk-UA" sz="3200" b="1">
                <a:latin typeface="Comic Sans MS" pitchFamily="66" charset="0"/>
              </a:rPr>
              <a:t>Олімпіади.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5400" smtClean="0">
                <a:solidFill>
                  <a:srgbClr val="E09C09"/>
                </a:solidFill>
              </a:rPr>
              <a:t>Олімпійська</a:t>
            </a:r>
            <a:r>
              <a:rPr lang="uk-UA" sz="5400" smtClean="0"/>
              <a:t> </a:t>
            </a:r>
            <a:r>
              <a:rPr lang="uk-UA" sz="5400" smtClean="0">
                <a:solidFill>
                  <a:srgbClr val="E09C09"/>
                </a:solidFill>
              </a:rPr>
              <a:t>символіка</a:t>
            </a:r>
            <a:endParaRPr lang="ru-RU" sz="5400" smtClean="0"/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2484438" y="1609725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u="sng">
                <a:solidFill>
                  <a:srgbClr val="FF0000"/>
                </a:solidFill>
                <a:latin typeface="Comic Sans MS" pitchFamily="66" charset="0"/>
              </a:rPr>
              <a:t>Олімпійський девіз</a:t>
            </a:r>
          </a:p>
        </p:txBody>
      </p:sp>
      <p:pic>
        <p:nvPicPr>
          <p:cNvPr id="19460" name="Picture 4" descr="citi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36838"/>
            <a:ext cx="7848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25880" y="4252116"/>
            <a:ext cx="8130137" cy="20447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ru-RU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Швидше</a:t>
            </a: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вище</a:t>
            </a: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сильніше</a:t>
            </a: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«</a:t>
            </a:r>
            <a:r>
              <a:rPr lang="ru-RU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Faster</a:t>
            </a: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higher</a:t>
            </a: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ru-RU" sz="40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stronger</a:t>
            </a: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»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569325" cy="1944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sz="4600" smtClean="0">
                <a:effectLst>
                  <a:outerShdw blurRad="38100" dist="38100" dir="2700000" algn="tl">
                    <a:srgbClr val="656162"/>
                  </a:outerShdw>
                </a:effectLst>
                <a:latin typeface="Arial" charset="0"/>
              </a:rPr>
              <a:t>Т</a:t>
            </a:r>
            <a:r>
              <a:rPr lang="uk-UA" sz="4600" smtClean="0">
                <a:effectLst>
                  <a:outerShdw blurRad="38100" dist="38100" dir="2700000" algn="tl">
                    <a:srgbClr val="656162"/>
                  </a:outerShdw>
                </a:effectLst>
              </a:rPr>
              <a:t>ем</a:t>
            </a:r>
            <a:r>
              <a:rPr lang="uk-UA" sz="4600" smtClean="0">
                <a:effectLst>
                  <a:outerShdw blurRad="38100" dist="38100" dir="2700000" algn="tl">
                    <a:srgbClr val="656162"/>
                  </a:outerShdw>
                </a:effectLst>
                <a:latin typeface="Arial" charset="0"/>
              </a:rPr>
              <a:t>а</a:t>
            </a:r>
            <a:r>
              <a:rPr lang="uk-UA" sz="4600" smtClean="0">
                <a:effectLst>
                  <a:outerShdw blurRad="38100" dist="38100" dir="2700000" algn="tl">
                    <a:srgbClr val="656162"/>
                  </a:outerShdw>
                </a:effectLst>
              </a:rPr>
              <a:t>: </a:t>
            </a:r>
            <a:r>
              <a:rPr lang="uk-UA" sz="4600" smtClean="0">
                <a:effectLst>
                  <a:outerShdw blurRad="38100" dist="38100" dir="2700000" algn="tl">
                    <a:srgbClr val="656162"/>
                  </a:outerShdw>
                </a:effectLst>
                <a:latin typeface="Arial" charset="0"/>
              </a:rPr>
              <a:t/>
            </a:r>
            <a:br>
              <a:rPr lang="uk-UA" sz="4600" smtClean="0">
                <a:effectLst>
                  <a:outerShdw blurRad="38100" dist="38100" dir="2700000" algn="tl">
                    <a:srgbClr val="656162"/>
                  </a:outerShdw>
                </a:effectLst>
                <a:latin typeface="Arial" charset="0"/>
              </a:rPr>
            </a:br>
            <a:r>
              <a:rPr lang="uk-UA" sz="4900" smtClean="0">
                <a:effectLst>
                  <a:outerShdw blurRad="38100" dist="38100" dir="2700000" algn="tl">
                    <a:srgbClr val="656162"/>
                  </a:outerShdw>
                </a:effectLst>
                <a:latin typeface="Arial" charset="0"/>
              </a:rPr>
              <a:t>Переставний  закон  множення</a:t>
            </a:r>
            <a:endParaRPr lang="ru-RU" sz="4900" smtClean="0">
              <a:effectLst>
                <a:outerShdw blurRad="38100" dist="38100" dir="2700000" algn="tl">
                  <a:srgbClr val="656162"/>
                </a:outerShdw>
              </a:effectLst>
            </a:endParaRPr>
          </a:p>
        </p:txBody>
      </p:sp>
      <p:pic>
        <p:nvPicPr>
          <p:cNvPr id="16" name="Рисунок 15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09638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5400" smtClean="0">
                <a:solidFill>
                  <a:srgbClr val="E09C09"/>
                </a:solidFill>
              </a:rPr>
              <a:t>Олімпійська</a:t>
            </a:r>
            <a:r>
              <a:rPr lang="uk-UA" sz="5400" smtClean="0"/>
              <a:t> </a:t>
            </a:r>
            <a:r>
              <a:rPr lang="uk-UA" sz="5400" smtClean="0">
                <a:solidFill>
                  <a:srgbClr val="E09C09"/>
                </a:solidFill>
              </a:rPr>
              <a:t>символіка</a:t>
            </a:r>
            <a:endParaRPr lang="ru-RU" sz="540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2636838"/>
            <a:ext cx="356393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7688" y="1700213"/>
            <a:ext cx="4384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 u="sng">
                <a:solidFill>
                  <a:schemeClr val="hlink"/>
                </a:solidFill>
                <a:latin typeface="Corbel" pitchFamily="34" charset="0"/>
              </a:rPr>
              <a:t>Олімпійський вогонь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2292350"/>
            <a:ext cx="5256212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500" b="1">
                <a:latin typeface="Comic Sans MS" pitchFamily="66" charset="0"/>
              </a:rPr>
              <a:t>Ритуал запалювання священного вогню походить від стародавніх греків</a:t>
            </a:r>
            <a:r>
              <a:rPr lang="uk-UA" sz="2500" b="1"/>
              <a:t>.</a:t>
            </a:r>
            <a:r>
              <a:rPr lang="uk-UA" sz="2500" b="1">
                <a:latin typeface="Comic Sans MS" pitchFamily="66" charset="0"/>
              </a:rPr>
              <a:t> Факел запалюють в Олімпії спрямованим пучком сонячних променів, утворених увігнутим дзеркалом. Олімпійський вогонь символізує чистоту, спробу вдосконалення і боротьбу за перемогу, а також мир і дружбу.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1557338"/>
            <a:ext cx="8208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uk-UA" sz="4000">
                <a:latin typeface="Corbel" pitchFamily="34" charset="0"/>
              </a:rPr>
              <a:t>Літні  олімпійські  ігри</a:t>
            </a:r>
          </a:p>
          <a:p>
            <a:pPr marL="457200" indent="-457200">
              <a:buFont typeface="Arial" charset="0"/>
              <a:buChar char="•"/>
            </a:pPr>
            <a:r>
              <a:rPr lang="uk-UA" sz="4000">
                <a:latin typeface="Corbel" pitchFamily="34" charset="0"/>
              </a:rPr>
              <a:t>Зимові  олімпійські  ігри</a:t>
            </a:r>
            <a:endParaRPr lang="ru-RU" sz="4000">
              <a:latin typeface="Corbe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39975" y="260350"/>
            <a:ext cx="5616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5400">
                <a:latin typeface="Corbel" pitchFamily="34" charset="0"/>
              </a:rPr>
              <a:t>Розрізняють:</a:t>
            </a:r>
            <a:endParaRPr lang="ru-RU" sz="5400">
              <a:latin typeface="Corbe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4463"/>
            <a:ext cx="4356100" cy="2903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725" y="3608388"/>
            <a:ext cx="3851275" cy="3249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4" name="Picture 4" descr="olympic-rings-on-wh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77041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042988" y="1700213"/>
            <a:ext cx="2160587" cy="2160587"/>
          </a:xfrm>
          <a:prstGeom prst="ellipse">
            <a:avLst/>
          </a:prstGeom>
          <a:noFill/>
          <a:ln w="127000">
            <a:solidFill>
              <a:srgbClr val="00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3563938" y="1916113"/>
            <a:ext cx="2159000" cy="2159000"/>
          </a:xfrm>
          <a:prstGeom prst="ellips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6084888" y="1700213"/>
            <a:ext cx="2159000" cy="2089150"/>
          </a:xfrm>
          <a:prstGeom prst="ellips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8" name="Oval 8"/>
          <p:cNvSpPr>
            <a:spLocks noChangeArrowheads="1"/>
          </p:cNvSpPr>
          <p:nvPr/>
        </p:nvSpPr>
        <p:spPr bwMode="auto">
          <a:xfrm>
            <a:off x="2555875" y="3500438"/>
            <a:ext cx="2016125" cy="2089150"/>
          </a:xfrm>
          <a:prstGeom prst="ellipse">
            <a:avLst/>
          </a:prstGeom>
          <a:noFill/>
          <a:ln w="1270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4932363" y="3573463"/>
            <a:ext cx="2087562" cy="2087562"/>
          </a:xfrm>
          <a:prstGeom prst="ellipse">
            <a:avLst/>
          </a:prstGeom>
          <a:noFill/>
          <a:ln w="12700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2 0.19431 C -0.0606 0.11659 -0.0257 0.03909 0.03299 0.00625 C 0.09167 -0.0266 0.21025 0.01989 0.25643 -0.00324 C 0.30261 -0.02637 0.26979 -0.14272 0.31059 -0.13324 C 0.35139 -0.12376 0.51389 -0.01018 0.50122 0.0532 C 0.48854 0.11659 0.30052 0.22577 0.23403 0.24751 C 0.16754 0.26926 0.14132 0.22461 0.10226 0.18344 C 0.0632 0.14226 0.0316 0.07102 -5E-6 2.2762E-6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07 -0.05158 C -0.05799 0.07449 0.0191 0.20079 0.08264 0.2415 C 0.14618 0.28221 0.2276 0.16794 0.24618 0.19292 C 0.26475 0.21791 0.25555 0.37035 0.19444 0.39209 C 0.13333 0.41383 -0.02969 0.32293 -0.12084 0.32293 C -0.21215 0.32293 -0.3191 0.42702 -0.35261 0.39209 C -0.38611 0.35716 -0.3809 0.17835 -0.32205 0.11289 C -0.2632 0.04742 -0.13143 0.0236 0.00017 1.1566E-6 " pathEditMode="relative" ptsTypes="aaaaaaaA">
                                      <p:cBhvr>
                                        <p:cTn id="30" dur="5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09 0.00024 C 0.075 0.08444 0.0809 0.16864 0.02673 0.22878 C -0.02743 0.28915 -0.17726 0.39186 -0.25556 0.36202 C -0.33386 0.33218 -0.38177 0.11335 -0.44271 0.0502 C -0.50365 -0.01295 -0.68507 0.00047 -0.62153 -0.01711 C -0.55799 -0.03469 -0.1665 -0.06824 -0.06146 -0.05482 C 0.04357 -0.0414 -0.00365 0.04326 0.00902 0.06292 " pathEditMode="relative" rAng="0" ptsTypes="aaaaaaA">
                                      <p:cBhvr>
                                        <p:cTn id="38" dur="5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86 -0.16932 C 0.04062 -0.20749 0.16128 -0.24566 0.24236 -0.2334 C 0.32344 -0.22114 0.40364 -0.1411 0.40712 -0.09553 C 0.41059 -0.04996 0.30399 0.03146 0.26354 0.04072 C 0.22309 0.04997 0.21163 -0.04117 0.16476 -0.04071 C 0.11788 -0.04024 0.05503 0.02198 -0.01754 0.04396 C -0.09011 0.06593 -0.23038 0.13949 -0.27049 0.09091 C -0.31059 0.04234 -0.27222 -0.17325 -0.25868 -0.24751 C -0.24514 -0.32176 -0.23247 -0.39532 -0.18941 -0.35415 C -0.14636 -0.31297 -0.07327 -0.1566 -1.66667E-6 6.22022E-6 " pathEditMode="relative" ptsTypes="aaaaaaaaaA">
                                      <p:cBhvr>
                                        <p:cTn id="58" dur="5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-0.03493 C 0.09913 -0.13463 0.18073 -0.2341 0.16354 -0.28267 C 0.14636 -0.33125 -0.01423 -0.30025 -0.08576 -0.32662 C -0.15729 -0.35299 -0.18871 -0.42632 -0.2658 -0.4409 C -0.34305 -0.45547 -0.50295 -0.4668 -0.5493 -0.41429 C -0.59566 -0.36178 -0.60225 -0.15545 -0.5434 -0.12584 C -0.48455 -0.09623 -0.26614 -0.25931 -0.19635 -0.2371 C -0.12656 -0.2149 -0.16059 -0.02082 -0.12465 0.0074 C -0.08871 0.03562 -0.03489 -0.01619 0.01893 -0.06778 " pathEditMode="relative" rAng="0" ptsTypes="aaaaaaaaA">
                                      <p:cBhvr>
                                        <p:cTn id="78" dur="50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45" grpId="1" animBg="1"/>
      <p:bldP spid="61445" grpId="2" animBg="1"/>
      <p:bldP spid="61446" grpId="0" animBg="1"/>
      <p:bldP spid="61446" grpId="1" animBg="1"/>
      <p:bldP spid="61446" grpId="2" animBg="1"/>
      <p:bldP spid="61447" grpId="0" animBg="1"/>
      <p:bldP spid="61447" grpId="1" animBg="1"/>
      <p:bldP spid="61447" grpId="2" animBg="1"/>
      <p:bldP spid="61448" grpId="0" animBg="1"/>
      <p:bldP spid="61448" grpId="1" animBg="1"/>
      <p:bldP spid="61448" grpId="2" animBg="1"/>
      <p:bldP spid="61449" grpId="0" animBg="1"/>
      <p:bldP spid="61449" grpId="1" animBg="1"/>
      <p:bldP spid="61449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Tunga"/>
        <a:cs typeface="Tunga"/>
      </a:majorFont>
      <a:minorFont>
        <a:latin typeface="Corbel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871</TotalTime>
  <Words>205</Words>
  <Application>Microsoft Office PowerPoint</Application>
  <PresentationFormat>Экран (4:3)</PresentationFormat>
  <Paragraphs>50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Corbel</vt:lpstr>
      <vt:lpstr>Tunga</vt:lpstr>
      <vt:lpstr>Tahoma</vt:lpstr>
      <vt:lpstr>Calibri</vt:lpstr>
      <vt:lpstr>Comic Sans MS</vt:lpstr>
      <vt:lpstr>Times New Roman</vt:lpstr>
      <vt:lpstr>Verdana</vt:lpstr>
      <vt:lpstr>Mylar</vt:lpstr>
      <vt:lpstr>1_Mylar</vt:lpstr>
      <vt:lpstr>Оформление по умолчанию</vt:lpstr>
      <vt:lpstr>Олімпійські ігри  були започатковані  ще у 6 ст. до н.е. у стародавній Греції</vt:lpstr>
      <vt:lpstr>Слайд 2</vt:lpstr>
      <vt:lpstr>Олімпійська символіка</vt:lpstr>
      <vt:lpstr>Олімпійська символіка</vt:lpstr>
      <vt:lpstr>Олімпійська символіка</vt:lpstr>
      <vt:lpstr>Тема:  Переставний  закон  множення</vt:lpstr>
      <vt:lpstr>Олімпійська символіка</vt:lpstr>
      <vt:lpstr>Слайд 8</vt:lpstr>
      <vt:lpstr>Слайд 9</vt:lpstr>
      <vt:lpstr>Україна  посіла  31  місце  в загальному  медальному  заліку</vt:lpstr>
      <vt:lpstr>  Параолімпійські  ігри</vt:lpstr>
      <vt:lpstr>Слайд 12</vt:lpstr>
      <vt:lpstr>Медалі  Ріо-де-Жанейро (Бразилія)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«Спорт,    види спорту»</dc:title>
  <dc:creator>Fresh</dc:creator>
  <cp:lastModifiedBy>Admin</cp:lastModifiedBy>
  <cp:revision>44</cp:revision>
  <dcterms:created xsi:type="dcterms:W3CDTF">2013-11-13T19:04:04Z</dcterms:created>
  <dcterms:modified xsi:type="dcterms:W3CDTF">2016-11-22T07:21:55Z</dcterms:modified>
</cp:coreProperties>
</file>