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56" r:id="rId3"/>
    <p:sldId id="260" r:id="rId4"/>
    <p:sldId id="257" r:id="rId5"/>
    <p:sldId id="258" r:id="rId6"/>
    <p:sldId id="259" r:id="rId7"/>
    <p:sldId id="261" r:id="rId8"/>
    <p:sldId id="262" r:id="rId9"/>
    <p:sldId id="263" r:id="rId10"/>
    <p:sldId id="266" r:id="rId11"/>
    <p:sldId id="264" r:id="rId12"/>
    <p:sldId id="265" r:id="rId13"/>
    <p:sldId id="267" r:id="rId14"/>
    <p:sldId id="295" r:id="rId15"/>
    <p:sldId id="296" r:id="rId16"/>
    <p:sldId id="290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83" r:id="rId25"/>
    <p:sldId id="288" r:id="rId26"/>
    <p:sldId id="276" r:id="rId27"/>
    <p:sldId id="294" r:id="rId28"/>
    <p:sldId id="277" r:id="rId29"/>
    <p:sldId id="278" r:id="rId30"/>
    <p:sldId id="279" r:id="rId31"/>
    <p:sldId id="280" r:id="rId32"/>
    <p:sldId id="289" r:id="rId33"/>
    <p:sldId id="281" r:id="rId34"/>
    <p:sldId id="293" r:id="rId35"/>
    <p:sldId id="291" r:id="rId36"/>
    <p:sldId id="287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750" autoAdjust="0"/>
    <p:restoredTop sz="94660"/>
  </p:normalViewPr>
  <p:slideViewPr>
    <p:cSldViewPr>
      <p:cViewPr varScale="1">
        <p:scale>
          <a:sx n="69" d="100"/>
          <a:sy n="69" d="100"/>
        </p:scale>
        <p:origin x="-14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4.png"/><Relationship Id="rId7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10" Type="http://schemas.openxmlformats.org/officeDocument/2006/relationships/image" Target="../media/image10.jpeg"/><Relationship Id="rId4" Type="http://schemas.openxmlformats.org/officeDocument/2006/relationships/image" Target="../media/image5.png"/><Relationship Id="rId9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jpe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7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84;&#1080;%20&#1073;&#1072;&#1078;&#1072;&#1108;&#1084;.mp3" TargetMode="Externa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lourback_1011"/>
          <p:cNvPicPr>
            <a:picLocks noChangeAspect="1" noChangeArrowheads="1"/>
          </p:cNvPicPr>
          <p:nvPr/>
        </p:nvPicPr>
        <p:blipFill>
          <a:blip r:embed="rId2"/>
          <a:srcRect l="50000" t="17250" b="227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0"/>
          <p:cNvPicPr>
            <a:picLocks noChangeAspect="1"/>
          </p:cNvPicPr>
          <p:nvPr/>
        </p:nvPicPr>
        <p:blipFill>
          <a:blip r:embed="rId3"/>
          <a:srcRect l="72500" b="2499"/>
          <a:stretch>
            <a:fillRect/>
          </a:stretch>
        </p:blipFill>
        <p:spPr bwMode="auto">
          <a:xfrm rot="10800000">
            <a:off x="0" y="0"/>
            <a:ext cx="100010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3167062" y="0"/>
            <a:ext cx="5976938" cy="3887788"/>
            <a:chOff x="1882" y="1162"/>
            <a:chExt cx="3765" cy="2449"/>
          </a:xfrm>
        </p:grpSpPr>
        <p:sp>
          <p:nvSpPr>
            <p:cNvPr id="6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882" y="2341"/>
              <a:ext cx="3129" cy="127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endParaRPr lang="ru-RU" sz="3600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Century Schoolbook"/>
              </a:endParaRPr>
            </a:p>
          </p:txBody>
        </p:sp>
        <p:pic>
          <p:nvPicPr>
            <p:cNvPr id="7" name="Picture 8" descr="bcae7c7aee5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71" y="1162"/>
              <a:ext cx="2676" cy="2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" name="Рисунок 10"/>
          <p:cNvPicPr>
            <a:picLocks noChangeAspect="1"/>
          </p:cNvPicPr>
          <p:nvPr/>
        </p:nvPicPr>
        <p:blipFill>
          <a:blip r:embed="rId3"/>
          <a:srcRect l="72500" b="2499"/>
          <a:stretch>
            <a:fillRect/>
          </a:stretch>
        </p:blipFill>
        <p:spPr bwMode="auto">
          <a:xfrm rot="10800000">
            <a:off x="0" y="3429000"/>
            <a:ext cx="100010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0" y="2285992"/>
            <a:ext cx="9144000" cy="4786346"/>
            <a:chOff x="158" y="1480"/>
            <a:chExt cx="5466" cy="2730"/>
          </a:xfrm>
        </p:grpSpPr>
        <p:pic>
          <p:nvPicPr>
            <p:cNvPr id="9" name="Picture 5" descr="d168f31e134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58" y="1480"/>
              <a:ext cx="5466" cy="27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1247" y="2437"/>
              <a:ext cx="3221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endParaRPr lang="ru-RU" sz="4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2071670" y="3786190"/>
            <a:ext cx="64294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6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А над світом </a:t>
            </a:r>
          </a:p>
          <a:p>
            <a:pPr algn="ctr"/>
            <a:r>
              <a:rPr lang="uk-UA" sz="6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6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вишивка цвіте</a:t>
            </a:r>
            <a:endParaRPr lang="ru-RU" sz="66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blipFill>
                <a:blip r:embed="rId6"/>
                <a:tile tx="0" ty="0" sx="100000" sy="100000" flip="none" algn="tl"/>
              </a:blip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4" name="Рисунок 3" descr="f3b2648b838e4449fb9b748dc44790e1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2976" y="428604"/>
            <a:ext cx="2286016" cy="229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 descr="J028357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9677763">
            <a:off x="5918089" y="1272212"/>
            <a:ext cx="19446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fotolia_35201918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0800000">
            <a:off x="974124" y="3966364"/>
            <a:ext cx="1714512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28605"/>
            <a:ext cx="8458200" cy="785818"/>
          </a:xfrm>
        </p:spPr>
        <p:txBody>
          <a:bodyPr>
            <a:normAutofit/>
          </a:bodyPr>
          <a:lstStyle/>
          <a:p>
            <a:pPr algn="ctr"/>
            <a:r>
              <a:rPr lang="uk-UA" sz="4000" b="1" i="1" dirty="0" smtClean="0">
                <a:solidFill>
                  <a:srgbClr val="7030A0"/>
                </a:solidFill>
              </a:rPr>
              <a:t>Рушники на образи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4386084" cy="5214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142984"/>
            <a:ext cx="3786182" cy="52149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428868"/>
            <a:ext cx="3286148" cy="44291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>
                <a:solidFill>
                  <a:srgbClr val="C00000"/>
                </a:solidFill>
              </a:rPr>
              <a:t>Великодні рушники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l="8671" r="8959"/>
          <a:stretch>
            <a:fillRect/>
          </a:stretch>
        </p:blipFill>
        <p:spPr bwMode="auto">
          <a:xfrm>
            <a:off x="6429356" y="1214422"/>
            <a:ext cx="2714644" cy="4391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2786082" cy="44577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1142984"/>
            <a:ext cx="3786214" cy="2786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 l="10291" t="14972" r="24083" b="17528"/>
          <a:stretch>
            <a:fillRect/>
          </a:stretch>
        </p:blipFill>
        <p:spPr bwMode="auto">
          <a:xfrm>
            <a:off x="2714612" y="4071942"/>
            <a:ext cx="3643338" cy="25901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57167"/>
            <a:ext cx="8458200" cy="857255"/>
          </a:xfrm>
        </p:spPr>
        <p:txBody>
          <a:bodyPr/>
          <a:lstStyle/>
          <a:p>
            <a:pPr algn="ctr"/>
            <a:r>
              <a:rPr lang="uk-UA" i="1" dirty="0" smtClean="0">
                <a:solidFill>
                  <a:srgbClr val="00B050"/>
                </a:solidFill>
              </a:rPr>
              <a:t>Рушники на хліб і сіль</a:t>
            </a:r>
            <a:endParaRPr lang="ru-RU" i="1" dirty="0">
              <a:solidFill>
                <a:srgbClr val="00B050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382" y="1000108"/>
            <a:ext cx="3357618" cy="44768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00108"/>
            <a:ext cx="3366674" cy="46521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1000108"/>
            <a:ext cx="2070083" cy="3105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3428976"/>
            <a:ext cx="4357718" cy="34290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6329378" cy="838200"/>
          </a:xfrm>
        </p:spPr>
        <p:txBody>
          <a:bodyPr/>
          <a:lstStyle/>
          <a:p>
            <a:r>
              <a:rPr lang="uk-UA" b="1" dirty="0" smtClean="0">
                <a:solidFill>
                  <a:srgbClr val="00B050"/>
                </a:solidFill>
              </a:rPr>
              <a:t>Вишиті скатертини на стіл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b="16279"/>
          <a:stretch>
            <a:fillRect/>
          </a:stretch>
        </p:blipFill>
        <p:spPr bwMode="auto">
          <a:xfrm>
            <a:off x="714348" y="1071546"/>
            <a:ext cx="3786214" cy="35557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 l="4666" r="15646"/>
          <a:stretch>
            <a:fillRect/>
          </a:stretch>
        </p:blipFill>
        <p:spPr bwMode="auto">
          <a:xfrm>
            <a:off x="5000628" y="1071546"/>
            <a:ext cx="3871625" cy="35163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2832624" y="3025238"/>
            <a:ext cx="3335879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786322"/>
            <a:ext cx="2359377" cy="1714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200000">
            <a:off x="6759789" y="4527359"/>
            <a:ext cx="1768090" cy="2428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4300" y="-142900"/>
            <a:ext cx="9238300" cy="7000900"/>
          </a:xfrm>
          <a:prstGeom prst="rect">
            <a:avLst/>
          </a:prstGeom>
        </p:spPr>
      </p:pic>
      <p:pic>
        <p:nvPicPr>
          <p:cNvPr id="5" name="Рисунок 4" descr="MC900123223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5206" y="0"/>
            <a:ext cx="1714512" cy="19506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10"/>
          <p:cNvPicPr>
            <a:picLocks noChangeAspect="1"/>
          </p:cNvPicPr>
          <p:nvPr/>
        </p:nvPicPr>
        <p:blipFill>
          <a:blip r:embed="rId4"/>
          <a:srcRect l="72500" b="2499"/>
          <a:stretch>
            <a:fillRect/>
          </a:stretch>
        </p:blipFill>
        <p:spPr bwMode="auto">
          <a:xfrm rot="10800000">
            <a:off x="-142908" y="0"/>
            <a:ext cx="100010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0"/>
          <p:cNvPicPr>
            <a:picLocks noChangeAspect="1"/>
          </p:cNvPicPr>
          <p:nvPr/>
        </p:nvPicPr>
        <p:blipFill>
          <a:blip r:embed="rId4"/>
          <a:srcRect l="72500" b="2499"/>
          <a:stretch>
            <a:fillRect/>
          </a:stretch>
        </p:blipFill>
        <p:spPr bwMode="auto">
          <a:xfrm rot="10800000">
            <a:off x="-142908" y="3143248"/>
            <a:ext cx="1000108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357290" y="1428736"/>
            <a:ext cx="655179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полотні 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 кольорах н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иток</a:t>
            </a: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нам заповідь</a:t>
            </a: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довгі – довгі роки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04800" y="0"/>
            <a:ext cx="8839200" cy="6080125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erb_1245510044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5103674"/>
            <a:ext cx="813602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uk-UA" sz="5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Хата без рушників – родина без дітей.</a:t>
            </a:r>
            <a:endParaRPr lang="ru-RU" sz="5400" b="1" cap="none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714356"/>
            <a:ext cx="4577955" cy="59293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0699" y="642918"/>
            <a:ext cx="4743301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85720" y="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all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Вишиті сорочки </a:t>
            </a:r>
            <a:r>
              <a:rPr kumimoji="0" lang="uk-UA" sz="3600" b="1" i="0" u="none" strike="noStrike" kern="1200" cap="all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гуцульщини</a:t>
            </a:r>
            <a:endParaRPr kumimoji="0" lang="ru-RU" sz="3600" b="1" i="0" u="none" strike="noStrike" kern="1200" cap="all" spc="0" normalizeH="0" baseline="0" noProof="0" dirty="0">
              <a:ln>
                <a:noFill/>
              </a:ln>
              <a:solidFill>
                <a:srgbClr val="7030A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2643181"/>
            <a:ext cx="3500462" cy="421481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Вишиті сорочки </a:t>
            </a:r>
            <a:r>
              <a:rPr lang="uk-UA" dirty="0" err="1" smtClean="0"/>
              <a:t>теребовлянщини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4407" t="1429" r="3048" b="2857"/>
          <a:stretch>
            <a:fillRect/>
          </a:stretch>
        </p:blipFill>
        <p:spPr bwMode="auto">
          <a:xfrm>
            <a:off x="142844" y="1285860"/>
            <a:ext cx="335758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285860"/>
            <a:ext cx="535385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/>
          <a:lstStyle/>
          <a:p>
            <a:pPr algn="ctr"/>
            <a:r>
              <a:rPr lang="uk-UA" dirty="0" smtClean="0"/>
              <a:t>Вишиті сорочки </a:t>
            </a:r>
            <a:r>
              <a:rPr lang="uk-UA" dirty="0" err="1" smtClean="0"/>
              <a:t>борщівщини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3714744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 l="7759" r="9482"/>
          <a:stretch>
            <a:fillRect/>
          </a:stretch>
        </p:blipFill>
        <p:spPr bwMode="auto">
          <a:xfrm>
            <a:off x="4929190" y="1000108"/>
            <a:ext cx="4071966" cy="5670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952243"/>
            <a:ext cx="2428892" cy="390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071546"/>
            <a:ext cx="7286676" cy="492922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Кожен район України має свої кольорові гами, які народні майстрині вправно відтворюють на полотні сорочки чи рушника. Український рушник можна порівняти з піснею, витканою чи вишитою на полотні чи з веселим танком, який звеселить серце і душу кожного.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0"/>
            <a:ext cx="28575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2857500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14324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00" y="3328987"/>
            <a:ext cx="28575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0"/>
          <p:cNvPicPr>
            <a:picLocks noChangeAspect="1"/>
          </p:cNvPicPr>
          <p:nvPr/>
        </p:nvPicPr>
        <p:blipFill>
          <a:blip r:embed="rId5"/>
          <a:srcRect t="70000" r="2499"/>
          <a:stretch>
            <a:fillRect/>
          </a:stretch>
        </p:blipFill>
        <p:spPr bwMode="auto">
          <a:xfrm>
            <a:off x="2857488" y="5857892"/>
            <a:ext cx="3500462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0"/>
          <p:cNvPicPr>
            <a:picLocks noChangeAspect="1"/>
          </p:cNvPicPr>
          <p:nvPr/>
        </p:nvPicPr>
        <p:blipFill>
          <a:blip r:embed="rId5"/>
          <a:srcRect l="72500" b="2499"/>
          <a:stretch>
            <a:fillRect/>
          </a:stretch>
        </p:blipFill>
        <p:spPr bwMode="auto">
          <a:xfrm rot="16200000">
            <a:off x="4214822" y="-1071582"/>
            <a:ext cx="100010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38200"/>
          </a:xfrm>
        </p:spPr>
        <p:txBody>
          <a:bodyPr/>
          <a:lstStyle/>
          <a:p>
            <a:pPr algn="ctr"/>
            <a:r>
              <a:rPr lang="uk-UA" dirty="0" smtClean="0"/>
              <a:t>Вишиті сорочки </a:t>
            </a:r>
            <a:r>
              <a:rPr lang="uk-UA" dirty="0" err="1" smtClean="0"/>
              <a:t>чортківщини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3552299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l="15975" t="7246" r="15767" b="7246"/>
          <a:stretch>
            <a:fillRect/>
          </a:stretch>
        </p:blipFill>
        <p:spPr bwMode="auto">
          <a:xfrm>
            <a:off x="5572132" y="1214422"/>
            <a:ext cx="3571868" cy="4483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 l="5150" r="5575"/>
          <a:stretch>
            <a:fillRect/>
          </a:stretch>
        </p:blipFill>
        <p:spPr bwMode="auto">
          <a:xfrm>
            <a:off x="3071802" y="928670"/>
            <a:ext cx="312136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3857628"/>
            <a:ext cx="4000496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Старовинні вишиті сорочки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t="3750"/>
          <a:stretch>
            <a:fillRect/>
          </a:stretch>
        </p:blipFill>
        <p:spPr bwMode="auto">
          <a:xfrm>
            <a:off x="0" y="928670"/>
            <a:ext cx="6333552" cy="45720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l="12891" t="17606"/>
          <a:stretch>
            <a:fillRect/>
          </a:stretch>
        </p:blipFill>
        <p:spPr bwMode="auto">
          <a:xfrm>
            <a:off x="3833818" y="3514730"/>
            <a:ext cx="5310182" cy="33432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576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 l="12023" r="10473"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82" y="571480"/>
            <a:ext cx="5357818" cy="557216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>
                <a:gd name="adj" fmla="val 0"/>
              </a:avLst>
            </a:prstTxWarp>
            <a:spAutoFit/>
          </a:bodyPr>
          <a:lstStyle/>
          <a:p>
            <a:r>
              <a:rPr lang="uk-UA" sz="54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</a:rPr>
              <a:t>   </a:t>
            </a:r>
            <a:endParaRPr lang="ru-RU" sz="54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</a:endParaRPr>
          </a:p>
        </p:txBody>
      </p:sp>
      <p:pic>
        <p:nvPicPr>
          <p:cNvPr id="6" name="Рисунок 10"/>
          <p:cNvPicPr>
            <a:picLocks noChangeAspect="1"/>
          </p:cNvPicPr>
          <p:nvPr/>
        </p:nvPicPr>
        <p:blipFill>
          <a:blip r:embed="rId3"/>
          <a:srcRect l="72500" b="2499"/>
          <a:stretch>
            <a:fillRect/>
          </a:stretch>
        </p:blipFill>
        <p:spPr bwMode="auto">
          <a:xfrm rot="10800000">
            <a:off x="0" y="0"/>
            <a:ext cx="100010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0"/>
          <p:cNvPicPr>
            <a:picLocks noChangeAspect="1"/>
          </p:cNvPicPr>
          <p:nvPr/>
        </p:nvPicPr>
        <p:blipFill>
          <a:blip r:embed="rId3"/>
          <a:srcRect l="72500" b="2499"/>
          <a:stretch>
            <a:fillRect/>
          </a:stretch>
        </p:blipFill>
        <p:spPr bwMode="auto">
          <a:xfrm rot="10800000">
            <a:off x="0" y="3143248"/>
            <a:ext cx="1000108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0"/>
          <p:cNvPicPr>
            <a:picLocks noChangeAspect="1"/>
          </p:cNvPicPr>
          <p:nvPr/>
        </p:nvPicPr>
        <p:blipFill>
          <a:blip r:embed="rId3"/>
          <a:srcRect l="72500" b="2499"/>
          <a:stretch>
            <a:fillRect/>
          </a:stretch>
        </p:blipFill>
        <p:spPr bwMode="auto">
          <a:xfrm>
            <a:off x="8143892" y="0"/>
            <a:ext cx="100010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0"/>
          <p:cNvPicPr>
            <a:picLocks noChangeAspect="1"/>
          </p:cNvPicPr>
          <p:nvPr/>
        </p:nvPicPr>
        <p:blipFill>
          <a:blip r:embed="rId3"/>
          <a:srcRect l="72500" b="2499"/>
          <a:stretch>
            <a:fillRect/>
          </a:stretch>
        </p:blipFill>
        <p:spPr bwMode="auto">
          <a:xfrm>
            <a:off x="8143892" y="3071810"/>
            <a:ext cx="1000108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0"/>
            <a:ext cx="352424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624840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6248400"/>
            <a:ext cx="345281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00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00" y="714356"/>
            <a:ext cx="3000396" cy="550072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714744" y="428604"/>
            <a:ext cx="450059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/>
              <a:t>Хай рушниками вкриється земля ,а світла радість всюди процвітає.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6435199" cy="4357694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813175" y="3214687"/>
            <a:ext cx="5330825" cy="3643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8458200" cy="1500197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dirty="0" smtClean="0">
                <a:solidFill>
                  <a:srgbClr val="C00000"/>
                </a:solidFill>
              </a:rPr>
              <a:t>Хай оберігають від біди, українські вишиті сорочки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32770" name="Picture 2" descr="D:\Фотки\Моя участь в конкурсі міс училища 2014р\DSC_0117.JPG"/>
          <p:cNvPicPr>
            <a:picLocks noChangeAspect="1" noChangeArrowheads="1"/>
          </p:cNvPicPr>
          <p:nvPr/>
        </p:nvPicPr>
        <p:blipFill>
          <a:blip r:embed="rId2" cstate="print"/>
          <a:srcRect l="2823" t="15789" r="1819" b="21053"/>
          <a:stretch>
            <a:fillRect/>
          </a:stretch>
        </p:blipFill>
        <p:spPr bwMode="auto">
          <a:xfrm>
            <a:off x="0" y="1643050"/>
            <a:ext cx="9144000" cy="4502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_14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 descr="D:\Фотки\4 курс\мм.jpg"/>
          <p:cNvPicPr>
            <a:picLocks noChangeAspect="1" noChangeArrowheads="1"/>
          </p:cNvPicPr>
          <p:nvPr/>
        </p:nvPicPr>
        <p:blipFill>
          <a:blip r:embed="rId2"/>
          <a:srcRect l="7403" t="5298" r="4361" b="2814"/>
          <a:stretch>
            <a:fillRect/>
          </a:stretch>
        </p:blipFill>
        <p:spPr bwMode="auto">
          <a:xfrm>
            <a:off x="2786050" y="0"/>
            <a:ext cx="3583447" cy="4571984"/>
          </a:xfrm>
          <a:prstGeom prst="rect">
            <a:avLst/>
          </a:prstGeom>
          <a:noFill/>
        </p:spPr>
      </p:pic>
      <p:pic>
        <p:nvPicPr>
          <p:cNvPr id="33794" name="Picture 2" descr="D:\Фотки\Моя участь в конкурсі міс училища 2014р\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615" t="15550"/>
          <a:stretch>
            <a:fillRect/>
          </a:stretch>
        </p:blipFill>
        <p:spPr bwMode="auto">
          <a:xfrm>
            <a:off x="0" y="2322899"/>
            <a:ext cx="3428992" cy="4535101"/>
          </a:xfrm>
          <a:prstGeom prst="rect">
            <a:avLst/>
          </a:prstGeom>
          <a:noFill/>
        </p:spPr>
      </p:pic>
      <p:pic>
        <p:nvPicPr>
          <p:cNvPr id="33796" name="Picture 4" descr="D:\Фотки\4 курс\4jjj.JPG"/>
          <p:cNvPicPr>
            <a:picLocks noChangeAspect="1" noChangeArrowheads="1"/>
          </p:cNvPicPr>
          <p:nvPr/>
        </p:nvPicPr>
        <p:blipFill>
          <a:blip r:embed="rId4"/>
          <a:srcRect l="8333" t="14285" r="2083"/>
          <a:stretch>
            <a:fillRect/>
          </a:stretch>
        </p:blipFill>
        <p:spPr bwMode="auto">
          <a:xfrm>
            <a:off x="6072166" y="2285992"/>
            <a:ext cx="3071834" cy="4572008"/>
          </a:xfrm>
          <a:prstGeom prst="rect">
            <a:avLst/>
          </a:prstGeom>
          <a:noFill/>
        </p:spPr>
      </p:pic>
      <p:pic>
        <p:nvPicPr>
          <p:cNvPr id="5" name="Рисунок 4" descr="1885789_4677122a.jpg"/>
          <p:cNvPicPr>
            <a:picLocks noChangeAspect="1"/>
          </p:cNvPicPr>
          <p:nvPr/>
        </p:nvPicPr>
        <p:blipFill>
          <a:blip r:embed="rId5"/>
          <a:srcRect r="37097" b="88542"/>
          <a:stretch>
            <a:fillRect/>
          </a:stretch>
        </p:blipFill>
        <p:spPr>
          <a:xfrm>
            <a:off x="0" y="0"/>
            <a:ext cx="2786050" cy="85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1885789_4677122a.jpg"/>
          <p:cNvPicPr>
            <a:picLocks noChangeAspect="1"/>
          </p:cNvPicPr>
          <p:nvPr/>
        </p:nvPicPr>
        <p:blipFill>
          <a:blip r:embed="rId5"/>
          <a:srcRect r="37097" b="88542"/>
          <a:stretch>
            <a:fillRect/>
          </a:stretch>
        </p:blipFill>
        <p:spPr>
          <a:xfrm>
            <a:off x="0" y="1500174"/>
            <a:ext cx="2786050" cy="85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885789_4677122a.jpg"/>
          <p:cNvPicPr>
            <a:picLocks noChangeAspect="1"/>
          </p:cNvPicPr>
          <p:nvPr/>
        </p:nvPicPr>
        <p:blipFill>
          <a:blip r:embed="rId5"/>
          <a:srcRect r="37097" b="88542"/>
          <a:stretch>
            <a:fillRect/>
          </a:stretch>
        </p:blipFill>
        <p:spPr>
          <a:xfrm>
            <a:off x="0" y="714356"/>
            <a:ext cx="2786050" cy="85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1885789_4677122a.jpg"/>
          <p:cNvPicPr>
            <a:picLocks noChangeAspect="1"/>
          </p:cNvPicPr>
          <p:nvPr/>
        </p:nvPicPr>
        <p:blipFill>
          <a:blip r:embed="rId5"/>
          <a:srcRect r="37097" b="88542"/>
          <a:stretch>
            <a:fillRect/>
          </a:stretch>
        </p:blipFill>
        <p:spPr>
          <a:xfrm>
            <a:off x="6357950" y="0"/>
            <a:ext cx="2786050" cy="85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1885789_4677122a.jpg"/>
          <p:cNvPicPr>
            <a:picLocks noChangeAspect="1"/>
          </p:cNvPicPr>
          <p:nvPr/>
        </p:nvPicPr>
        <p:blipFill>
          <a:blip r:embed="rId5"/>
          <a:srcRect r="37097" b="88542"/>
          <a:stretch>
            <a:fillRect/>
          </a:stretch>
        </p:blipFill>
        <p:spPr>
          <a:xfrm>
            <a:off x="6357950" y="785794"/>
            <a:ext cx="2786050" cy="785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1885789_4677122a.jpg"/>
          <p:cNvPicPr>
            <a:picLocks noChangeAspect="1"/>
          </p:cNvPicPr>
          <p:nvPr/>
        </p:nvPicPr>
        <p:blipFill>
          <a:blip r:embed="rId5"/>
          <a:srcRect r="37097" b="88542"/>
          <a:stretch>
            <a:fillRect/>
          </a:stretch>
        </p:blipFill>
        <p:spPr>
          <a:xfrm>
            <a:off x="6357950" y="1500174"/>
            <a:ext cx="2786050" cy="785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1885789_4677122a.jpg"/>
          <p:cNvPicPr>
            <a:picLocks noChangeAspect="1"/>
          </p:cNvPicPr>
          <p:nvPr/>
        </p:nvPicPr>
        <p:blipFill>
          <a:blip r:embed="rId5"/>
          <a:srcRect r="37097" b="88542"/>
          <a:stretch>
            <a:fillRect/>
          </a:stretch>
        </p:blipFill>
        <p:spPr>
          <a:xfrm>
            <a:off x="3428992" y="4572008"/>
            <a:ext cx="2643206" cy="785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1885789_4677122a.jpg"/>
          <p:cNvPicPr>
            <a:picLocks noChangeAspect="1"/>
          </p:cNvPicPr>
          <p:nvPr/>
        </p:nvPicPr>
        <p:blipFill>
          <a:blip r:embed="rId5"/>
          <a:srcRect r="37097" b="88542"/>
          <a:stretch>
            <a:fillRect/>
          </a:stretch>
        </p:blipFill>
        <p:spPr>
          <a:xfrm>
            <a:off x="3428992" y="5286388"/>
            <a:ext cx="2643206" cy="785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1885789_4677122a.jpg"/>
          <p:cNvPicPr>
            <a:picLocks noChangeAspect="1"/>
          </p:cNvPicPr>
          <p:nvPr/>
        </p:nvPicPr>
        <p:blipFill>
          <a:blip r:embed="rId5"/>
          <a:srcRect r="37097" b="88542"/>
          <a:stretch>
            <a:fillRect/>
          </a:stretch>
        </p:blipFill>
        <p:spPr>
          <a:xfrm>
            <a:off x="3428992" y="6072206"/>
            <a:ext cx="2643206" cy="785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885789_4677122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2912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885789_4677122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0"/>
            <a:ext cx="478631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358214" cy="2286016"/>
          </a:xfrm>
        </p:spPr>
        <p:txBody>
          <a:bodyPr>
            <a:noAutofit/>
          </a:bodyPr>
          <a:lstStyle/>
          <a:p>
            <a:pPr algn="r"/>
            <a:r>
              <a:rPr lang="uk-UA" sz="6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І в будень і в свято </a:t>
            </a:r>
            <a:br>
              <a:rPr lang="uk-UA" sz="6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</a:br>
            <a:r>
              <a:rPr lang="uk-UA" sz="6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сорочку</a:t>
            </a:r>
            <a:br>
              <a:rPr lang="uk-UA" sz="6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</a:br>
            <a:r>
              <a:rPr lang="uk-UA" sz="6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ношу </a:t>
            </a:r>
            <a:endParaRPr lang="ru-RU" sz="60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34818" name="Picture 2" descr="D:\Фотки\День незалежності молоді  міста  матері\День матері 2013р\в нет 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0341" y="2992445"/>
            <a:ext cx="5153659" cy="3865555"/>
          </a:xfrm>
          <a:prstGeom prst="rect">
            <a:avLst/>
          </a:prstGeom>
          <a:noFill/>
        </p:spPr>
      </p:pic>
      <p:pic>
        <p:nvPicPr>
          <p:cNvPr id="6" name="Picture 5" descr="D:\Фотки\Виступ на провідну неділю 2014 р\IMG_8438.JPG"/>
          <p:cNvPicPr>
            <a:picLocks noChangeAspect="1" noChangeArrowheads="1"/>
          </p:cNvPicPr>
          <p:nvPr/>
        </p:nvPicPr>
        <p:blipFill>
          <a:blip r:embed="rId4" cstate="print"/>
          <a:srcRect l="12499" r="16254"/>
          <a:stretch>
            <a:fillRect/>
          </a:stretch>
        </p:blipFill>
        <p:spPr bwMode="auto">
          <a:xfrm>
            <a:off x="0" y="1714488"/>
            <a:ext cx="4411297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885789_4677122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769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1885789_4677122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0"/>
            <a:ext cx="56769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2000240"/>
            <a:ext cx="6929486" cy="221599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Дуже різноманітна техніка української вишивки. Вона має близько ста варіантів.</a:t>
            </a:r>
            <a:endParaRPr lang="ru-RU" sz="4000" dirty="0" smtClean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:\Фотки\День незалежності молоді  міста  матері\R8JOnQT5Kdk.jpg"/>
          <p:cNvPicPr>
            <a:picLocks noChangeAspect="1" noChangeArrowheads="1"/>
          </p:cNvPicPr>
          <p:nvPr/>
        </p:nvPicPr>
        <p:blipFill>
          <a:blip r:embed="rId2"/>
          <a:srcRect l="10752" r="12634"/>
          <a:stretch>
            <a:fillRect/>
          </a:stretch>
        </p:blipFill>
        <p:spPr bwMode="auto">
          <a:xfrm>
            <a:off x="0" y="1104900"/>
            <a:ext cx="4071966" cy="5753100"/>
          </a:xfrm>
          <a:prstGeom prst="rect">
            <a:avLst/>
          </a:prstGeom>
          <a:noFill/>
        </p:spPr>
      </p:pic>
      <p:pic>
        <p:nvPicPr>
          <p:cNvPr id="5" name="Рисунок 4" descr="1885789_4677122a.jpg"/>
          <p:cNvPicPr>
            <a:picLocks noChangeAspect="1"/>
          </p:cNvPicPr>
          <p:nvPr/>
        </p:nvPicPr>
        <p:blipFill>
          <a:blip r:embed="rId3"/>
          <a:srcRect t="80209"/>
          <a:stretch>
            <a:fillRect/>
          </a:stretch>
        </p:blipFill>
        <p:spPr>
          <a:xfrm rot="5400000">
            <a:off x="1250145" y="2750351"/>
            <a:ext cx="6858000" cy="1357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885789_4677122a.jpg"/>
          <p:cNvPicPr>
            <a:picLocks noChangeAspect="1"/>
          </p:cNvPicPr>
          <p:nvPr/>
        </p:nvPicPr>
        <p:blipFill>
          <a:blip r:embed="rId3"/>
          <a:srcRect t="80209"/>
          <a:stretch>
            <a:fillRect/>
          </a:stretch>
        </p:blipFill>
        <p:spPr>
          <a:xfrm>
            <a:off x="0" y="0"/>
            <a:ext cx="4000496" cy="1142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1885789_4677122a.jpg"/>
          <p:cNvPicPr>
            <a:picLocks noChangeAspect="1"/>
          </p:cNvPicPr>
          <p:nvPr/>
        </p:nvPicPr>
        <p:blipFill>
          <a:blip r:embed="rId3"/>
          <a:srcRect t="80209"/>
          <a:stretch>
            <a:fillRect/>
          </a:stretch>
        </p:blipFill>
        <p:spPr>
          <a:xfrm>
            <a:off x="5143504" y="5715016"/>
            <a:ext cx="4000496" cy="1142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D:\Фотки\Практика в 5 школі\Свято Шевченка\фото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0"/>
            <a:ext cx="3857620" cy="5786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857232"/>
            <a:ext cx="400049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571480"/>
            <a:ext cx="392905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0"/>
            <a:ext cx="400049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2971800" y="160020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3114676" y="464820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214290"/>
            <a:ext cx="4276724" cy="108111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Дитяче розмаїття сорочок</a:t>
            </a: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36866" name="Picture 2" descr="D:\Фотки\Практика в 5 школі\Свято Шевченка\фото\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203" t="11718" r="16427"/>
          <a:stretch>
            <a:fillRect/>
          </a:stretch>
        </p:blipFill>
        <p:spPr bwMode="auto">
          <a:xfrm>
            <a:off x="0" y="0"/>
            <a:ext cx="4786314" cy="3829223"/>
          </a:xfrm>
          <a:prstGeom prst="rect">
            <a:avLst/>
          </a:prstGeom>
          <a:noFill/>
        </p:spPr>
      </p:pic>
      <p:pic>
        <p:nvPicPr>
          <p:cNvPr id="7" name="Picture 2" descr="D:\Фотки\Практика в 5 школі\Свято Шевченка\фото\DSC01287.jpg"/>
          <p:cNvPicPr>
            <a:picLocks noChangeAspect="1" noChangeArrowheads="1"/>
          </p:cNvPicPr>
          <p:nvPr/>
        </p:nvPicPr>
        <p:blipFill>
          <a:blip r:embed="rId4" cstate="print"/>
          <a:srcRect l="8868" t="16982" r="5879"/>
          <a:stretch>
            <a:fillRect/>
          </a:stretch>
        </p:blipFill>
        <p:spPr bwMode="auto">
          <a:xfrm>
            <a:off x="0" y="3714752"/>
            <a:ext cx="4786314" cy="3143248"/>
          </a:xfrm>
          <a:prstGeom prst="rect">
            <a:avLst/>
          </a:prstGeom>
          <a:noFill/>
        </p:spPr>
      </p:pic>
      <p:pic>
        <p:nvPicPr>
          <p:cNvPr id="36869" name="Picture 5" descr="D:\Фотки\Настуся\y_e05bd25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27291" y="1500174"/>
            <a:ext cx="4016709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kozachok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7"/>
          <p:cNvPicPr>
            <a:picLocks noChangeAspect="1"/>
          </p:cNvPicPr>
          <p:nvPr/>
        </p:nvPicPr>
        <p:blipFill>
          <a:blip r:embed="rId2"/>
          <a:srcRect l="16875" r="54250"/>
          <a:stretch>
            <a:fillRect/>
          </a:stretch>
        </p:blipFill>
        <p:spPr bwMode="auto">
          <a:xfrm>
            <a:off x="3643306" y="3143248"/>
            <a:ext cx="110013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43248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3198019" y="5017295"/>
            <a:ext cx="307181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2828924" y="160020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2" name="Picture 4" descr="D:\Фотки\День незалежності молоді  міста  матері\День матері 2013р\9l91l-V8Jd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9672" t="25640" r="13381"/>
          <a:stretch>
            <a:fillRect/>
          </a:stretch>
        </p:blipFill>
        <p:spPr bwMode="auto">
          <a:xfrm>
            <a:off x="0" y="0"/>
            <a:ext cx="4643470" cy="3365505"/>
          </a:xfrm>
          <a:prstGeom prst="rect">
            <a:avLst/>
          </a:prstGeom>
          <a:noFill/>
        </p:spPr>
      </p:pic>
      <p:pic>
        <p:nvPicPr>
          <p:cNvPr id="37893" name="Picture 5" descr="D:\Фотки\День незалежності молоді  міста  матері\День матері 2013р\IMG_0289.jpg"/>
          <p:cNvPicPr>
            <a:picLocks noChangeAspect="1" noChangeArrowheads="1"/>
          </p:cNvPicPr>
          <p:nvPr/>
        </p:nvPicPr>
        <p:blipFill>
          <a:blip r:embed="rId4" cstate="print"/>
          <a:srcRect t="12582"/>
          <a:stretch>
            <a:fillRect/>
          </a:stretch>
        </p:blipFill>
        <p:spPr bwMode="auto">
          <a:xfrm>
            <a:off x="0" y="3571876"/>
            <a:ext cx="4643438" cy="3286124"/>
          </a:xfrm>
          <a:prstGeom prst="rect">
            <a:avLst/>
          </a:prstGeom>
          <a:noFill/>
        </p:spPr>
      </p:pic>
      <p:pic>
        <p:nvPicPr>
          <p:cNvPr id="37894" name="Picture 6" descr="D:\Фотки\День незалежності молоді  міста  матері\vZAo4JRg3Y4.jpg"/>
          <p:cNvPicPr>
            <a:picLocks noChangeAspect="1" noChangeArrowheads="1"/>
          </p:cNvPicPr>
          <p:nvPr/>
        </p:nvPicPr>
        <p:blipFill>
          <a:blip r:embed="rId5"/>
          <a:srcRect l="14901" t="5298" r="13576" b="5298"/>
          <a:stretch>
            <a:fillRect/>
          </a:stretch>
        </p:blipFill>
        <p:spPr bwMode="auto">
          <a:xfrm>
            <a:off x="4857752" y="0"/>
            <a:ext cx="428624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216.jpg"/>
          <p:cNvPicPr>
            <a:picLocks noChangeAspect="1"/>
          </p:cNvPicPr>
          <p:nvPr/>
        </p:nvPicPr>
        <p:blipFill>
          <a:blip r:embed="rId2"/>
          <a:srcRect b="14900"/>
          <a:stretch>
            <a:fillRect/>
          </a:stretch>
        </p:blipFill>
        <p:spPr>
          <a:xfrm>
            <a:off x="0" y="571480"/>
            <a:ext cx="5214974" cy="6286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17625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67338" y="571480"/>
            <a:ext cx="4576662" cy="6286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FIELD_OF_WHEAT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072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214290"/>
            <a:ext cx="8504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Україно моя , мила Україно </a:t>
            </a:r>
            <a:endParaRPr lang="ru-RU" sz="54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142984"/>
            <a:ext cx="8715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Моя рідна матінка єдина</a:t>
            </a:r>
            <a:endParaRPr lang="ru-RU" sz="54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071678"/>
            <a:ext cx="9272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Твої</a:t>
            </a:r>
            <a:r>
              <a:rPr lang="ru-RU" sz="54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роси</a:t>
            </a:r>
            <a:r>
              <a:rPr lang="ru-RU" sz="54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моє</a:t>
            </a:r>
            <a:r>
              <a:rPr lang="ru-RU" sz="54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личко</a:t>
            </a:r>
            <a:r>
              <a:rPr lang="ru-RU" sz="54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умивають</a:t>
            </a:r>
            <a:endParaRPr lang="ru-RU" sz="54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214346" y="2928934"/>
            <a:ext cx="95726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Твої вітри мої коси розплітають</a:t>
            </a:r>
            <a:endParaRPr lang="ru-RU" sz="54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857628"/>
            <a:ext cx="80009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Твої діти рідну землю </a:t>
            </a:r>
          </a:p>
          <a:p>
            <a:pPr algn="ctr"/>
            <a:r>
              <a:rPr lang="uk-UA" sz="54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рушниками прославляють</a:t>
            </a:r>
            <a:endParaRPr lang="ru-RU" sz="54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2836" y="0"/>
            <a:ext cx="941163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ми бажаєм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14285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таровинийй.jpg"/>
          <p:cNvPicPr>
            <a:picLocks noChangeAspect="1"/>
          </p:cNvPicPr>
          <p:nvPr/>
        </p:nvPicPr>
        <p:blipFill>
          <a:blip r:embed="rId2"/>
          <a:srcRect b="11458"/>
          <a:stretch>
            <a:fillRect/>
          </a:stretch>
        </p:blipFill>
        <p:spPr>
          <a:xfrm>
            <a:off x="0" y="785794"/>
            <a:ext cx="9144000" cy="60722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643042" y="0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B050"/>
                </a:solidFill>
              </a:rPr>
              <a:t>Старовинні вишиті рушники</a:t>
            </a:r>
            <a:endParaRPr lang="ru-RU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928670"/>
            <a:ext cx="5957870" cy="92869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9"/>
          <p:cNvPicPr>
            <a:picLocks noChangeAspect="1"/>
          </p:cNvPicPr>
          <p:nvPr/>
        </p:nvPicPr>
        <p:blipFill>
          <a:blip r:embed="rId2"/>
          <a:srcRect r="6461"/>
          <a:stretch>
            <a:fillRect/>
          </a:stretch>
        </p:blipFill>
        <p:spPr bwMode="auto">
          <a:xfrm>
            <a:off x="5580063" y="0"/>
            <a:ext cx="35639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F:\история\78682087_large_r438.gif"/>
          <p:cNvPicPr>
            <a:picLocks noChangeAspect="1" noChangeArrowheads="1"/>
          </p:cNvPicPr>
          <p:nvPr/>
        </p:nvPicPr>
        <p:blipFill>
          <a:blip r:embed="rId3"/>
          <a:srcRect t="17729" r="-322"/>
          <a:stretch>
            <a:fillRect/>
          </a:stretch>
        </p:blipFill>
        <p:spPr bwMode="auto">
          <a:xfrm>
            <a:off x="0" y="0"/>
            <a:ext cx="611188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F:\история\78682087_large_r43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48000"/>
            <a:ext cx="609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 descr="F:\история\78682087_large_r43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34400" y="0"/>
            <a:ext cx="609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 descr="F:\история\78682087_large_r43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34400" y="3048000"/>
            <a:ext cx="609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4840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624840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7"/>
          <p:cNvPicPr>
            <a:picLocks noChangeAspect="1"/>
          </p:cNvPicPr>
          <p:nvPr/>
        </p:nvPicPr>
        <p:blipFill>
          <a:blip r:embed="rId2"/>
          <a:srcRect r="6250"/>
          <a:stretch>
            <a:fillRect/>
          </a:stretch>
        </p:blipFill>
        <p:spPr bwMode="auto">
          <a:xfrm>
            <a:off x="5572132" y="6248400"/>
            <a:ext cx="357186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img_1433_-_kopiya.jpg"/>
          <p:cNvPicPr>
            <a:picLocks noChangeAspect="1"/>
          </p:cNvPicPr>
          <p:nvPr/>
        </p:nvPicPr>
        <p:blipFill>
          <a:blip r:embed="rId4"/>
          <a:srcRect l="5468" t="19531" r="6250" b="21875"/>
          <a:stretch>
            <a:fillRect/>
          </a:stretch>
        </p:blipFill>
        <p:spPr>
          <a:xfrm>
            <a:off x="0" y="571480"/>
            <a:ext cx="9144000" cy="56436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0" y="1571612"/>
            <a:ext cx="9144000" cy="304698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90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Вкраїна наша </a:t>
            </a:r>
            <a:r>
              <a:rPr lang="uk-UA" sz="4800" b="1" dirty="0" err="1" smtClean="0">
                <a:ln w="190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-це</a:t>
            </a:r>
            <a:r>
              <a:rPr lang="uk-UA" sz="4800" b="1" dirty="0" smtClean="0">
                <a:ln w="190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рушник,</a:t>
            </a:r>
          </a:p>
          <a:p>
            <a:pPr algn="ctr"/>
            <a:r>
              <a:rPr lang="uk-UA" sz="4800" b="1" dirty="0" smtClean="0">
                <a:ln w="190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 доля вишита народом ,</a:t>
            </a:r>
          </a:p>
          <a:p>
            <a:pPr algn="ctr"/>
            <a:r>
              <a:rPr lang="uk-UA" sz="4800" b="1" dirty="0" smtClean="0">
                <a:ln w="190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Зблизька лиш </a:t>
            </a:r>
            <a:r>
              <a:rPr lang="uk-UA" sz="4800" b="1" dirty="0" err="1" smtClean="0">
                <a:ln w="190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бачим</a:t>
            </a:r>
            <a:r>
              <a:rPr lang="uk-UA" sz="4800" b="1" dirty="0" smtClean="0">
                <a:ln w="190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чорну нить ,</a:t>
            </a:r>
          </a:p>
          <a:p>
            <a:pPr algn="ctr"/>
            <a:r>
              <a:rPr lang="uk-UA" sz="4800" b="1" dirty="0" smtClean="0">
                <a:ln w="190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Здалеку – квітку з ясним </a:t>
            </a:r>
            <a:r>
              <a:rPr lang="uk-UA" sz="4800" b="1" dirty="0" err="1" smtClean="0">
                <a:ln w="190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взором</a:t>
            </a:r>
            <a:r>
              <a:rPr lang="uk-UA" sz="4800" b="1" dirty="0" smtClean="0">
                <a:ln w="190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endParaRPr lang="ru-RU" sz="4800" b="1" cap="none" spc="0" dirty="0">
              <a:ln w="1905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старовинни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607223" y="1393018"/>
            <a:ext cx="6072204" cy="48577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старов.ю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893334" y="1607335"/>
            <a:ext cx="6072206" cy="44291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643042" y="0"/>
            <a:ext cx="58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</a:rPr>
              <a:t>Старовинні вишиті рушники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43693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428736"/>
            <a:ext cx="4214842" cy="5191161"/>
          </a:xfrm>
          <a:ln w="57150">
            <a:solidFill>
              <a:srgbClr val="FFC000"/>
            </a:solidFill>
            <a:prstDash val="sysDash"/>
          </a:ln>
        </p:spPr>
      </p:pic>
      <p:pic>
        <p:nvPicPr>
          <p:cNvPr id="5" name="Рисунок 4" descr="869_vyshytyj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1500174"/>
            <a:ext cx="4056253" cy="5072098"/>
          </a:xfrm>
          <a:prstGeom prst="rect">
            <a:avLst/>
          </a:prstGeom>
          <a:ln w="57150">
            <a:solidFill>
              <a:srgbClr val="FFC000"/>
            </a:solidFill>
            <a:prstDash val="sysDash"/>
          </a:ln>
        </p:spPr>
      </p:pic>
      <p:sp>
        <p:nvSpPr>
          <p:cNvPr id="6" name="TextBox 5"/>
          <p:cNvSpPr txBox="1"/>
          <p:nvPr/>
        </p:nvSpPr>
        <p:spPr>
          <a:xfrm>
            <a:off x="1071538" y="285728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Вишитий рушник “ Сват ”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86800" cy="838200"/>
          </a:xfrm>
        </p:spPr>
        <p:txBody>
          <a:bodyPr/>
          <a:lstStyle/>
          <a:p>
            <a:pPr algn="ctr"/>
            <a:r>
              <a:rPr lang="uk-UA" b="1" dirty="0" smtClean="0"/>
              <a:t>Весільні рушники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4762500" cy="52149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4634" r="19512"/>
          <a:stretch>
            <a:fillRect/>
          </a:stretch>
        </p:blipFill>
        <p:spPr bwMode="auto">
          <a:xfrm>
            <a:off x="5072066" y="1357298"/>
            <a:ext cx="3857652" cy="514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/>
          <a:lstStyle/>
          <a:p>
            <a:pPr algn="ctr"/>
            <a:r>
              <a:rPr lang="uk-UA" b="1" i="1" dirty="0" smtClean="0"/>
              <a:t>Весільні рушники</a:t>
            </a:r>
            <a:endParaRPr lang="ru-RU" b="1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8750" r="13750"/>
          <a:stretch>
            <a:fillRect/>
          </a:stretch>
        </p:blipFill>
        <p:spPr bwMode="auto">
          <a:xfrm>
            <a:off x="214282" y="1357298"/>
            <a:ext cx="4981342" cy="5286412"/>
          </a:xfrm>
          <a:prstGeom prst="rect">
            <a:avLst/>
          </a:prstGeom>
          <a:ln w="57150">
            <a:solidFill>
              <a:schemeClr val="tx1"/>
            </a:solidFill>
            <a:prstDash val="sysDot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357298"/>
            <a:ext cx="3500462" cy="5214974"/>
          </a:xfrm>
          <a:prstGeom prst="rect">
            <a:avLst/>
          </a:prstGeom>
          <a:ln w="57150">
            <a:solidFill>
              <a:schemeClr val="tx1"/>
            </a:solidFill>
            <a:prstDash val="sysDot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464</TotalTime>
  <Words>205</Words>
  <PresentationFormat>Экран (4:3)</PresentationFormat>
  <Paragraphs>39</Paragraphs>
  <Slides>36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Трек</vt:lpstr>
      <vt:lpstr>Слайд 1</vt:lpstr>
      <vt:lpstr>Кожен район України має свої кольорові гами, які народні майстрині вправно відтворюють на полотні сорочки чи рушника. Український рушник можна порівняти з піснею, витканою чи вишитою на полотні чи з веселим танком, який звеселить серце і душу кожного. </vt:lpstr>
      <vt:lpstr>Слайд 3</vt:lpstr>
      <vt:lpstr>Слайд 4</vt:lpstr>
      <vt:lpstr>Слайд 5</vt:lpstr>
      <vt:lpstr>Слайд 6</vt:lpstr>
      <vt:lpstr>Слайд 7</vt:lpstr>
      <vt:lpstr>Весільні рушники</vt:lpstr>
      <vt:lpstr>Весільні рушники</vt:lpstr>
      <vt:lpstr>Рушники на образи</vt:lpstr>
      <vt:lpstr>Великодні рушники</vt:lpstr>
      <vt:lpstr>Рушники на хліб і сіль</vt:lpstr>
      <vt:lpstr>Вишиті скатертини на стіл</vt:lpstr>
      <vt:lpstr>Слайд 14</vt:lpstr>
      <vt:lpstr>Слайд 15</vt:lpstr>
      <vt:lpstr>Слайд 16</vt:lpstr>
      <vt:lpstr>Слайд 17</vt:lpstr>
      <vt:lpstr>Вишиті сорочки теребовлянщини</vt:lpstr>
      <vt:lpstr>Вишиті сорочки борщівщини</vt:lpstr>
      <vt:lpstr>Вишиті сорочки чортківщини</vt:lpstr>
      <vt:lpstr>Старовинні вишиті сорочки</vt:lpstr>
      <vt:lpstr>Слайд 22</vt:lpstr>
      <vt:lpstr>Слайд 23</vt:lpstr>
      <vt:lpstr>Слайд 24</vt:lpstr>
      <vt:lpstr>Слайд 25</vt:lpstr>
      <vt:lpstr>Хай оберігають від біди, українські вишиті сорочки</vt:lpstr>
      <vt:lpstr>Слайд 27</vt:lpstr>
      <vt:lpstr>Слайд 28</vt:lpstr>
      <vt:lpstr>І в будень і в свято  сорочку  ношу </vt:lpstr>
      <vt:lpstr>Слайд 30</vt:lpstr>
      <vt:lpstr>Дитяче розмаїття сорочок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53</cp:revision>
  <dcterms:created xsi:type="dcterms:W3CDTF">2015-03-11T10:26:24Z</dcterms:created>
  <dcterms:modified xsi:type="dcterms:W3CDTF">2015-04-17T15:37:23Z</dcterms:modified>
</cp:coreProperties>
</file>