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  <p:sldMasterId id="2147484068" r:id="rId2"/>
  </p:sldMasterIdLst>
  <p:sldIdLst>
    <p:sldId id="256" r:id="rId3"/>
    <p:sldId id="321" r:id="rId4"/>
    <p:sldId id="312" r:id="rId5"/>
    <p:sldId id="258" r:id="rId6"/>
    <p:sldId id="323" r:id="rId7"/>
    <p:sldId id="322" r:id="rId8"/>
    <p:sldId id="324" r:id="rId9"/>
    <p:sldId id="326" r:id="rId10"/>
    <p:sldId id="325" r:id="rId11"/>
    <p:sldId id="329" r:id="rId12"/>
    <p:sldId id="335" r:id="rId13"/>
    <p:sldId id="336" r:id="rId14"/>
    <p:sldId id="333" r:id="rId15"/>
    <p:sldId id="337" r:id="rId16"/>
    <p:sldId id="349" r:id="rId17"/>
    <p:sldId id="348" r:id="rId18"/>
    <p:sldId id="270" r:id="rId19"/>
    <p:sldId id="257" r:id="rId20"/>
    <p:sldId id="264" r:id="rId21"/>
    <p:sldId id="259" r:id="rId22"/>
    <p:sldId id="350" r:id="rId23"/>
    <p:sldId id="268" r:id="rId24"/>
    <p:sldId id="273" r:id="rId25"/>
    <p:sldId id="261" r:id="rId26"/>
    <p:sldId id="269" r:id="rId27"/>
    <p:sldId id="265" r:id="rId28"/>
    <p:sldId id="272" r:id="rId29"/>
    <p:sldId id="266" r:id="rId30"/>
    <p:sldId id="267" r:id="rId31"/>
    <p:sldId id="274" r:id="rId32"/>
    <p:sldId id="341" r:id="rId33"/>
    <p:sldId id="342" r:id="rId34"/>
    <p:sldId id="346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0066"/>
    <a:srgbClr val="0000FF"/>
    <a:srgbClr val="000066"/>
    <a:srgbClr val="800000"/>
    <a:srgbClr val="CC00CC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0829" autoAdjust="0"/>
  </p:normalViewPr>
  <p:slideViewPr>
    <p:cSldViewPr>
      <p:cViewPr>
        <p:scale>
          <a:sx n="100" d="100"/>
          <a:sy n="100" d="100"/>
        </p:scale>
        <p:origin x="-24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2744C-DF1C-4673-8415-4893CE319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BAFC-5031-4753-BF22-AABAA8A7D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3C1-D9BD-449E-BBBD-2501406E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BE2744C-DF1C-4673-8415-4893CE319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64E6ED4-7572-41A8-95E9-9407972F3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C8B0-088C-4281-A720-5293D66D173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D799-A219-44D2-8990-6D2DDCFB7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BE793E-4AF8-4F30-B907-EEE6C2E97A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DE4-3DEE-439B-B499-5B2BC178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CD91-1F9C-48FE-90B9-C997EEDA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E479-A825-412A-AE16-6933A2DC8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E6ED4-7572-41A8-95E9-9407972F3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90096-4771-4B1C-A308-263337E31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1BAFC-5031-4753-BF22-AABAA8A7D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A23C1-D9BD-449E-BBBD-2501406EE1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C8B0-088C-4281-A720-5293D66D17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DD799-A219-44D2-8990-6D2DDCFB7A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E793E-4AF8-4F30-B907-EEE6C2E97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2BDE4-3DEE-439B-B499-5B2BC17820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3CD91-1F9C-48FE-90B9-C997EEDAE5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9E479-A825-412A-AE16-6933A2DC82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290096-4771-4B1C-A308-263337E315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FF29D8-DEDD-4EC0-AF73-1F5BE441CC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FF29D8-DEDD-4EC0-AF73-1F5BE441CC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>
                        <a:gamma/>
                        <a:shade val="46275"/>
                        <a:invGamma/>
                      </a:srgbClr>
                    </a:gs>
                    <a:gs pos="50000">
                      <a:srgbClr val="FF0066"/>
                    </a:gs>
                    <a:gs pos="100000">
                      <a:srgbClr val="FF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ЗАПЛІДНЕННЯ 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62000" y="3886200"/>
            <a:ext cx="76962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у квіткових рослин</a:t>
            </a:r>
          </a:p>
        </p:txBody>
      </p:sp>
      <p:sp>
        <p:nvSpPr>
          <p:cNvPr id="2052" name="Oval 4" descr="C:\Users\Павленко\Pictures\Будова квітки\06_01_01.jpg"/>
          <p:cNvSpPr>
            <a:spLocks noChangeArrowheads="1"/>
          </p:cNvSpPr>
          <p:nvPr/>
        </p:nvSpPr>
        <p:spPr bwMode="auto">
          <a:xfrm>
            <a:off x="5943600" y="2590800"/>
            <a:ext cx="1905000" cy="20574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7175" name="Oval 7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Rectangle 11" descr="C:\Users\Павленко\Pictures\Запилення\02.jpg"/>
          <p:cNvSpPr>
            <a:spLocks noChangeArrowheads="1"/>
          </p:cNvSpPr>
          <p:nvPr/>
        </p:nvSpPr>
        <p:spPr bwMode="auto">
          <a:xfrm>
            <a:off x="500034" y="2285992"/>
            <a:ext cx="7929618" cy="3071834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7851648" cy="142876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Назвіть ознаки рослин, що запилюються комахами?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5357826"/>
            <a:ext cx="7854696" cy="1500174"/>
          </a:xfrm>
        </p:spPr>
        <p:txBody>
          <a:bodyPr/>
          <a:lstStyle/>
          <a:p>
            <a:pPr algn="l"/>
            <a:r>
              <a:rPr lang="uk-UA" dirty="0" smtClean="0"/>
              <a:t>1. Квіти великі, яскраві, різнобарвні.</a:t>
            </a:r>
            <a:br>
              <a:rPr lang="uk-UA" dirty="0" smtClean="0"/>
            </a:br>
            <a:r>
              <a:rPr lang="uk-UA" dirty="0" smtClean="0"/>
              <a:t>2. Квіти запашні з нектарниками.</a:t>
            </a:r>
            <a:br>
              <a:rPr lang="uk-UA" dirty="0" smtClean="0"/>
            </a:br>
            <a:r>
              <a:rPr lang="uk-UA" dirty="0" smtClean="0"/>
              <a:t>3. Невелика кількість пілку.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214926"/>
            <a:ext cx="5715040" cy="164307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3" name="Oval 7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Rectangle 10" descr="C:\Users\Павленко\Pictures\Запилення\самооп.jpg"/>
          <p:cNvSpPr>
            <a:spLocks noChangeArrowheads="1"/>
          </p:cNvSpPr>
          <p:nvPr/>
        </p:nvSpPr>
        <p:spPr bwMode="auto">
          <a:xfrm>
            <a:off x="6143636" y="2214554"/>
            <a:ext cx="2209800" cy="3276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7" name="Rectangle 11" descr="C:\Users\Павленко\Pictures\Запилення\guzmania.gif"/>
          <p:cNvSpPr>
            <a:spLocks noChangeArrowheads="1"/>
          </p:cNvSpPr>
          <p:nvPr/>
        </p:nvSpPr>
        <p:spPr bwMode="auto">
          <a:xfrm>
            <a:off x="1285852" y="2500306"/>
            <a:ext cx="3048000" cy="25908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Що таке самозапилення?</a:t>
            </a:r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pPr algn="l"/>
            <a:r>
              <a:rPr lang="uk-UA" sz="2800" b="1" dirty="0" smtClean="0">
                <a:solidFill>
                  <a:srgbClr val="FFFF00"/>
                </a:solidFill>
              </a:rPr>
              <a:t>Це перенесення пилку з тичинки на маточку </a:t>
            </a:r>
          </a:p>
          <a:p>
            <a:pPr algn="l"/>
            <a:r>
              <a:rPr lang="uk-UA" sz="2800" b="1" dirty="0" smtClean="0">
                <a:solidFill>
                  <a:srgbClr val="FFFF00"/>
                </a:solidFill>
              </a:rPr>
              <a:t>                                                        в межах однієї квітки.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5500702"/>
            <a:ext cx="878684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_143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714620"/>
            <a:ext cx="2509838" cy="2667000"/>
          </a:xfrm>
          <a:prstGeom prst="rect">
            <a:avLst/>
          </a:prstGeom>
          <a:noFill/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5125" name="Oval 5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7" name="Rectangle 7" descr="C:\Users\Павленко\Pictures\Генетика\Горох Менд\gorox.gif"/>
          <p:cNvSpPr>
            <a:spLocks noChangeArrowheads="1"/>
          </p:cNvSpPr>
          <p:nvPr/>
        </p:nvSpPr>
        <p:spPr bwMode="auto">
          <a:xfrm>
            <a:off x="3357554" y="2214554"/>
            <a:ext cx="2590800" cy="2514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6291263" y="5916613"/>
            <a:ext cx="3129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FF66"/>
                </a:solidFill>
              </a:rPr>
              <a:t> </a:t>
            </a:r>
            <a:endParaRPr lang="ru-RU" sz="4000" b="1" dirty="0">
              <a:solidFill>
                <a:srgbClr val="FFFF66"/>
              </a:solidFill>
            </a:endParaRPr>
          </a:p>
        </p:txBody>
      </p:sp>
      <p:sp>
        <p:nvSpPr>
          <p:cNvPr id="5131" name="Rectangle 11" descr="C:\Users\Павленко\Pictures\Запилення\земл гор.jpg"/>
          <p:cNvSpPr>
            <a:spLocks noChangeArrowheads="1"/>
          </p:cNvSpPr>
          <p:nvPr/>
        </p:nvSpPr>
        <p:spPr bwMode="auto">
          <a:xfrm>
            <a:off x="228600" y="1905000"/>
            <a:ext cx="2514600" cy="29718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Назвіть рослини що самозапилюються?</a:t>
            </a:r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2844" y="5429264"/>
            <a:ext cx="8858312" cy="1428736"/>
          </a:xfrm>
        </p:spPr>
        <p:txBody>
          <a:bodyPr/>
          <a:lstStyle/>
          <a:p>
            <a:pPr algn="l"/>
            <a:r>
              <a:rPr lang="uk-UA" dirty="0" smtClean="0"/>
              <a:t>        </a:t>
            </a:r>
            <a:r>
              <a:rPr lang="uk-UA" b="1" dirty="0" smtClean="0">
                <a:solidFill>
                  <a:srgbClr val="FFFF00"/>
                </a:solidFill>
              </a:rPr>
              <a:t>Арахіс                              Горох                    Картопля 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4348" y="5214950"/>
            <a:ext cx="12858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3372" y="5500702"/>
            <a:ext cx="107157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5429264"/>
            <a:ext cx="178595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2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0725" name="Oval 5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Rectangle 6" descr="C:\Users\Павленко\Pictures\Квітучі рослини\Лілійні\51391.jpg"/>
          <p:cNvSpPr>
            <a:spLocks noChangeArrowheads="1"/>
          </p:cNvSpPr>
          <p:nvPr/>
        </p:nvSpPr>
        <p:spPr bwMode="auto">
          <a:xfrm>
            <a:off x="3214678" y="3429000"/>
            <a:ext cx="2895600" cy="2133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7" name="Rectangle 7" descr="C:\Users\Павленко\Pictures\Запилення\глечики.jpg"/>
          <p:cNvSpPr>
            <a:spLocks noChangeArrowheads="1"/>
          </p:cNvSpPr>
          <p:nvPr/>
        </p:nvSpPr>
        <p:spPr bwMode="auto">
          <a:xfrm>
            <a:off x="285720" y="3429000"/>
            <a:ext cx="2133600" cy="2133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Rectangle 8" descr="C:\Users\Павленко\Pictures\Запилення\стрелолист.jpg"/>
          <p:cNvSpPr>
            <a:spLocks noChangeArrowheads="1"/>
          </p:cNvSpPr>
          <p:nvPr/>
        </p:nvSpPr>
        <p:spPr bwMode="auto">
          <a:xfrm>
            <a:off x="6929454" y="3357562"/>
            <a:ext cx="1905000" cy="22860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1857388"/>
          </a:xfrm>
        </p:spPr>
        <p:txBody>
          <a:bodyPr/>
          <a:lstStyle/>
          <a:p>
            <a:r>
              <a:rPr lang="uk-UA" dirty="0" smtClean="0"/>
              <a:t>Назвіть ознаки рослини, що запилюються водою?</a:t>
            </a:r>
            <a:endParaRPr lang="ru-RU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214282" y="2357430"/>
            <a:ext cx="8929718" cy="4500570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rgbClr val="FFFF00"/>
                </a:solidFill>
              </a:rPr>
              <a:t>Квітки утворюють пилок, який не тоне.</a:t>
            </a: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r>
              <a:rPr lang="uk-UA" sz="3200" b="1" dirty="0" smtClean="0">
                <a:solidFill>
                  <a:srgbClr val="FFFF00"/>
                </a:solidFill>
              </a:rPr>
              <a:t>   Глечики                  Латаття             Стрілолист</a:t>
            </a: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uk-UA" sz="3200" b="1" dirty="0" smtClean="0">
              <a:solidFill>
                <a:srgbClr val="FFFF00"/>
              </a:solidFill>
            </a:endParaRPr>
          </a:p>
          <a:p>
            <a:pPr algn="l"/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4282" y="2428868"/>
            <a:ext cx="8001056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58" y="5857892"/>
            <a:ext cx="192882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2" y="5786454"/>
            <a:ext cx="178595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702" y="5786454"/>
            <a:ext cx="235745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descr="C:\Users\Павленко\Pictures\10032-2.jpg"/>
          <p:cNvSpPr>
            <a:spLocks noChangeArrowheads="1"/>
          </p:cNvSpPr>
          <p:nvPr/>
        </p:nvSpPr>
        <p:spPr bwMode="auto">
          <a:xfrm>
            <a:off x="1066800" y="1752600"/>
            <a:ext cx="2133600" cy="4876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2" name="Oval 4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57200" y="838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3">
                    <a:lumMod val="75000"/>
                  </a:schemeClr>
                </a:solidFill>
              </a:rPr>
              <a:t>Назвіть типи запилення?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990600" y="22098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1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990600" y="35814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2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990600" y="45720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3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990600" y="6019800"/>
            <a:ext cx="41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sz="3600" b="1">
                <a:solidFill>
                  <a:srgbClr val="000099"/>
                </a:solidFill>
              </a:rPr>
              <a:t>4</a:t>
            </a:r>
            <a:endParaRPr lang="ru-RU" sz="3600" b="1">
              <a:solidFill>
                <a:srgbClr val="000099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4038600" y="1905000"/>
            <a:ext cx="4343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1. Самозапилення.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2. Запилення     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    птахами.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3. Запилення   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     комахами.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4. Запилення  </a:t>
            </a:r>
            <a:br>
              <a:rPr lang="uk-UA" sz="3600" b="1" dirty="0" smtClean="0">
                <a:solidFill>
                  <a:schemeClr val="bg1"/>
                </a:solidFill>
              </a:rPr>
            </a:br>
            <a:r>
              <a:rPr lang="uk-UA" sz="3600" b="1" dirty="0" smtClean="0">
                <a:solidFill>
                  <a:schemeClr val="bg1"/>
                </a:solidFill>
              </a:rPr>
              <a:t>     вітром.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 flipV="1">
            <a:off x="533400" y="6857999"/>
            <a:ext cx="25238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00562" y="2000240"/>
            <a:ext cx="38576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2571744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72000" y="3643314"/>
            <a:ext cx="2786082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72000" y="4714884"/>
            <a:ext cx="228601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66">
                        <a:gamma/>
                        <a:shade val="46275"/>
                        <a:invGamma/>
                      </a:srgbClr>
                    </a:gs>
                    <a:gs pos="50000">
                      <a:srgbClr val="FF0066"/>
                    </a:gs>
                    <a:gs pos="100000">
                      <a:srgbClr val="FF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ЗАПЛІДНЕННЯ </a:t>
            </a: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762000" y="3886200"/>
            <a:ext cx="7696200" cy="2514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00CC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46275"/>
                        <a:invGamma/>
                      </a:srgbClr>
                    </a:gs>
                    <a:gs pos="50000">
                      <a:srgbClr val="FF0000"/>
                    </a:gs>
                    <a:gs pos="100000">
                      <a:srgbClr val="FF0000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у квіткових рослин</a:t>
            </a:r>
          </a:p>
        </p:txBody>
      </p:sp>
      <p:sp>
        <p:nvSpPr>
          <p:cNvPr id="2052" name="Oval 4" descr="C:\Users\Павленко\Pictures\Будова квітки\06_01_01.jpg"/>
          <p:cNvSpPr>
            <a:spLocks noChangeArrowheads="1"/>
          </p:cNvSpPr>
          <p:nvPr/>
        </p:nvSpPr>
        <p:spPr bwMode="auto">
          <a:xfrm>
            <a:off x="5943600" y="2590800"/>
            <a:ext cx="1905000" cy="20574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Мета уроку: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13716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uk-UA" sz="3600" b="1" dirty="0" smtClean="0">
                <a:solidFill>
                  <a:schemeClr val="tx1">
                    <a:lumMod val="95000"/>
                  </a:schemeClr>
                </a:solidFill>
              </a:rPr>
              <a:t>ознайомити з поняттям </a:t>
            </a:r>
            <a:r>
              <a:rPr lang="uk-UA" sz="3600" b="1" dirty="0" err="1" smtClean="0">
                <a:solidFill>
                  <a:schemeClr val="tx1">
                    <a:lumMod val="95000"/>
                  </a:schemeClr>
                </a:solidFill>
              </a:rPr>
              <a:t>“запліднення”</a:t>
            </a:r>
            <a:r>
              <a:rPr lang="uk-UA" sz="3600" b="1" dirty="0" smtClean="0">
                <a:solidFill>
                  <a:schemeClr val="tx1">
                    <a:lumMod val="95000"/>
                  </a:schemeClr>
                </a:solidFill>
              </a:rPr>
              <a:t>, з'ясувати особливості процесу запліднення у  </a:t>
            </a: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квіткових рослин;</a:t>
            </a: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chemeClr val="tx1">
                    <a:lumMod val="95000"/>
                  </a:schemeClr>
                </a:solidFill>
              </a:rPr>
              <a:t>визначити характерні риси його;</a:t>
            </a:r>
            <a:endParaRPr lang="uk-UA" sz="360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3600" b="1" dirty="0" smtClean="0">
                <a:solidFill>
                  <a:schemeClr val="tx1">
                    <a:lumMod val="95000"/>
                  </a:schemeClr>
                </a:solidFill>
              </a:rPr>
              <a:t>пояснити переваги такого типу  “ подвійне запліднення ”;</a:t>
            </a:r>
            <a:endParaRPr lang="uk-UA" sz="3600" b="1" dirty="0">
              <a:solidFill>
                <a:schemeClr val="tx1">
                  <a:lumMod val="95000"/>
                </a:schemeClr>
              </a:solidFill>
            </a:endParaRPr>
          </a:p>
          <a:p>
            <a:pPr>
              <a:buFontTx/>
              <a:buChar char="-"/>
            </a:pP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розвивати уміння порівнювати біологічні процеси та явища;</a:t>
            </a:r>
          </a:p>
          <a:p>
            <a:pPr>
              <a:buFontTx/>
              <a:buChar char="-"/>
            </a:pPr>
            <a:r>
              <a:rPr lang="uk-UA" sz="3600" b="1" dirty="0">
                <a:solidFill>
                  <a:schemeClr val="tx1">
                    <a:lumMod val="95000"/>
                  </a:schemeClr>
                </a:solidFill>
              </a:rPr>
              <a:t>виховувати бережливе ставлення до </a:t>
            </a:r>
            <a:r>
              <a:rPr lang="uk-UA" sz="3600" b="1" dirty="0" smtClean="0">
                <a:solidFill>
                  <a:schemeClr val="tx1">
                    <a:lumMod val="95000"/>
                  </a:schemeClr>
                </a:solidFill>
              </a:rPr>
              <a:t>рослинності. </a:t>
            </a:r>
            <a:endParaRPr lang="uk-UA" sz="3600" b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{BA989616-2D40-407B-A68B-2103BF5DAB4E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76400"/>
            <a:ext cx="2633663" cy="3157538"/>
          </a:xfrm>
          <a:prstGeom prst="rect">
            <a:avLst/>
          </a:prstGeom>
          <a:noFill/>
        </p:spPr>
      </p:pic>
      <p:pic>
        <p:nvPicPr>
          <p:cNvPr id="16388" name="Picture 4" descr="сканирование0003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r="4080"/>
          <a:stretch>
            <a:fillRect/>
          </a:stretch>
        </p:blipFill>
        <p:spPr bwMode="auto">
          <a:xfrm>
            <a:off x="6019800" y="1676400"/>
            <a:ext cx="2841625" cy="4751388"/>
          </a:xfrm>
          <a:prstGeom prst="rect">
            <a:avLst/>
          </a:prstGeom>
          <a:noFill/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Подвійне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5105400"/>
            <a:ext cx="5562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66"/>
                </a:solidFill>
              </a:rPr>
              <a:t>Було відкрите у 1898 р.</a:t>
            </a:r>
          </a:p>
          <a:p>
            <a:pPr algn="ctr"/>
            <a:r>
              <a:rPr lang="uk-UA" sz="4000" b="1">
                <a:solidFill>
                  <a:srgbClr val="000066"/>
                </a:solidFill>
              </a:rPr>
              <a:t>С.Г.Навашиним.</a:t>
            </a:r>
            <a:endParaRPr lang="ru-RU" sz="40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у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квіткових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рослин</a:t>
            </a:r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28600" y="762000"/>
            <a:ext cx="868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4000" b="1" u="sng">
                <a:solidFill>
                  <a:srgbClr val="660066"/>
                </a:solidFill>
                <a:latin typeface="Tahoma" pitchFamily="34" charset="0"/>
              </a:rPr>
              <a:t>Запліднення</a:t>
            </a:r>
            <a:r>
              <a:rPr lang="uk-UA" sz="3600" b="1">
                <a:solidFill>
                  <a:srgbClr val="660066"/>
                </a:solidFill>
                <a:latin typeface="Tahoma" pitchFamily="34" charset="0"/>
              </a:rPr>
              <a:t> – </a:t>
            </a:r>
          </a:p>
          <a:p>
            <a:pPr algn="ctr"/>
            <a:r>
              <a:rPr lang="uk-UA" sz="3600" b="1">
                <a:solidFill>
                  <a:srgbClr val="660066"/>
                </a:solidFill>
                <a:latin typeface="Tahoma" pitchFamily="34" charset="0"/>
              </a:rPr>
              <a:t>це процес злиття чоловічої та жіночої статевих клітин з утворенням зиготи.</a:t>
            </a:r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                             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28600" y="3505200"/>
            <a:ext cx="868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66"/>
                </a:solidFill>
              </a:rPr>
              <a:t>Чоловічі статеві клітини у рослин дуже дрібні і називаються </a:t>
            </a:r>
            <a:r>
              <a:rPr lang="uk-UA" sz="3600" b="1">
                <a:solidFill>
                  <a:srgbClr val="CC0000"/>
                </a:solidFill>
              </a:rPr>
              <a:t>спермії</a:t>
            </a:r>
            <a:r>
              <a:rPr lang="uk-UA" sz="3600" b="1">
                <a:solidFill>
                  <a:srgbClr val="000066"/>
                </a:solidFill>
              </a:rPr>
              <a:t>. </a:t>
            </a:r>
          </a:p>
          <a:p>
            <a:pPr algn="ctr"/>
            <a:r>
              <a:rPr lang="uk-UA" sz="3600" b="1">
                <a:solidFill>
                  <a:srgbClr val="000066"/>
                </a:solidFill>
              </a:rPr>
              <a:t>Жіночі статеві клітини значно більші і називаються </a:t>
            </a:r>
            <a:r>
              <a:rPr lang="uk-UA" sz="3600" b="1">
                <a:solidFill>
                  <a:srgbClr val="CC0000"/>
                </a:solidFill>
              </a:rPr>
              <a:t>яйцеклітини</a:t>
            </a:r>
            <a:r>
              <a:rPr lang="uk-UA" sz="3600" b="1">
                <a:solidFill>
                  <a:srgbClr val="000066"/>
                </a:solidFill>
              </a:rPr>
              <a:t>.  </a:t>
            </a:r>
            <a:endParaRPr lang="ru-RU" sz="3600" b="1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8600" y="1371600"/>
            <a:ext cx="8686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000066"/>
                </a:solidFill>
              </a:rPr>
              <a:t>Де в квітці знаходяться </a:t>
            </a:r>
            <a:r>
              <a:rPr lang="uk-UA" sz="4400" b="1" dirty="0">
                <a:solidFill>
                  <a:srgbClr val="CC0000"/>
                </a:solidFill>
              </a:rPr>
              <a:t>спермії</a:t>
            </a:r>
            <a:r>
              <a:rPr lang="uk-UA" sz="4400" b="1" dirty="0">
                <a:solidFill>
                  <a:srgbClr val="000066"/>
                </a:solidFill>
              </a:rPr>
              <a:t>,                                                                           </a:t>
            </a:r>
          </a:p>
          <a:p>
            <a:pPr algn="ctr"/>
            <a:r>
              <a:rPr lang="uk-UA" sz="4400" b="1" dirty="0">
                <a:solidFill>
                  <a:srgbClr val="000066"/>
                </a:solidFill>
              </a:rPr>
              <a:t>а де </a:t>
            </a:r>
            <a:r>
              <a:rPr lang="uk-UA" sz="4400" b="1" dirty="0">
                <a:solidFill>
                  <a:srgbClr val="CC0000"/>
                </a:solidFill>
              </a:rPr>
              <a:t>яйцеклітини</a:t>
            </a:r>
            <a:r>
              <a:rPr lang="uk-UA" sz="4400" b="1" dirty="0">
                <a:solidFill>
                  <a:srgbClr val="000066"/>
                </a:solidFill>
              </a:rPr>
              <a:t>?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у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квіткових</a:t>
            </a:r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</a:t>
            </a:r>
            <a:r>
              <a:rPr lang="ru-RU" sz="36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рослин</a:t>
            </a:r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endParaRPr lang="ru-RU" sz="3600" b="1" u="sng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0254" name="Rectangle 14" descr="C:\Users\Павленко\Pictures\Будова квітки\буд гол частин кв.png"/>
          <p:cNvSpPr>
            <a:spLocks noChangeArrowheads="1"/>
          </p:cNvSpPr>
          <p:nvPr/>
        </p:nvSpPr>
        <p:spPr bwMode="auto">
          <a:xfrm>
            <a:off x="1219200" y="3124200"/>
            <a:ext cx="6477000" cy="3505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1428728" y="152400"/>
            <a:ext cx="756287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u="sng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</a:rPr>
              <a:t>Активізація опорних знань учнів: ( мозкова атака)</a:t>
            </a:r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152400" y="9144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Що ми знаємо про квітку?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" y="1676400"/>
            <a:ext cx="8839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400" b="1">
                <a:solidFill>
                  <a:schemeClr val="tx2">
                    <a:lumMod val="60000"/>
                    <a:lumOff val="40000"/>
                  </a:schemeClr>
                </a:solidFill>
              </a:rPr>
              <a:t>Які </a:t>
            </a:r>
            <a:r>
              <a:rPr lang="uk-UA" sz="44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головні </a:t>
            </a:r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частини квітки?</a:t>
            </a:r>
          </a:p>
          <a:p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Що приваблює нас у квітках?</a:t>
            </a:r>
          </a:p>
          <a:p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Що утворюється на місці квітки, яка відцвіла?</a:t>
            </a:r>
          </a:p>
          <a:p>
            <a:r>
              <a:rPr lang="uk-UA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 у квітці знаходяться           чоловічі клітини, а де           жіночі? Як вони називаються?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510" name="Rectangle 6" descr="C:\Users\Павленко\Pictures\Будова квітки\1558636.jpg"/>
          <p:cNvSpPr>
            <a:spLocks noChangeArrowheads="1"/>
          </p:cNvSpPr>
          <p:nvPr/>
        </p:nvSpPr>
        <p:spPr bwMode="auto">
          <a:xfrm>
            <a:off x="6553200" y="3886200"/>
            <a:ext cx="2133600" cy="1676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52400" y="1219200"/>
            <a:ext cx="42672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CC0000"/>
                </a:solidFill>
              </a:rPr>
              <a:t>Спермії </a:t>
            </a:r>
            <a:r>
              <a:rPr lang="uk-UA" sz="4000" b="1">
                <a:solidFill>
                  <a:srgbClr val="000066"/>
                </a:solidFill>
              </a:rPr>
              <a:t>знаходяться у пилковому зерні, а </a:t>
            </a:r>
            <a:r>
              <a:rPr lang="uk-UA" sz="4000" b="1">
                <a:solidFill>
                  <a:srgbClr val="CC0000"/>
                </a:solidFill>
              </a:rPr>
              <a:t>яйцеклітина </a:t>
            </a:r>
            <a:r>
              <a:rPr lang="uk-UA" sz="4000" b="1">
                <a:solidFill>
                  <a:srgbClr val="000066"/>
                </a:solidFill>
              </a:rPr>
              <a:t>у зародковому мішку насінного зачатка.</a:t>
            </a:r>
            <a:endParaRPr lang="ru-RU" sz="4000" b="1">
              <a:solidFill>
                <a:srgbClr val="000066"/>
              </a:solidFill>
            </a:endParaRPr>
          </a:p>
        </p:txBody>
      </p:sp>
      <p:pic>
        <p:nvPicPr>
          <p:cNvPr id="5126" name="Picture 6" descr="Двойное оплодотво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310063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001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4929198"/>
          <a:ext cx="7308881" cy="1928802"/>
        </p:xfrm>
        <a:graphic>
          <a:graphicData uri="http://schemas.openxmlformats.org/drawingml/2006/table">
            <a:tbl>
              <a:tblPr/>
              <a:tblGrid>
                <a:gridCol w="7308881"/>
              </a:tblGrid>
              <a:tr h="1928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— пилкові зерна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 2 — пилкова трубка: 3 — спермії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 4 — яйцеклітина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 5 — центральна клітина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 6 — зародковий мішок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 7 — насінний зачаток</a:t>
                      </a:r>
                      <a:r>
                        <a:rPr lang="uk-UA" sz="16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uk-UA" sz="1600" i="1" dirty="0">
                          <a:latin typeface="Times New Roman"/>
                          <a:ea typeface="Times New Roman"/>
                          <a:cs typeface="Times New Roman"/>
                        </a:rPr>
                        <a:t> 8 — покрив </a:t>
                      </a:r>
                      <a:r>
                        <a:rPr lang="uk-UA" sz="16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насінного зачатка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b="1" dirty="0" smtClean="0">
                          <a:solidFill>
                            <a:srgbClr val="000066"/>
                          </a:solidFill>
                        </a:rPr>
                        <a:t>Пилок потрапляє на приймочку маточки і проростає, утворюючи пилкову трубку. Пилкова трубка через стовпчик маточки          проникає до зав</a:t>
                      </a:r>
                      <a:r>
                        <a:rPr lang="en-US" sz="1600" b="1" dirty="0" smtClean="0">
                          <a:solidFill>
                            <a:srgbClr val="000066"/>
                          </a:solidFill>
                        </a:rPr>
                        <a:t>’</a:t>
                      </a:r>
                      <a:r>
                        <a:rPr lang="uk-UA" sz="1600" b="1" dirty="0" smtClean="0">
                          <a:solidFill>
                            <a:srgbClr val="000066"/>
                          </a:solidFill>
                        </a:rPr>
                        <a:t>язі, де      знаходяться насінні                  зачатки із зародковими        мішками.</a:t>
                      </a:r>
                      <a:endParaRPr lang="ru-RU" sz="1600" b="1" dirty="0" smtClean="0">
                        <a:solidFill>
                          <a:srgbClr val="000066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0"/>
            <a:ext cx="521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</a:t>
            </a:r>
            <a:r>
              <a:rPr lang="ru-RU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у </a:t>
            </a:r>
            <a:r>
              <a:rPr lang="ru-RU" b="1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квіткових</a:t>
            </a:r>
            <a:r>
              <a:rPr lang="ru-RU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  </a:t>
            </a:r>
            <a:r>
              <a:rPr lang="ru-RU" b="1" kern="10" dirty="0" err="1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рослин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500042"/>
            <a:ext cx="3773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u="sng" dirty="0" smtClean="0">
                <a:solidFill>
                  <a:srgbClr val="660066"/>
                </a:solidFill>
                <a:latin typeface="Tahoma" pitchFamily="34" charset="0"/>
              </a:rPr>
              <a:t>Подвійне запліднення</a:t>
            </a:r>
            <a:endParaRPr lang="ru-RU" b="1" u="sng" dirty="0">
              <a:solidFill>
                <a:srgbClr val="660066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28600" y="1981200"/>
            <a:ext cx="8686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Насінний зачаток має покрив, у якому є отвір – пилковхід або мікропіле, що веде до       зародкового мішка.                      Через цей пилковхід               пилкова трубка проникає                  в насінний зачаток.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Що відбувається в насінному зачатку під час запліднення?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4341" name="Rectangle 5" descr="C:\Users\Павленко\Pictures\Будова квітки\запл.gif"/>
          <p:cNvSpPr>
            <a:spLocks noChangeArrowheads="1"/>
          </p:cNvSpPr>
          <p:nvPr/>
        </p:nvSpPr>
        <p:spPr bwMode="auto">
          <a:xfrm>
            <a:off x="6400800" y="3429000"/>
            <a:ext cx="2286000" cy="2895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1026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152400" y="1905000"/>
            <a:ext cx="8763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66"/>
                </a:solidFill>
              </a:rPr>
              <a:t> </a:t>
            </a:r>
            <a:r>
              <a:rPr lang="uk-UA" sz="4000" b="1">
                <a:solidFill>
                  <a:srgbClr val="000066"/>
                </a:solidFill>
              </a:rPr>
              <a:t>Проникнувши через мікропіле до насінного зачатка, пилкова трубка входить в нього і лопається. 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9462" name="Rectangle 1030" descr="C:\Users\Павленко\Pictures\Будова квітки\27.gif"/>
          <p:cNvSpPr>
            <a:spLocks noChangeArrowheads="1"/>
          </p:cNvSpPr>
          <p:nvPr/>
        </p:nvSpPr>
        <p:spPr bwMode="auto">
          <a:xfrm>
            <a:off x="609600" y="3886200"/>
            <a:ext cx="7696200" cy="2743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Rectangle 1031"/>
          <p:cNvSpPr>
            <a:spLocks noChangeArrowheads="1"/>
          </p:cNvSpPr>
          <p:nvPr/>
        </p:nvSpPr>
        <p:spPr bwMode="auto">
          <a:xfrm>
            <a:off x="228600" y="6858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Що відбувається в насінному зачатку під час запліднення?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400" y="1371600"/>
            <a:ext cx="88392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3600" b="1">
                <a:solidFill>
                  <a:srgbClr val="000066"/>
                </a:solidFill>
              </a:rPr>
              <a:t>   Спермії зливаються:                           один з яйцеклітиною, а другий з центральною клітиною. Так відбувається подвійне запліднення.</a:t>
            </a:r>
            <a:endParaRPr lang="ru-RU" sz="3600" b="1">
              <a:solidFill>
                <a:srgbClr val="000066"/>
              </a:solidFill>
            </a:endParaRPr>
          </a:p>
        </p:txBody>
      </p:sp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Подвійне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7174" name="Rectangle 6" descr="C:\Users\Павленко\Pictures\Будова квітки\1134-1.jpg"/>
          <p:cNvSpPr>
            <a:spLocks noChangeArrowheads="1"/>
          </p:cNvSpPr>
          <p:nvPr/>
        </p:nvSpPr>
        <p:spPr bwMode="auto">
          <a:xfrm>
            <a:off x="2971800" y="3886200"/>
            <a:ext cx="3200400" cy="2514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Rectangle 7" descr="C:\Users\Павленко\Pictures\Будова квітки\15.jpg"/>
          <p:cNvSpPr>
            <a:spLocks noChangeArrowheads="1"/>
          </p:cNvSpPr>
          <p:nvPr/>
        </p:nvSpPr>
        <p:spPr bwMode="auto">
          <a:xfrm>
            <a:off x="457200" y="4191000"/>
            <a:ext cx="1905000" cy="2438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Rectangle 9" descr="C:\Users\Павленко\Pictures\Плоди\Кістянка\drupe.jpg"/>
          <p:cNvSpPr>
            <a:spLocks noChangeArrowheads="1"/>
          </p:cNvSpPr>
          <p:nvPr/>
        </p:nvSpPr>
        <p:spPr bwMode="auto">
          <a:xfrm>
            <a:off x="6705600" y="3733800"/>
            <a:ext cx="1905000" cy="22098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1447800"/>
            <a:ext cx="8763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   З часу потрапляння пилинки на приймочку маточки та здійснення 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подвійного запліднення в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різних рослин проходить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від 20-30 хв. до кількох діб, 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а у дуба, берези та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інших дерев  </a:t>
            </a:r>
          </a:p>
          <a:p>
            <a:r>
              <a:rPr lang="uk-UA" sz="4000" b="1">
                <a:solidFill>
                  <a:srgbClr val="000066"/>
                </a:solidFill>
              </a:rPr>
              <a:t>               до 2-3 місяців.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Скільки часу триває запліднення?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5365" name="Rectangle 5" descr="C:\Users\Павленко\Pictures\10032-2.jpg"/>
          <p:cNvSpPr>
            <a:spLocks noChangeArrowheads="1"/>
          </p:cNvSpPr>
          <p:nvPr/>
        </p:nvSpPr>
        <p:spPr bwMode="auto">
          <a:xfrm>
            <a:off x="381000" y="2895600"/>
            <a:ext cx="1371600" cy="3657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Rectangle 6" descr="C:\Users\Павленко\Pictures\Плоди\плыд та нас.jpg"/>
          <p:cNvSpPr>
            <a:spLocks noChangeArrowheads="1"/>
          </p:cNvSpPr>
          <p:nvPr/>
        </p:nvSpPr>
        <p:spPr bwMode="auto">
          <a:xfrm>
            <a:off x="6477000" y="4724400"/>
            <a:ext cx="2209800" cy="1752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52400" y="1524000"/>
            <a:ext cx="50292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66"/>
                </a:solidFill>
              </a:rPr>
              <a:t>У результаті подвійного запліднення утворюється зародок майбутньої рослини і запас поживних речовини- ендосперм. 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Результат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1271" name="Rectangle 7" descr="C:\Users\Павленко\Pictures\Плоди\kashtan-konskiy.jpg"/>
          <p:cNvSpPr>
            <a:spLocks noChangeArrowheads="1"/>
          </p:cNvSpPr>
          <p:nvPr/>
        </p:nvSpPr>
        <p:spPr bwMode="auto">
          <a:xfrm>
            <a:off x="5257800" y="1752600"/>
            <a:ext cx="3657600" cy="46482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381000" y="1371600"/>
            <a:ext cx="51054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  Стінки насінного зачатка стають насінною шкіркою,  а стінки зав</a:t>
            </a:r>
            <a:r>
              <a:rPr lang="en-US" sz="4000" b="1">
                <a:solidFill>
                  <a:srgbClr val="000066"/>
                </a:solidFill>
              </a:rPr>
              <a:t>’</a:t>
            </a:r>
            <a:r>
              <a:rPr lang="uk-UA" sz="4000" b="1">
                <a:solidFill>
                  <a:srgbClr val="000066"/>
                </a:solidFill>
              </a:rPr>
              <a:t>язі маточки розростаються, видозмінюються і стають оплоднем.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8437" name="Rectangle 1029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Результат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8438" name="WordArt 1030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8439" name="Rectangle 1031" descr="C:\Users\Павленко\Pictures\Будова квітки\утвор плодов.jpg"/>
          <p:cNvSpPr>
            <a:spLocks noChangeArrowheads="1"/>
          </p:cNvSpPr>
          <p:nvPr/>
        </p:nvSpPr>
        <p:spPr bwMode="auto">
          <a:xfrm>
            <a:off x="5029200" y="3352800"/>
            <a:ext cx="3886200" cy="3276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Rectangle 1032" descr="C:\Users\Павленко\Pictures\Плоди\pomidor.jpg"/>
          <p:cNvSpPr>
            <a:spLocks noChangeArrowheads="1"/>
          </p:cNvSpPr>
          <p:nvPr/>
        </p:nvSpPr>
        <p:spPr bwMode="auto">
          <a:xfrm>
            <a:off x="5943600" y="1752600"/>
            <a:ext cx="1752600" cy="1371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" y="1447800"/>
            <a:ext cx="87630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000" b="1">
                <a:solidFill>
                  <a:srgbClr val="000066"/>
                </a:solidFill>
              </a:rPr>
              <a:t>Подвійне запліднення має важливе біологічне значення, оскільки створює рослинам ефективне пристосування до умов довкілля.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Значення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2293" name="Rectangle 5" descr="C:\Users\Павленко\Pictures\Квітучі рослини\770702.jpg"/>
          <p:cNvSpPr>
            <a:spLocks noChangeArrowheads="1"/>
          </p:cNvSpPr>
          <p:nvPr/>
        </p:nvSpPr>
        <p:spPr bwMode="auto">
          <a:xfrm>
            <a:off x="685800" y="4191000"/>
            <a:ext cx="3276600" cy="22098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Rectangle 6" descr="C:\Users\Павленко\Pictures\Квітучі рослини\_G102419as.jpg"/>
          <p:cNvSpPr>
            <a:spLocks noChangeArrowheads="1"/>
          </p:cNvSpPr>
          <p:nvPr/>
        </p:nvSpPr>
        <p:spPr bwMode="auto">
          <a:xfrm>
            <a:off x="4648200" y="4191000"/>
            <a:ext cx="3505200" cy="2286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Запліднення у квіткових рослин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28600" y="1447800"/>
            <a:ext cx="86868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66"/>
                </a:solidFill>
              </a:rPr>
              <a:t>  Таким чином, після запліднення з насінних зачатків формується насіння, а сама квітка перетворюється на плід.</a:t>
            </a:r>
            <a:endParaRPr lang="ru-RU" sz="4000" b="1">
              <a:solidFill>
                <a:srgbClr val="000066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Результат подвійного запліднення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13317" name="Rectangle 5" descr="C:\Users\Павленко\Pictures\Будова квітки\кв ы плыд.jpg"/>
          <p:cNvSpPr>
            <a:spLocks noChangeArrowheads="1"/>
          </p:cNvSpPr>
          <p:nvPr/>
        </p:nvSpPr>
        <p:spPr bwMode="auto">
          <a:xfrm>
            <a:off x="6248400" y="2895600"/>
            <a:ext cx="2514600" cy="2819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9" name="Rectangle 7" descr="C:\Users\Павленко\Pictures\Плоди\Помаранча\лимон його кв.jpg"/>
          <p:cNvSpPr>
            <a:spLocks noChangeArrowheads="1"/>
          </p:cNvSpPr>
          <p:nvPr/>
        </p:nvSpPr>
        <p:spPr bwMode="auto">
          <a:xfrm>
            <a:off x="2971800" y="4114800"/>
            <a:ext cx="3048000" cy="2057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22" name="Rectangle 10" descr="C:\Users\Павленко\Pictures\Будова квітки\выдцв квытка.jpg"/>
          <p:cNvSpPr>
            <a:spLocks noChangeArrowheads="1"/>
          </p:cNvSpPr>
          <p:nvPr/>
        </p:nvSpPr>
        <p:spPr bwMode="auto">
          <a:xfrm>
            <a:off x="457200" y="4267200"/>
            <a:ext cx="2057400" cy="23622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9" grpId="0" animBg="1"/>
      <p:bldP spid="133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5334000" y="2133600"/>
            <a:ext cx="350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Пелюстки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Тичинки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Маточка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Чашолистики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5. Квітконіжка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6. Квітколоже</a:t>
            </a:r>
            <a:endParaRPr lang="uk-UA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7. Оцвітина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5786446" y="2143116"/>
            <a:ext cx="2143140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Oval 2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04800" y="9144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FF0000"/>
                </a:solidFill>
              </a:rPr>
              <a:t>Зробити позначення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534" name="Oval 6" descr="C:\Users\Павленко\Pictures\Будова квітки\Будова квітки\будова кввв.jpg"/>
          <p:cNvSpPr>
            <a:spLocks noChangeArrowheads="1"/>
          </p:cNvSpPr>
          <p:nvPr/>
        </p:nvSpPr>
        <p:spPr bwMode="auto">
          <a:xfrm>
            <a:off x="609600" y="1905000"/>
            <a:ext cx="4191000" cy="426720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219200" y="1752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3352800" y="1600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4800600" y="3657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304800" y="4038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838200" y="5334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209800" y="61722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3962400" y="49530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5786446" y="2643182"/>
            <a:ext cx="2143140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5786446" y="3214686"/>
            <a:ext cx="2143140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5786446" y="3714752"/>
            <a:ext cx="2643206" cy="42862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1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5786446" y="4143380"/>
            <a:ext cx="2500330" cy="42862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5786446" y="4643446"/>
            <a:ext cx="2214578" cy="500066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5786446" y="5143512"/>
            <a:ext cx="1857388" cy="428628"/>
          </a:xfrm>
          <a:prstGeom prst="horizontalScroll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uk-UA" sz="36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C00CC">
                        <a:gamma/>
                        <a:shade val="46275"/>
                        <a:invGamma/>
                      </a:srgbClr>
                    </a:gs>
                    <a:gs pos="50000">
                      <a:srgbClr val="CC00CC"/>
                    </a:gs>
                    <a:gs pos="100000">
                      <a:srgbClr val="CC00CC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atin typeface="Arial"/>
                <a:cs typeface="Arial"/>
              </a:rPr>
              <a:t>5) Закріплення:</a:t>
            </a:r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857232"/>
            <a:ext cx="876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uk-UA" sz="4000" b="1" dirty="0">
                <a:solidFill>
                  <a:srgbClr val="000066"/>
                </a:solidFill>
              </a:rPr>
              <a:t>Які клітини забезпечують запліднення у квіткових рослин?</a:t>
            </a:r>
          </a:p>
          <a:p>
            <a:pPr>
              <a:buFontTx/>
              <a:buChar char="-"/>
            </a:pPr>
            <a:r>
              <a:rPr lang="uk-UA" sz="4000" b="1" dirty="0">
                <a:solidFill>
                  <a:srgbClr val="000066"/>
                </a:solidFill>
              </a:rPr>
              <a:t>Як спермії потрапляють                  до насінного зачатка</a:t>
            </a:r>
            <a:r>
              <a:rPr lang="uk-UA" sz="4000" b="1" dirty="0" smtClean="0">
                <a:solidFill>
                  <a:srgbClr val="000066"/>
                </a:solidFill>
              </a:rPr>
              <a:t>? </a:t>
            </a:r>
            <a:endParaRPr lang="uk-UA" sz="4000" b="1" dirty="0">
              <a:solidFill>
                <a:srgbClr val="000066"/>
              </a:solidFill>
            </a:endParaRPr>
          </a:p>
          <a:p>
            <a:pPr>
              <a:buFontTx/>
              <a:buChar char="-"/>
            </a:pPr>
            <a:r>
              <a:rPr lang="uk-UA" sz="4000" b="1" dirty="0" smtClean="0">
                <a:solidFill>
                  <a:srgbClr val="000066"/>
                </a:solidFill>
              </a:rPr>
              <a:t>Чому </a:t>
            </a:r>
            <a:r>
              <a:rPr lang="uk-UA" sz="4000" b="1" dirty="0">
                <a:solidFill>
                  <a:srgbClr val="000066"/>
                </a:solidFill>
              </a:rPr>
              <a:t>у квіткових                      рослин запліднення подвійне</a:t>
            </a:r>
            <a:r>
              <a:rPr lang="uk-UA" sz="4000" b="1" dirty="0" smtClean="0">
                <a:solidFill>
                  <a:srgbClr val="000066"/>
                </a:solidFill>
              </a:rPr>
              <a:t>?</a:t>
            </a:r>
            <a:br>
              <a:rPr lang="uk-UA" sz="4000" b="1" dirty="0" smtClean="0">
                <a:solidFill>
                  <a:srgbClr val="000066"/>
                </a:solidFill>
              </a:rPr>
            </a:br>
            <a:r>
              <a:rPr lang="uk-UA" sz="4000" b="1" dirty="0" smtClean="0">
                <a:solidFill>
                  <a:srgbClr val="000066"/>
                </a:solidFill>
              </a:rPr>
              <a:t>- Що спільного у словах плід та запліднення?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85720" y="642918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endParaRPr lang="ru-RU" sz="3600" b="1" u="sng" dirty="0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20485" name="Rectangle 5" descr="C:\Users\Павленко\Pictures\Плоди\фрукти.jpg"/>
          <p:cNvSpPr>
            <a:spLocks noChangeArrowheads="1"/>
          </p:cNvSpPr>
          <p:nvPr/>
        </p:nvSpPr>
        <p:spPr bwMode="auto">
          <a:xfrm>
            <a:off x="6858016" y="2285992"/>
            <a:ext cx="1890706" cy="1714512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6) Домашнє завдання: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§ 33, стр.151-152,запитання після параграфу.</a:t>
            </a:r>
          </a:p>
          <a:p>
            <a:r>
              <a:rPr lang="uk-UA" dirty="0" smtClean="0"/>
              <a:t>описувати процес запліднення;</a:t>
            </a:r>
          </a:p>
          <a:p>
            <a:r>
              <a:rPr lang="uk-UA" dirty="0" smtClean="0"/>
              <a:t>підготувати повідомлення про  рослини, які мають отруйне насіння;</a:t>
            </a:r>
          </a:p>
          <a:p>
            <a:r>
              <a:rPr lang="uk-UA" dirty="0" smtClean="0"/>
              <a:t>принести </a:t>
            </a:r>
            <a:r>
              <a:rPr lang="uk-UA" dirty="0" err="1" smtClean="0"/>
              <a:t>проросше</a:t>
            </a:r>
            <a:r>
              <a:rPr lang="uk-UA" dirty="0" smtClean="0"/>
              <a:t> насіння пшениці і </a:t>
            </a:r>
            <a:r>
              <a:rPr lang="uk-UA" dirty="0" err="1" smtClean="0"/>
              <a:t>кавсолі</a:t>
            </a:r>
            <a:r>
              <a:rPr lang="uk-UA" dirty="0" smtClean="0"/>
              <a:t>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1"/>
            <a:ext cx="88807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cap="all" spc="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Бажаємо успіхів!</a:t>
            </a:r>
            <a:endParaRPr lang="ru-RU" sz="6000" b="1" cap="all" spc="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52400" y="152400"/>
            <a:ext cx="8763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50000">
                    <a:srgbClr val="CC00CC"/>
                  </a:gs>
                  <a:gs pos="100000">
                    <a:srgbClr val="CC00CC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1295400"/>
            <a:ext cx="86868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rgbClr val="000066"/>
                </a:solidFill>
              </a:rPr>
              <a:t>Чому маточки та тичинки є                          найважливішими                     частинами квітки?</a:t>
            </a:r>
            <a:endParaRPr lang="ru-RU" sz="4400" b="1" dirty="0">
              <a:solidFill>
                <a:srgbClr val="000066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" y="685800"/>
            <a:ext cx="8610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uk-UA" sz="3600" b="1" u="sng">
                <a:solidFill>
                  <a:srgbClr val="660066"/>
                </a:solidFill>
                <a:latin typeface="Tahoma" pitchFamily="34" charset="0"/>
              </a:rPr>
              <a:t>Згадаймо:</a:t>
            </a:r>
            <a:endParaRPr lang="ru-RU" sz="3600" b="1" u="sng">
              <a:solidFill>
                <a:srgbClr val="660066"/>
              </a:solidFill>
              <a:latin typeface="Tahoma" pitchFamily="34" charset="0"/>
            </a:endParaRPr>
          </a:p>
        </p:txBody>
      </p:sp>
      <p:sp>
        <p:nvSpPr>
          <p:cNvPr id="4102" name="Rectangle 6" descr="C:\Users\Павленко\Pictures\Будова квітки\2398380.jpg"/>
          <p:cNvSpPr>
            <a:spLocks noChangeArrowheads="1"/>
          </p:cNvSpPr>
          <p:nvPr/>
        </p:nvSpPr>
        <p:spPr bwMode="auto">
          <a:xfrm>
            <a:off x="609600" y="3657600"/>
            <a:ext cx="3429000" cy="2895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7" descr="C:\Users\Павленко\Pictures\Будова квітки\0_3901_5c598bd8_XL.jpg"/>
          <p:cNvSpPr>
            <a:spLocks noChangeArrowheads="1"/>
          </p:cNvSpPr>
          <p:nvPr/>
        </p:nvSpPr>
        <p:spPr bwMode="auto">
          <a:xfrm>
            <a:off x="4953000" y="3657600"/>
            <a:ext cx="3352800" cy="2895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52400" y="914400"/>
            <a:ext cx="8839200" cy="215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00FF"/>
                </a:solidFill>
              </a:rPr>
              <a:t>Що таке запилення</a:t>
            </a:r>
            <a:r>
              <a:rPr lang="uk-UA" sz="4400" b="1" dirty="0" smtClean="0">
                <a:solidFill>
                  <a:srgbClr val="FF0000"/>
                </a:solidFill>
              </a:rPr>
              <a:t>?</a:t>
            </a:r>
            <a:br>
              <a:rPr lang="uk-UA" sz="4400" b="1" dirty="0" smtClean="0">
                <a:solidFill>
                  <a:srgbClr val="FF0000"/>
                </a:solidFill>
              </a:rPr>
            </a:br>
            <a:r>
              <a:rPr lang="uk-UA" sz="4400" b="1" dirty="0" smtClean="0">
                <a:solidFill>
                  <a:srgbClr val="FF0000"/>
                </a:solidFill>
              </a:rPr>
              <a:t>Процес перенесення пилкових зерен із тичинок на маточку.?                                    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0487" name="Oval 7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28596" y="1285860"/>
            <a:ext cx="8215370" cy="1928826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3214686"/>
            <a:ext cx="5572164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1027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60" name="Oval 1028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Rectangle 1030"/>
          <p:cNvSpPr>
            <a:spLocks noChangeArrowheads="1"/>
          </p:cNvSpPr>
          <p:nvPr/>
        </p:nvSpPr>
        <p:spPr bwMode="auto">
          <a:xfrm>
            <a:off x="152400" y="914400"/>
            <a:ext cx="8763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0000FF"/>
                </a:solidFill>
              </a:rPr>
              <a:t>Назвіть способи запилення рослин?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9464" name="Rectangle 1032" descr="C:\Users\Павленко\Pictures\Запилення\06.jpg"/>
          <p:cNvSpPr>
            <a:spLocks noChangeArrowheads="1"/>
          </p:cNvSpPr>
          <p:nvPr/>
        </p:nvSpPr>
        <p:spPr bwMode="auto">
          <a:xfrm>
            <a:off x="5867400" y="2438400"/>
            <a:ext cx="2895600" cy="1981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6" name="Rectangle 1034" descr="C:\Users\Павленко\Pictures\Запилення\32.jpg"/>
          <p:cNvSpPr>
            <a:spLocks noChangeArrowheads="1"/>
          </p:cNvSpPr>
          <p:nvPr/>
        </p:nvSpPr>
        <p:spPr bwMode="auto">
          <a:xfrm>
            <a:off x="2590800" y="4419600"/>
            <a:ext cx="2590800" cy="19050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7" name="Rectangle 1035" descr="C:\Users\Павленко\Pictures\Запилення\13.jpg"/>
          <p:cNvSpPr>
            <a:spLocks noChangeArrowheads="1"/>
          </p:cNvSpPr>
          <p:nvPr/>
        </p:nvSpPr>
        <p:spPr bwMode="auto">
          <a:xfrm>
            <a:off x="5562600" y="4876800"/>
            <a:ext cx="2743200" cy="1676400"/>
          </a:xfrm>
          <a:prstGeom prst="rect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8" name="Rectangle 1036" descr="C:\Users\Павленко\Pictures\Суцвіття\Сережка\11510_fdff630b.jpg"/>
          <p:cNvSpPr>
            <a:spLocks noChangeArrowheads="1"/>
          </p:cNvSpPr>
          <p:nvPr/>
        </p:nvSpPr>
        <p:spPr bwMode="auto">
          <a:xfrm>
            <a:off x="381000" y="3962400"/>
            <a:ext cx="1828800" cy="1752600"/>
          </a:xfrm>
          <a:prstGeom prst="rect">
            <a:avLst/>
          </a:prstGeom>
          <a:blipFill dpi="0" rotWithShape="0">
            <a:blip r:embed="rId6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486028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>
                <a:solidFill>
                  <a:srgbClr val="FFFF00"/>
                </a:solidFill>
              </a:rPr>
              <a:t>1. Самозапилення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2. Перехресне запилення</a:t>
            </a:r>
            <a:br>
              <a:rPr lang="uk-UA" sz="3600" dirty="0" smtClean="0">
                <a:solidFill>
                  <a:srgbClr val="FFFF00"/>
                </a:solidFill>
              </a:rPr>
            </a:br>
            <a:r>
              <a:rPr lang="uk-UA" sz="3600" dirty="0" smtClean="0">
                <a:solidFill>
                  <a:srgbClr val="FFFF00"/>
                </a:solidFill>
              </a:rPr>
              <a:t>3. Штучне запилення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611030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596" y="2214554"/>
            <a:ext cx="5214974" cy="164307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7620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uk-UA" sz="4400" b="1" dirty="0" smtClean="0">
                <a:solidFill>
                  <a:srgbClr val="FF0000"/>
                </a:solidFill>
              </a:rPr>
              <a:t>Що таке перехресне запилення?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3556" name="Oval 4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7" name="Rectangle 5" descr="C:\Users\Павленко\Pictures\Запилення\перехресне.jpg"/>
          <p:cNvSpPr>
            <a:spLocks noChangeArrowheads="1"/>
          </p:cNvSpPr>
          <p:nvPr/>
        </p:nvSpPr>
        <p:spPr bwMode="auto">
          <a:xfrm>
            <a:off x="857224" y="1643050"/>
            <a:ext cx="7286676" cy="35719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33400" y="5572140"/>
            <a:ext cx="7851648" cy="1285860"/>
          </a:xfrm>
        </p:spPr>
        <p:txBody>
          <a:bodyPr>
            <a:noAutofit/>
          </a:bodyPr>
          <a:lstStyle/>
          <a:p>
            <a:r>
              <a:rPr lang="uk-UA" sz="3600" dirty="0" smtClean="0">
                <a:solidFill>
                  <a:srgbClr val="FFFF00"/>
                </a:solidFill>
              </a:rPr>
              <a:t>Це процес перенесення пилку з пиляка тичинки однієї квітки на приймочку маточку </a:t>
            </a:r>
            <a:r>
              <a:rPr lang="uk-UA" sz="3600" dirty="0" err="1" smtClean="0">
                <a:solidFill>
                  <a:srgbClr val="FFFF00"/>
                </a:solidFill>
              </a:rPr>
              <a:t>иншої</a:t>
            </a:r>
            <a:r>
              <a:rPr lang="uk-UA" sz="3600" dirty="0" smtClean="0">
                <a:solidFill>
                  <a:srgbClr val="FFFF00"/>
                </a:solidFill>
              </a:rPr>
              <a:t> квітки.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 flipV="1">
            <a:off x="533400" y="6857999"/>
            <a:ext cx="7854696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8596" y="5214950"/>
            <a:ext cx="8358246" cy="16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26628" name="Oval 4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19200" cy="609600"/>
          </a:xfrm>
          <a:prstGeom prst="ellipse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Rectangle 7" descr="C:\Users\Павленко\Pictures\Суцвіття\Сережка\0_835a_e53638a2_-1-L.jpg"/>
          <p:cNvSpPr>
            <a:spLocks noChangeArrowheads="1"/>
          </p:cNvSpPr>
          <p:nvPr/>
        </p:nvSpPr>
        <p:spPr bwMode="auto">
          <a:xfrm>
            <a:off x="1214414" y="1428736"/>
            <a:ext cx="6929486" cy="35719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28728" y="142852"/>
            <a:ext cx="7572428" cy="1285884"/>
          </a:xfrm>
        </p:spPr>
        <p:txBody>
          <a:bodyPr>
            <a:noAutofit/>
          </a:bodyPr>
          <a:lstStyle/>
          <a:p>
            <a:pPr algn="l"/>
            <a:r>
              <a:rPr lang="uk-UA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Назвіть ознаки рослин, які запилюються вітром?</a:t>
            </a:r>
            <a:endParaRPr lang="ru-RU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71472" y="5143512"/>
            <a:ext cx="7854696" cy="1714488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/>
              <a:t>1. Квітки безбарвні, малопомітні;</a:t>
            </a:r>
            <a:br>
              <a:rPr lang="uk-UA" sz="2800" dirty="0" smtClean="0"/>
            </a:br>
            <a:r>
              <a:rPr lang="uk-UA" sz="2800" dirty="0" smtClean="0"/>
              <a:t>2. Без запаху та нектару;</a:t>
            </a:r>
            <a:br>
              <a:rPr lang="uk-UA" sz="2800" dirty="0" smtClean="0"/>
            </a:br>
            <a:r>
              <a:rPr lang="uk-UA" sz="2800" dirty="0" smtClean="0"/>
              <a:t>3. Пилку багато;</a:t>
            </a:r>
            <a:br>
              <a:rPr lang="uk-UA" sz="2800" dirty="0" smtClean="0"/>
            </a:br>
            <a:r>
              <a:rPr lang="uk-UA" sz="2800" dirty="0" smtClean="0"/>
              <a:t>4. Примочки маточок довгі, клейкі.</a:t>
            </a:r>
            <a:endParaRPr lang="ru-RU" sz="28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8596" y="5000636"/>
            <a:ext cx="6072230" cy="18573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" y="1600200"/>
            <a:ext cx="61722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4400" b="1" dirty="0">
                <a:solidFill>
                  <a:srgbClr val="FFFF66"/>
                </a:solidFill>
              </a:rPr>
              <a:t>   </a:t>
            </a:r>
            <a:r>
              <a:rPr lang="uk-UA" sz="4400" b="1" dirty="0">
                <a:solidFill>
                  <a:srgbClr val="0000FF"/>
                </a:solidFill>
              </a:rPr>
              <a:t>Пилкові зерна,       щоб утриматися на приймочці маточки, мають певні пристосування: вирости, шипики, нерівності, борозни…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1747" name="Rectangle 3" descr="C:\Users\Павленко\Pictures\Запилення\пилок.jpg"/>
          <p:cNvSpPr>
            <a:spLocks noChangeArrowheads="1"/>
          </p:cNvSpPr>
          <p:nvPr/>
        </p:nvSpPr>
        <p:spPr bwMode="auto">
          <a:xfrm>
            <a:off x="6172200" y="1676400"/>
            <a:ext cx="2590800" cy="47244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600200" y="152400"/>
            <a:ext cx="7391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49" name="Oval 5" descr="C:\Users\Павленко\Pictures\картинки для презент\15.Різні тварини\Комахи\pchel11.gif"/>
          <p:cNvSpPr>
            <a:spLocks noChangeArrowheads="1"/>
          </p:cNvSpPr>
          <p:nvPr/>
        </p:nvSpPr>
        <p:spPr bwMode="auto">
          <a:xfrm>
            <a:off x="152400" y="152400"/>
            <a:ext cx="1276328" cy="60960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19200" y="0"/>
            <a:ext cx="6934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Які пристосування мають пилкові зерна для утримання пилку на примочці маточки?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785926"/>
            <a:ext cx="5786478" cy="52149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1078</TotalTime>
  <Words>771</Words>
  <Application>Microsoft Office PowerPoint</Application>
  <PresentationFormat>Экран (4:3)</PresentationFormat>
  <Paragraphs>128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Поток</vt:lpstr>
      <vt:lpstr>Трек</vt:lpstr>
      <vt:lpstr>Слайд 1</vt:lpstr>
      <vt:lpstr>Слайд 2</vt:lpstr>
      <vt:lpstr>Слайд 3</vt:lpstr>
      <vt:lpstr>Слайд 4</vt:lpstr>
      <vt:lpstr>Слайд 5</vt:lpstr>
      <vt:lpstr>1. Самозапилення 2. Перехресне запилення 3. Штучне запилення</vt:lpstr>
      <vt:lpstr>Це процес перенесення пилку з пиляка тичинки однієї квітки на приймочку маточку иншої квітки.</vt:lpstr>
      <vt:lpstr>Назвіть ознаки рослин, які запилюються вітром?</vt:lpstr>
      <vt:lpstr>Слайд 9</vt:lpstr>
      <vt:lpstr>Назвіть ознаки рослин, що запилюються комахами?</vt:lpstr>
      <vt:lpstr>Що таке самозапилення?</vt:lpstr>
      <vt:lpstr>Назвіть рослини що самозапилюються?</vt:lpstr>
      <vt:lpstr>Назвіть ознаки рослини, що запилюються водою?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6) Домашнє завдання:</vt:lpstr>
      <vt:lpstr>Слайд 32</vt:lpstr>
      <vt:lpstr>Слайд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Павленко</dc:creator>
  <cp:lastModifiedBy>11</cp:lastModifiedBy>
  <cp:revision>126</cp:revision>
  <dcterms:created xsi:type="dcterms:W3CDTF">2009-12-26T11:57:26Z</dcterms:created>
  <dcterms:modified xsi:type="dcterms:W3CDTF">2017-11-18T15:15:37Z</dcterms:modified>
</cp:coreProperties>
</file>