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1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11" r:id="rId31"/>
    <p:sldId id="312" r:id="rId32"/>
    <p:sldId id="31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9" r:id="rId45"/>
    <p:sldId id="295" r:id="rId46"/>
    <p:sldId id="296" r:id="rId47"/>
    <p:sldId id="314" r:id="rId48"/>
    <p:sldId id="298" r:id="rId49"/>
    <p:sldId id="300" r:id="rId50"/>
    <p:sldId id="308" r:id="rId51"/>
    <p:sldId id="309" r:id="rId52"/>
    <p:sldId id="310" r:id="rId53"/>
    <p:sldId id="306" r:id="rId54"/>
    <p:sldId id="301" r:id="rId55"/>
    <p:sldId id="302" r:id="rId56"/>
    <p:sldId id="305" r:id="rId57"/>
    <p:sldId id="304" r:id="rId5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5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19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095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7868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08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0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53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477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539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837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90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60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3965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6690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892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63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479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481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2902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5210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0425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34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4320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9E025-6363-48E9-8287-72584F06119B}" type="datetimeFigureOut">
              <a:rPr lang="uk-UA" smtClean="0"/>
              <a:t>07.11.2017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03D4C-5B8F-4701-8185-6444E3322D0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686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A3A48-7F23-4330-B569-6B46132F382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00BA9-632F-4C10-82C0-38DB2F757550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936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Картинки по запросу шаблони для презентації українська м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1431657"/>
            <a:ext cx="1168113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8000" dirty="0">
                <a:solidFill>
                  <a:prstClr val="black"/>
                </a:solidFill>
              </a:rPr>
              <a:t>Інтелектуальна </a:t>
            </a:r>
            <a:r>
              <a:rPr lang="uk-UA" sz="8000" dirty="0" smtClean="0">
                <a:solidFill>
                  <a:prstClr val="black"/>
                </a:solidFill>
              </a:rPr>
              <a:t>вікторина</a:t>
            </a:r>
            <a:endParaRPr lang="uk-UA" sz="8000" dirty="0">
              <a:solidFill>
                <a:prstClr val="black"/>
              </a:solidFill>
            </a:endParaRPr>
          </a:p>
          <a:p>
            <a:pPr lvl="0" algn="ctr"/>
            <a:r>
              <a:rPr lang="uk-UA" sz="7200" b="1" dirty="0">
                <a:solidFill>
                  <a:srgbClr val="70AD47">
                    <a:lumMod val="75000"/>
                  </a:srgbClr>
                </a:solidFill>
              </a:rPr>
              <a:t>«Знавці української мови і літератури»</a:t>
            </a:r>
          </a:p>
        </p:txBody>
      </p:sp>
    </p:spTree>
    <p:extLst>
      <p:ext uri="{BB962C8B-B14F-4D97-AF65-F5344CB8AC3E}">
        <p14:creationId xmlns:p14="http://schemas.microsoft.com/office/powerpoint/2010/main" val="35895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06073" y="1690688"/>
            <a:ext cx="82682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/>
              <a:t>1. Яке буває мовлення?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61485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80315" y="1690688"/>
            <a:ext cx="826823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dirty="0" smtClean="0"/>
              <a:t>2. Як називаються речення, у яких про щось або когось запитується?  </a:t>
            </a:r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5489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1983" y="1690688"/>
            <a:ext cx="81909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3. Доберіть синонім до слова </a:t>
            </a:r>
            <a:r>
              <a:rPr lang="uk-UA" sz="6600" b="1" dirty="0" smtClean="0"/>
              <a:t>«сміливий»</a:t>
            </a:r>
            <a:endParaRPr lang="uk-UA" sz="6600" b="1" dirty="0"/>
          </a:p>
        </p:txBody>
      </p:sp>
    </p:spTree>
    <p:extLst>
      <p:ext uri="{BB962C8B-B14F-4D97-AF65-F5344CB8AC3E}">
        <p14:creationId xmlns:p14="http://schemas.microsoft.com/office/powerpoint/2010/main" val="25031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468" y="1825625"/>
            <a:ext cx="8152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4. Скільки звуків у слові </a:t>
            </a:r>
            <a:r>
              <a:rPr lang="uk-UA" sz="7200" b="1" dirty="0" smtClean="0"/>
              <a:t>«дощ»</a:t>
            </a:r>
            <a:r>
              <a:rPr lang="uk-UA" sz="7200" dirty="0" smtClean="0"/>
              <a:t>? 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30495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3194" y="1690688"/>
            <a:ext cx="82939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5. Як називаються слова, які звучать і пишуться однаково, але мають різні значення?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35356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3651" y="1262130"/>
            <a:ext cx="7585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Переходимо до запитань для учасників третьої команди!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6704" y="270456"/>
            <a:ext cx="6233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Розумники!</a:t>
            </a:r>
            <a:endParaRPr lang="uk-UA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7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6225" y="1690688"/>
            <a:ext cx="80106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/>
              <a:t>1. Як </a:t>
            </a:r>
            <a:r>
              <a:rPr lang="ru-RU" sz="6000" dirty="0" err="1"/>
              <a:t>називаються</a:t>
            </a:r>
            <a:r>
              <a:rPr lang="ru-RU" sz="6000" dirty="0"/>
              <a:t> </a:t>
            </a:r>
            <a:r>
              <a:rPr lang="ru-RU" sz="6000" dirty="0" err="1"/>
              <a:t>речення</a:t>
            </a:r>
            <a:r>
              <a:rPr lang="ru-RU" sz="6000" dirty="0"/>
              <a:t>, у </a:t>
            </a:r>
            <a:r>
              <a:rPr lang="ru-RU" sz="6000" dirty="0" err="1"/>
              <a:t>яких</a:t>
            </a:r>
            <a:r>
              <a:rPr lang="ru-RU" sz="6000" dirty="0"/>
              <a:t> про </a:t>
            </a:r>
            <a:r>
              <a:rPr lang="ru-RU" sz="6000" dirty="0" err="1"/>
              <a:t>щось</a:t>
            </a:r>
            <a:r>
              <a:rPr lang="ru-RU" sz="6000" dirty="0"/>
              <a:t> </a:t>
            </a:r>
            <a:r>
              <a:rPr lang="ru-RU" sz="6000" dirty="0" err="1"/>
              <a:t>або</a:t>
            </a:r>
            <a:r>
              <a:rPr lang="ru-RU" sz="6000" dirty="0"/>
              <a:t> про </a:t>
            </a:r>
            <a:r>
              <a:rPr lang="ru-RU" sz="6000" dirty="0" err="1"/>
              <a:t>когось</a:t>
            </a:r>
            <a:r>
              <a:rPr lang="ru-RU" sz="6000" dirty="0"/>
              <a:t> </a:t>
            </a:r>
            <a:r>
              <a:rPr lang="ru-RU" sz="6000" dirty="0" err="1"/>
              <a:t>розповідається</a:t>
            </a:r>
            <a:r>
              <a:rPr lang="ru-RU" sz="6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78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3194" y="1690688"/>
            <a:ext cx="84099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2. Доберіть антонім до слова «</a:t>
            </a:r>
            <a:r>
              <a:rPr lang="uk-UA" sz="7200" b="1" dirty="0" smtClean="0"/>
              <a:t>працьовитий</a:t>
            </a:r>
            <a:r>
              <a:rPr lang="uk-UA" sz="7200" dirty="0" smtClean="0"/>
              <a:t>»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1987297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4710" y="1596980"/>
            <a:ext cx="81136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3. На які питання відповідає підмет?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337623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468" y="1558344"/>
            <a:ext cx="82167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4</a:t>
            </a:r>
            <a:r>
              <a:rPr lang="uk-UA" sz="6600" dirty="0"/>
              <a:t>. Визначіть закінчення у слові </a:t>
            </a:r>
            <a:r>
              <a:rPr lang="uk-UA" sz="6600" b="1" dirty="0"/>
              <a:t>«вікно» </a:t>
            </a:r>
          </a:p>
        </p:txBody>
      </p:sp>
    </p:spTree>
    <p:extLst>
      <p:ext uri="{BB962C8B-B14F-4D97-AF65-F5344CB8AC3E}">
        <p14:creationId xmlns:p14="http://schemas.microsoft.com/office/powerpoint/2010/main" val="28212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0766" y="1825625"/>
            <a:ext cx="97621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6000" b="1" dirty="0">
                <a:solidFill>
                  <a:srgbClr val="5B9BD5">
                    <a:lumMod val="50000"/>
                  </a:srgbClr>
                </a:solidFill>
              </a:rPr>
              <a:t>Визначення </a:t>
            </a:r>
            <a:r>
              <a:rPr lang="uk-UA" sz="6000" b="1" dirty="0" smtClean="0">
                <a:solidFill>
                  <a:srgbClr val="5B9BD5">
                    <a:lumMod val="50000"/>
                  </a:srgbClr>
                </a:solidFill>
              </a:rPr>
              <a:t>командирів та послідовності </a:t>
            </a:r>
            <a:r>
              <a:rPr lang="uk-UA" sz="6000" b="1" dirty="0">
                <a:solidFill>
                  <a:srgbClr val="5B9BD5">
                    <a:lumMod val="50000"/>
                  </a:srgbClr>
                </a:solidFill>
              </a:rPr>
              <a:t>виступу команд</a:t>
            </a:r>
          </a:p>
        </p:txBody>
      </p:sp>
    </p:spTree>
    <p:extLst>
      <p:ext uri="{BB962C8B-B14F-4D97-AF65-F5344CB8AC3E}">
        <p14:creationId xmlns:p14="http://schemas.microsoft.com/office/powerpoint/2010/main" val="43809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0468" y="1690688"/>
            <a:ext cx="8152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5. Визначіть головні члени речення</a:t>
            </a:r>
          </a:p>
          <a:p>
            <a:pPr algn="ctr"/>
            <a:r>
              <a:rPr lang="uk-UA" sz="5400" b="1" dirty="0" smtClean="0">
                <a:solidFill>
                  <a:schemeClr val="accent4">
                    <a:lumMod val="50000"/>
                  </a:schemeClr>
                </a:solidFill>
              </a:rPr>
              <a:t>Руденька білочка стрибає з гілки на гілку.</a:t>
            </a:r>
            <a:endParaRPr lang="uk-UA" sz="54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33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5166" y="1159099"/>
            <a:ext cx="72765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C00000"/>
                </a:solidFill>
              </a:rPr>
              <a:t>Останні 5 питань для четвертої команди!</a:t>
            </a:r>
            <a:endParaRPr lang="uk-UA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3346" y="1690688"/>
            <a:ext cx="8087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7200" dirty="0" smtClean="0">
                <a:solidFill>
                  <a:prstClr val="black"/>
                </a:solidFill>
              </a:rPr>
              <a:t>1. Яким </a:t>
            </a:r>
            <a:r>
              <a:rPr lang="uk-UA" sz="7200" dirty="0">
                <a:solidFill>
                  <a:prstClr val="black"/>
                </a:solidFill>
              </a:rPr>
              <a:t>повинно бути писемне мовлення?</a:t>
            </a:r>
          </a:p>
        </p:txBody>
      </p:sp>
    </p:spTree>
    <p:extLst>
      <p:ext uri="{BB962C8B-B14F-4D97-AF65-F5344CB8AC3E}">
        <p14:creationId xmlns:p14="http://schemas.microsoft.com/office/powerpoint/2010/main" val="2523374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468" y="1690688"/>
            <a:ext cx="82682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2. На які питання відповідає присудок?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266661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6225" y="1825625"/>
            <a:ext cx="82424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dirty="0" smtClean="0"/>
              <a:t>3. Який розділовий знак потрібно поставити у кінці розповідного речення?</a:t>
            </a: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37149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7741" y="1532586"/>
            <a:ext cx="82553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6600" dirty="0" smtClean="0">
                <a:solidFill>
                  <a:prstClr val="black"/>
                </a:solidFill>
              </a:rPr>
              <a:t>4. </a:t>
            </a:r>
            <a:r>
              <a:rPr lang="uk-UA" sz="6600" dirty="0">
                <a:solidFill>
                  <a:prstClr val="black"/>
                </a:solidFill>
              </a:rPr>
              <a:t>Поясніть значення фразеологізму </a:t>
            </a:r>
            <a:r>
              <a:rPr lang="uk-UA" sz="6600" dirty="0" smtClean="0">
                <a:solidFill>
                  <a:prstClr val="black"/>
                </a:solidFill>
              </a:rPr>
              <a:t>«</a:t>
            </a:r>
            <a:r>
              <a:rPr lang="uk-UA" sz="6600" b="1" dirty="0" smtClean="0">
                <a:solidFill>
                  <a:prstClr val="black"/>
                </a:solidFill>
              </a:rPr>
              <a:t>цокотіти зубами</a:t>
            </a:r>
            <a:r>
              <a:rPr lang="uk-UA" sz="6600" dirty="0" smtClean="0">
                <a:solidFill>
                  <a:prstClr val="black"/>
                </a:solidFill>
              </a:rPr>
              <a:t>»</a:t>
            </a:r>
            <a:endParaRPr lang="uk-UA" sz="6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76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5166"/>
            <a:ext cx="12193057" cy="69683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0315" y="1584101"/>
            <a:ext cx="85773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5. Скільки складів у слові «</a:t>
            </a:r>
            <a:r>
              <a:rPr lang="uk-UA" sz="6600" b="1" dirty="0" smtClean="0"/>
              <a:t>горизонт</a:t>
            </a:r>
            <a:r>
              <a:rPr lang="uk-UA" sz="6600" dirty="0" smtClean="0"/>
              <a:t>»?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268626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29" y="467233"/>
            <a:ext cx="734525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5400" b="1" dirty="0" smtClean="0">
                <a:solidFill>
                  <a:srgbClr val="FF0000"/>
                </a:solidFill>
              </a:rPr>
              <a:t>ІІ </a:t>
            </a:r>
            <a:r>
              <a:rPr lang="uk-UA" sz="5400" b="1" dirty="0">
                <a:solidFill>
                  <a:srgbClr val="FF0000"/>
                </a:solidFill>
              </a:rPr>
              <a:t>етап </a:t>
            </a:r>
            <a:r>
              <a:rPr lang="uk-UA" sz="5400" b="1" dirty="0" smtClean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«З якої казки?» </a:t>
            </a:r>
          </a:p>
          <a:p>
            <a:pPr lvl="0" algn="ctr"/>
            <a:endParaRPr lang="uk-UA" sz="3200" b="1" dirty="0" smtClean="0">
              <a:solidFill>
                <a:srgbClr val="00B050"/>
              </a:solidFill>
            </a:endParaRPr>
          </a:p>
          <a:p>
            <a:pPr lvl="0" algn="ctr"/>
            <a:endParaRPr lang="uk-UA" sz="3200" b="1" dirty="0">
              <a:solidFill>
                <a:srgbClr val="00B050"/>
              </a:solidFill>
            </a:endParaRPr>
          </a:p>
          <a:p>
            <a:pPr lvl="0" algn="ctr"/>
            <a:r>
              <a:rPr lang="uk-UA" sz="3200" b="1" dirty="0" smtClean="0">
                <a:solidFill>
                  <a:srgbClr val="C00000"/>
                </a:solidFill>
              </a:rPr>
              <a:t>Завдання: 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</a:rPr>
              <a:t>назвати назву казки </a:t>
            </a:r>
          </a:p>
        </p:txBody>
      </p:sp>
    </p:spTree>
    <p:extLst>
      <p:ext uri="{BB962C8B-B14F-4D97-AF65-F5344CB8AC3E}">
        <p14:creationId xmlns:p14="http://schemas.microsoft.com/office/powerpoint/2010/main" val="203681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28917"/>
            <a:ext cx="12193057" cy="73158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13" y="137574"/>
            <a:ext cx="6967469" cy="62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35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130" y="0"/>
            <a:ext cx="91182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5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0"/>
            <a:ext cx="1219305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92" y="553792"/>
            <a:ext cx="6774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І етап </a:t>
            </a:r>
            <a:r>
              <a:rPr lang="uk-UA" sz="5400" b="1" dirty="0" smtClean="0">
                <a:solidFill>
                  <a:srgbClr val="00B050"/>
                </a:solidFill>
              </a:rPr>
              <a:t>– Дай відповідь на 5 питань </a:t>
            </a:r>
            <a:endParaRPr lang="uk-UA" sz="5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036" y="2547892"/>
            <a:ext cx="5523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C00000"/>
                </a:solidFill>
              </a:rPr>
              <a:t>Умова</a:t>
            </a:r>
            <a:r>
              <a:rPr lang="uk-UA" sz="3200" b="1" i="1" dirty="0" smtClean="0">
                <a:solidFill>
                  <a:srgbClr val="5B9BD5">
                    <a:lumMod val="50000"/>
                  </a:srgbClr>
                </a:solidFill>
              </a:rPr>
              <a:t> - чітко дати відповідь на кожне поставлене запитання</a:t>
            </a:r>
            <a:endParaRPr lang="uk-UA" sz="3200" b="1" i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2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89" y="68441"/>
            <a:ext cx="10043933" cy="66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8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2585" y="0"/>
            <a:ext cx="9182637" cy="688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2202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0406" y="365125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5400" b="1" dirty="0" smtClean="0">
                <a:solidFill>
                  <a:srgbClr val="FF0000"/>
                </a:solidFill>
              </a:rPr>
              <a:t>ІІІ </a:t>
            </a:r>
            <a:r>
              <a:rPr lang="uk-UA" sz="5400" b="1" dirty="0">
                <a:solidFill>
                  <a:srgbClr val="FF0000"/>
                </a:solidFill>
              </a:rPr>
              <a:t>етап </a:t>
            </a:r>
            <a:r>
              <a:rPr lang="uk-UA" sz="5400" b="1" dirty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Розтав правильно розділові знаки</a:t>
            </a:r>
          </a:p>
          <a:p>
            <a:pPr lvl="0" algn="ctr"/>
            <a:endParaRPr lang="uk-UA" sz="3200" b="1" dirty="0" smtClean="0">
              <a:solidFill>
                <a:srgbClr val="C00000"/>
              </a:solidFill>
            </a:endParaRPr>
          </a:p>
          <a:p>
            <a:pPr lvl="0" algn="ctr"/>
            <a:r>
              <a:rPr lang="uk-UA" sz="3200" b="1" dirty="0" smtClean="0">
                <a:solidFill>
                  <a:srgbClr val="C00000"/>
                </a:solidFill>
              </a:rPr>
              <a:t>Умова </a:t>
            </a:r>
            <a:r>
              <a:rPr lang="uk-UA" sz="3200" b="1" i="1" dirty="0" smtClean="0">
                <a:solidFill>
                  <a:srgbClr val="5B9BD5">
                    <a:lumMod val="50000"/>
                  </a:srgbClr>
                </a:solidFill>
              </a:rPr>
              <a:t>– відповідь дає капітан команди</a:t>
            </a:r>
            <a:endParaRPr lang="uk-UA" sz="3200" b="1" i="1" dirty="0">
              <a:solidFill>
                <a:srgbClr val="5B9BD5">
                  <a:lumMod val="50000"/>
                </a:srgbClr>
              </a:solidFill>
            </a:endParaRP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 </a:t>
            </a:r>
            <a:endParaRPr lang="uk-UA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366" y="695459"/>
            <a:ext cx="111273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/>
              <a:t>Петрику о які годині ти сьогодні прокинувся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11549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92" y="772732"/>
            <a:ext cx="110371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/>
              <a:t>Чому ти не прийшла на моє свято Оленко 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13631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065" y="734096"/>
            <a:ext cx="108697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8000" dirty="0" smtClean="0"/>
          </a:p>
          <a:p>
            <a:pPr algn="ctr"/>
            <a:r>
              <a:rPr lang="uk-UA" sz="8000" dirty="0" smtClean="0"/>
              <a:t>Сестричко яка чудова осіння пора</a:t>
            </a:r>
            <a:endParaRPr lang="uk-UA" sz="8000" dirty="0"/>
          </a:p>
        </p:txBody>
      </p:sp>
    </p:spTree>
    <p:extLst>
      <p:ext uri="{BB962C8B-B14F-4D97-AF65-F5344CB8AC3E}">
        <p14:creationId xmlns:p14="http://schemas.microsoft.com/office/powerpoint/2010/main" val="389775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155" y="811369"/>
            <a:ext cx="112174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8800" dirty="0" smtClean="0"/>
          </a:p>
          <a:p>
            <a:pPr algn="ctr"/>
            <a:r>
              <a:rPr lang="uk-UA" sz="8800" dirty="0" smtClean="0"/>
              <a:t>Куди ти мамо йдеш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332899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5256" y="277198"/>
            <a:ext cx="6096000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uk-UA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IV </a:t>
            </a:r>
            <a:r>
              <a:rPr lang="uk-UA" sz="5400" b="1" dirty="0" smtClean="0">
                <a:solidFill>
                  <a:srgbClr val="FF0000"/>
                </a:solidFill>
              </a:rPr>
              <a:t>етап </a:t>
            </a:r>
            <a:r>
              <a:rPr lang="uk-UA" sz="5400" b="1" dirty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Конкурс капітанів</a:t>
            </a:r>
            <a:endParaRPr lang="uk-UA" sz="5400" b="1" dirty="0">
              <a:solidFill>
                <a:srgbClr val="00B050"/>
              </a:solidFill>
            </a:endParaRPr>
          </a:p>
          <a:p>
            <a:pPr lvl="0" algn="ctr"/>
            <a:endParaRPr lang="uk-UA" sz="3200" b="1" dirty="0">
              <a:solidFill>
                <a:srgbClr val="00B050"/>
              </a:solidFill>
            </a:endParaRPr>
          </a:p>
          <a:p>
            <a:pPr lvl="0" algn="ctr"/>
            <a:endParaRPr lang="uk-UA" sz="3200" b="1" dirty="0">
              <a:solidFill>
                <a:srgbClr val="00B050"/>
              </a:solidFill>
            </a:endParaRPr>
          </a:p>
          <a:p>
            <a:pPr lvl="0" algn="ctr"/>
            <a:r>
              <a:rPr lang="uk-UA" sz="3200" b="1" dirty="0" smtClean="0">
                <a:solidFill>
                  <a:srgbClr val="C00000"/>
                </a:solidFill>
              </a:rPr>
              <a:t>Завдання: </a:t>
            </a:r>
            <a:r>
              <a:rPr lang="uk-UA" sz="3200" b="1" i="1" dirty="0" smtClean="0">
                <a:solidFill>
                  <a:srgbClr val="5B9BD5">
                    <a:lumMod val="50000"/>
                  </a:srgbClr>
                </a:solidFill>
              </a:rPr>
              <a:t>правильно визначити жанр твору</a:t>
            </a:r>
            <a:endParaRPr lang="uk-UA" sz="3200" b="1" i="1" dirty="0">
              <a:solidFill>
                <a:srgbClr val="5B9BD5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1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31966"/>
            <a:ext cx="12193057" cy="732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97735" y="1197735"/>
            <a:ext cx="1015606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dirty="0" smtClean="0"/>
              <a:t>Книга вчить, як на світі </a:t>
            </a:r>
            <a:r>
              <a:rPr lang="uk-UA" sz="8800" dirty="0" err="1" smtClean="0"/>
              <a:t>жить</a:t>
            </a:r>
            <a:r>
              <a:rPr lang="uk-UA" sz="8800" dirty="0" smtClean="0"/>
              <a:t>.</a:t>
            </a:r>
            <a:endParaRPr lang="uk-UA" sz="8800" dirty="0"/>
          </a:p>
        </p:txBody>
      </p:sp>
    </p:spTree>
    <p:extLst>
      <p:ext uri="{BB962C8B-B14F-4D97-AF65-F5344CB8AC3E}">
        <p14:creationId xmlns:p14="http://schemas.microsoft.com/office/powerpoint/2010/main" val="2991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31966"/>
            <a:ext cx="12193057" cy="732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61375" y="1146220"/>
            <a:ext cx="937581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b="1" dirty="0" smtClean="0"/>
              <a:t>Мій край чудовий – Україна!</a:t>
            </a:r>
          </a:p>
          <a:p>
            <a:r>
              <a:rPr lang="uk-UA" sz="4800" b="1" dirty="0" smtClean="0"/>
              <a:t>Тут народились ти і я.</a:t>
            </a:r>
          </a:p>
          <a:p>
            <a:r>
              <a:rPr lang="uk-UA" sz="4800" b="1" dirty="0" smtClean="0"/>
              <a:t>Тут над ставком верба й калина, </a:t>
            </a:r>
          </a:p>
          <a:p>
            <a:r>
              <a:rPr lang="uk-UA" sz="4800" b="1" dirty="0" smtClean="0"/>
              <a:t>Чарівна пісня </a:t>
            </a:r>
            <a:r>
              <a:rPr lang="uk-UA" sz="4800" b="1" dirty="0" err="1" smtClean="0"/>
              <a:t>солов</a:t>
            </a:r>
            <a:r>
              <a:rPr lang="en-US" sz="4800" b="1" dirty="0" smtClean="0"/>
              <a:t>’</a:t>
            </a:r>
            <a:r>
              <a:rPr lang="uk-UA" sz="4800" b="1" dirty="0" smtClean="0"/>
              <a:t>я.</a:t>
            </a:r>
            <a:endParaRPr lang="uk-UA" sz="4800" b="1" dirty="0"/>
          </a:p>
        </p:txBody>
      </p:sp>
    </p:spTree>
    <p:extLst>
      <p:ext uri="{BB962C8B-B14F-4D97-AF65-F5344CB8AC3E}">
        <p14:creationId xmlns:p14="http://schemas.microsoft.com/office/powerpoint/2010/main" val="28199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6225" y="1825625"/>
            <a:ext cx="816520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000" dirty="0" smtClean="0"/>
              <a:t>1. Яка мова є державною мовою України?</a:t>
            </a:r>
            <a:endParaRPr lang="uk-UA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3631842" y="365125"/>
            <a:ext cx="6349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FF0000"/>
                </a:solidFill>
              </a:rPr>
              <a:t>5 питань для першої команди</a:t>
            </a:r>
            <a:endParaRPr lang="uk-UA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31966"/>
            <a:ext cx="12193057" cy="732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26524" y="1081825"/>
            <a:ext cx="97106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/>
              <a:t>Хоч безкрилий, а літаю,</a:t>
            </a:r>
          </a:p>
          <a:p>
            <a:r>
              <a:rPr lang="uk-UA" sz="5400" b="1" dirty="0" smtClean="0"/>
              <a:t>Хоч </a:t>
            </a:r>
            <a:r>
              <a:rPr lang="uk-UA" sz="5400" b="1" dirty="0" err="1" smtClean="0"/>
              <a:t>безротий</a:t>
            </a:r>
            <a:r>
              <a:rPr lang="uk-UA" sz="5400" b="1" dirty="0" smtClean="0"/>
              <a:t>, а гуду.</a:t>
            </a:r>
          </a:p>
          <a:p>
            <a:r>
              <a:rPr lang="uk-UA" sz="5400" b="1" dirty="0" smtClean="0"/>
              <a:t>Хоч безрукий, а зриваю</a:t>
            </a:r>
          </a:p>
          <a:p>
            <a:r>
              <a:rPr lang="uk-UA" sz="5400" b="1" dirty="0" smtClean="0"/>
              <a:t>З гілля фрукти у саду.</a:t>
            </a:r>
            <a:endParaRPr lang="uk-UA" sz="5400" b="1" dirty="0"/>
          </a:p>
        </p:txBody>
      </p:sp>
    </p:spTree>
    <p:extLst>
      <p:ext uri="{BB962C8B-B14F-4D97-AF65-F5344CB8AC3E}">
        <p14:creationId xmlns:p14="http://schemas.microsoft.com/office/powerpoint/2010/main" val="12538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31966"/>
            <a:ext cx="12193057" cy="7321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890" y="965915"/>
            <a:ext cx="88993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Ґава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ґаву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запитала: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Ти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на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ґанок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не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літала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?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- Не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літала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я на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ґанок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,</a:t>
            </a: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То й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проґавила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333333"/>
                </a:solidFill>
                <a:latin typeface="Arial" panose="020B0604020202020204" pitchFamily="34" charset="0"/>
              </a:rPr>
              <a:t>сніданок</a:t>
            </a:r>
            <a:r>
              <a:rPr lang="ru-RU" sz="5400" dirty="0">
                <a:solidFill>
                  <a:srgbClr val="333333"/>
                </a:solidFill>
                <a:latin typeface="Arial" panose="020B0604020202020204" pitchFamily="34" charset="0"/>
              </a:rPr>
              <a:t>.</a:t>
            </a:r>
            <a:r>
              <a:rPr lang="ru-RU" sz="5400" dirty="0"/>
              <a:t/>
            </a:r>
            <a:br>
              <a:rPr lang="ru-RU" sz="5400" dirty="0"/>
            </a:br>
            <a:endParaRPr lang="uk-UA" sz="5400" dirty="0"/>
          </a:p>
        </p:txBody>
      </p:sp>
    </p:spTree>
    <p:extLst>
      <p:ext uri="{BB962C8B-B14F-4D97-AF65-F5344CB8AC3E}">
        <p14:creationId xmlns:p14="http://schemas.microsoft.com/office/powerpoint/2010/main" val="375779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9193" y="365125"/>
            <a:ext cx="7615707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0000"/>
                </a:solidFill>
              </a:rPr>
              <a:t>V </a:t>
            </a:r>
            <a:r>
              <a:rPr lang="uk-UA" sz="5400" b="1" dirty="0">
                <a:solidFill>
                  <a:srgbClr val="FF0000"/>
                </a:solidFill>
              </a:rPr>
              <a:t>етап </a:t>
            </a:r>
            <a:r>
              <a:rPr lang="uk-UA" sz="5400" b="1" dirty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Впізнай українського письменника</a:t>
            </a:r>
          </a:p>
          <a:p>
            <a:pPr lvl="0" algn="ctr"/>
            <a:endParaRPr lang="uk-UA" sz="5400" b="1" dirty="0">
              <a:solidFill>
                <a:srgbClr val="00B050"/>
              </a:solidFill>
            </a:endParaRPr>
          </a:p>
          <a:p>
            <a:pPr lvl="0" algn="ctr"/>
            <a:endParaRPr lang="uk-UA" sz="5400" b="1" dirty="0" smtClean="0">
              <a:solidFill>
                <a:srgbClr val="00B050"/>
              </a:solidFill>
            </a:endParaRPr>
          </a:p>
          <a:p>
            <a:pPr lvl="0"/>
            <a:r>
              <a:rPr lang="uk-UA" sz="3200" b="1" dirty="0" smtClean="0">
                <a:solidFill>
                  <a:srgbClr val="C00000"/>
                </a:solidFill>
              </a:rPr>
              <a:t>Завдання: </a:t>
            </a:r>
            <a:r>
              <a:rPr lang="uk-UA" sz="3200" b="1" dirty="0" smtClean="0">
                <a:solidFill>
                  <a:srgbClr val="002060"/>
                </a:solidFill>
              </a:rPr>
              <a:t>за портретом і назвами творів назвати прізвище та </a:t>
            </a:r>
            <a:r>
              <a:rPr lang="uk-UA" sz="3200" b="1" dirty="0" err="1" smtClean="0">
                <a:solidFill>
                  <a:srgbClr val="002060"/>
                </a:solidFill>
              </a:rPr>
              <a:t>ім</a:t>
            </a:r>
            <a:r>
              <a:rPr lang="en-US" sz="3200" b="1" dirty="0" smtClean="0">
                <a:solidFill>
                  <a:srgbClr val="002060"/>
                </a:solidFill>
              </a:rPr>
              <a:t>’</a:t>
            </a:r>
            <a:r>
              <a:rPr lang="uk-UA" sz="3200" b="1" dirty="0" smtClean="0">
                <a:solidFill>
                  <a:srgbClr val="002060"/>
                </a:solidFill>
              </a:rPr>
              <a:t>я письменника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8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 descr="Картинки по запросу шаблон для презентації в українському стилі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215" y="328342"/>
            <a:ext cx="4704685" cy="63042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1381" y="631065"/>
            <a:ext cx="45568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solidFill>
                  <a:srgbClr val="006400"/>
                </a:solidFill>
                <a:latin typeface="Tahoma" panose="020B0604030504040204" pitchFamily="34" charset="0"/>
              </a:rPr>
              <a:t>«Садок вишневий коло хати»</a:t>
            </a:r>
          </a:p>
          <a:p>
            <a:endParaRPr lang="uk-UA" sz="3600" i="1" dirty="0" smtClean="0">
              <a:solidFill>
                <a:srgbClr val="006400"/>
              </a:solidFill>
              <a:latin typeface="Tahoma" panose="020B0604030504040204" pitchFamily="34" charset="0"/>
            </a:endParaRPr>
          </a:p>
          <a:p>
            <a:r>
              <a:rPr lang="uk-UA" sz="3600" i="1" dirty="0" smtClean="0">
                <a:solidFill>
                  <a:srgbClr val="006400"/>
                </a:solidFill>
                <a:latin typeface="Tahoma" panose="020B0604030504040204" pitchFamily="34" charset="0"/>
              </a:rPr>
              <a:t>«Зоре моя </a:t>
            </a:r>
            <a:r>
              <a:rPr lang="uk-UA" sz="3600" i="1" dirty="0" err="1" smtClean="0">
                <a:solidFill>
                  <a:srgbClr val="006400"/>
                </a:solidFill>
                <a:latin typeface="Tahoma" panose="020B0604030504040204" pitchFamily="34" charset="0"/>
              </a:rPr>
              <a:t>вечірняя</a:t>
            </a:r>
            <a:r>
              <a:rPr lang="uk-UA" sz="3600" i="1" dirty="0" smtClean="0">
                <a:solidFill>
                  <a:srgbClr val="006400"/>
                </a:solidFill>
                <a:latin typeface="Tahoma" panose="020B0604030504040204" pitchFamily="34" charset="0"/>
              </a:rPr>
              <a:t>…»</a:t>
            </a:r>
          </a:p>
          <a:p>
            <a:endParaRPr lang="uk-UA" sz="3600" i="1" dirty="0" smtClean="0">
              <a:solidFill>
                <a:srgbClr val="006400"/>
              </a:solidFill>
              <a:latin typeface="Tahoma" panose="020B0604030504040204" pitchFamily="34" charset="0"/>
            </a:endParaRPr>
          </a:p>
          <a:p>
            <a:r>
              <a:rPr lang="uk-UA" sz="3600" i="1" dirty="0" smtClean="0">
                <a:solidFill>
                  <a:srgbClr val="006400"/>
                </a:solidFill>
                <a:latin typeface="Tahoma" panose="020B0604030504040204" pitchFamily="34" charset="0"/>
              </a:rPr>
              <a:t>«Тече </a:t>
            </a:r>
            <a:r>
              <a:rPr lang="uk-UA" sz="3600" i="1" dirty="0">
                <a:solidFill>
                  <a:srgbClr val="006400"/>
                </a:solidFill>
                <a:latin typeface="Tahoma" panose="020B0604030504040204" pitchFamily="34" charset="0"/>
              </a:rPr>
              <a:t>вода з-під </a:t>
            </a:r>
            <a:r>
              <a:rPr lang="uk-UA" sz="3600" i="1" dirty="0" err="1" smtClean="0">
                <a:solidFill>
                  <a:srgbClr val="006400"/>
                </a:solidFill>
                <a:latin typeface="Tahoma" panose="020B0604030504040204" pitchFamily="34" charset="0"/>
              </a:rPr>
              <a:t>явора</a:t>
            </a:r>
            <a:r>
              <a:rPr lang="uk-UA" sz="3600" i="1" dirty="0" smtClean="0">
                <a:solidFill>
                  <a:srgbClr val="006400"/>
                </a:solidFill>
                <a:latin typeface="Tahoma" panose="020B0604030504040204" pitchFamily="34" charset="0"/>
              </a:rPr>
              <a:t>»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3709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352" y="169626"/>
            <a:ext cx="4367812" cy="6377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56834" y="643944"/>
            <a:ext cx="493260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3200" b="1" i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/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«</a:t>
            </a:r>
            <a:r>
              <a:rPr lang="uk-UA" sz="3200" b="1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З </a:t>
            </a:r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гір на долину…»</a:t>
            </a:r>
          </a:p>
          <a:p>
            <a:pPr algn="ctr"/>
            <a:endParaRPr lang="uk-UA" sz="3200" b="1" i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/>
            <a:r>
              <a:rPr lang="uk-UA" sz="3200" b="1" i="1" dirty="0" smtClean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«Барвіночку мій хрещатий…»</a:t>
            </a:r>
          </a:p>
          <a:p>
            <a:pPr algn="ctr"/>
            <a:endParaRPr lang="uk-UA" sz="3200" b="1" i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 fontAlgn="base"/>
            <a:r>
              <a:rPr lang="uk-UA" sz="4000" b="1" i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«Ой </a:t>
            </a: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вишеньки-черешеньки…»</a:t>
            </a:r>
            <a:endParaRPr lang="uk-UA" sz="4000" b="1" i="1" dirty="0" smtClean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ctr"/>
            <a:endParaRPr lang="uk-UA" sz="4000" i="1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</a:endParaRPr>
          </a:p>
          <a:p>
            <a:pPr algn="just"/>
            <a:r>
              <a:rPr lang="uk-UA" sz="3200" i="1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</a:rPr>
              <a:t> </a:t>
            </a:r>
            <a:endParaRPr lang="uk-UA" sz="3200" b="0" i="1" dirty="0">
              <a:solidFill>
                <a:schemeClr val="accent6">
                  <a:lumMod val="50000"/>
                </a:schemeClr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4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984" y="308131"/>
            <a:ext cx="4327605" cy="6241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88654" y="489397"/>
            <a:ext cx="49841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chemeClr val="accent6">
                    <a:lumMod val="50000"/>
                  </a:schemeClr>
                </a:solidFill>
              </a:rPr>
              <a:t>«Дві сторінки книги»</a:t>
            </a:r>
          </a:p>
          <a:p>
            <a:endParaRPr lang="uk-UA" sz="4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400" i="1" dirty="0" smtClean="0">
                <a:solidFill>
                  <a:schemeClr val="accent6">
                    <a:lumMod val="50000"/>
                  </a:schemeClr>
                </a:solidFill>
              </a:rPr>
              <a:t>«Ледача подушка»</a:t>
            </a:r>
          </a:p>
          <a:p>
            <a:endParaRPr lang="uk-UA" sz="4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400" i="1" dirty="0" smtClean="0">
                <a:solidFill>
                  <a:schemeClr val="accent6">
                    <a:lumMod val="50000"/>
                  </a:schemeClr>
                </a:solidFill>
              </a:rPr>
              <a:t>«Сьома дочка»</a:t>
            </a:r>
          </a:p>
          <a:p>
            <a:endParaRPr lang="uk-UA" sz="4400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400" i="1" dirty="0" smtClean="0">
                <a:solidFill>
                  <a:schemeClr val="accent6">
                    <a:lumMod val="50000"/>
                  </a:schemeClr>
                </a:solidFill>
              </a:rPr>
              <a:t>«Найгарніша мама»</a:t>
            </a:r>
            <a:endParaRPr lang="uk-UA" sz="4400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165" y="365125"/>
            <a:ext cx="4347667" cy="62084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4563" y="631065"/>
            <a:ext cx="466215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«Лис Микита»</a:t>
            </a:r>
          </a:p>
          <a:p>
            <a:endParaRPr lang="uk-UA" sz="4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«Осел і Лев»</a:t>
            </a:r>
          </a:p>
          <a:p>
            <a:endParaRPr lang="uk-UA" sz="4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«Дивувалась зима»</a:t>
            </a:r>
          </a:p>
          <a:p>
            <a:endParaRPr lang="uk-UA" sz="4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uk-UA" sz="4000" b="1" i="1" dirty="0">
                <a:solidFill>
                  <a:schemeClr val="accent6">
                    <a:lumMod val="50000"/>
                  </a:schemeClr>
                </a:solidFill>
              </a:rPr>
              <a:t>Надійшла весна </a:t>
            </a: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прекрасна…»</a:t>
            </a:r>
            <a:endParaRPr lang="uk-UA" sz="4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1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3741" y="395399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 smtClean="0">
                <a:solidFill>
                  <a:srgbClr val="FF0000"/>
                </a:solidFill>
              </a:rPr>
              <a:t>V</a:t>
            </a:r>
            <a:r>
              <a:rPr lang="uk-UA" sz="5400" b="1" dirty="0" smtClean="0">
                <a:solidFill>
                  <a:srgbClr val="FF0000"/>
                </a:solidFill>
              </a:rPr>
              <a:t>І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uk-UA" sz="5400" b="1" dirty="0">
                <a:solidFill>
                  <a:srgbClr val="FF0000"/>
                </a:solidFill>
              </a:rPr>
              <a:t>етап </a:t>
            </a:r>
            <a:r>
              <a:rPr lang="uk-UA" sz="5400" b="1" dirty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Добери риму</a:t>
            </a:r>
          </a:p>
          <a:p>
            <a:pPr lvl="0"/>
            <a:endParaRPr lang="uk-UA" sz="3200" b="1" dirty="0" smtClean="0">
              <a:solidFill>
                <a:srgbClr val="C00000"/>
              </a:solidFill>
            </a:endParaRPr>
          </a:p>
          <a:p>
            <a:pPr lvl="0"/>
            <a:r>
              <a:rPr lang="uk-UA" sz="3200" b="1" dirty="0" smtClean="0">
                <a:solidFill>
                  <a:srgbClr val="C00000"/>
                </a:solidFill>
              </a:rPr>
              <a:t>Завдання:</a:t>
            </a:r>
            <a:r>
              <a:rPr lang="uk-UA" sz="3200" b="1" dirty="0" smtClean="0">
                <a:solidFill>
                  <a:srgbClr val="002060"/>
                </a:solidFill>
              </a:rPr>
              <a:t> дібрати рими,  утворити вірш.</a:t>
            </a:r>
            <a:endParaRPr lang="uk-UA" sz="3200" b="1" dirty="0">
              <a:solidFill>
                <a:srgbClr val="002060"/>
              </a:solidFill>
            </a:endParaRPr>
          </a:p>
          <a:p>
            <a:pPr lvl="0" algn="ctr"/>
            <a:endParaRPr lang="uk-UA" sz="5400" b="1" dirty="0" smtClean="0">
              <a:solidFill>
                <a:srgbClr val="00B050"/>
              </a:solidFill>
            </a:endParaRPr>
          </a:p>
          <a:p>
            <a:pPr lvl="0" algn="ctr"/>
            <a:endParaRPr lang="uk-UA" sz="5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79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6946" y="226117"/>
            <a:ext cx="79591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4800" dirty="0">
                <a:solidFill>
                  <a:srgbClr val="000000"/>
                </a:solidFill>
                <a:latin typeface="Arial" panose="020B0604020202020204" pitchFamily="34" charset="0"/>
              </a:rPr>
              <a:t>Лікар хворих оглядає,</a:t>
            </a:r>
          </a:p>
          <a:p>
            <a:pPr algn="just"/>
            <a:r>
              <a:rPr lang="uk-UA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Пекар булки ______,</a:t>
            </a:r>
            <a:endParaRPr lang="uk-UA" sz="4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uk-UA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Комбайнер врожай збирає,</a:t>
            </a:r>
          </a:p>
          <a:p>
            <a:pPr algn="just"/>
            <a:r>
              <a:rPr lang="uk-UA" sz="4800" dirty="0">
                <a:solidFill>
                  <a:srgbClr val="000000"/>
                </a:solidFill>
                <a:latin typeface="Arial" panose="020B0604020202020204" pitchFamily="34" charset="0"/>
              </a:rPr>
              <a:t>А </a:t>
            </a:r>
            <a:r>
              <a:rPr lang="uk-UA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поет вірші ___________.</a:t>
            </a:r>
            <a:endParaRPr lang="uk-UA" sz="4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endParaRPr lang="uk-UA" sz="4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59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8361" y="1027906"/>
            <a:ext cx="78818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Пригріва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</a:rPr>
              <a:t>весняне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</a:rPr>
              <a:t>сонце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ctr"/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В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</a:rPr>
              <a:t>рівчаках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4800" dirty="0" err="1">
                <a:solidFill>
                  <a:srgbClr val="000000"/>
                </a:solidFill>
                <a:latin typeface="Arial" panose="020B0604020202020204" pitchFamily="34" charset="0"/>
              </a:rPr>
              <a:t>біжать</a:t>
            </a:r>
            <a:r>
              <a:rPr lang="ru-RU" sz="4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4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струмки</a:t>
            </a:r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/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Я </a:t>
            </a:r>
            <a:r>
              <a:rPr lang="ru-RU" sz="4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відкрив</a:t>
            </a:r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4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своє</a:t>
            </a:r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________,</a:t>
            </a:r>
          </a:p>
          <a:p>
            <a:pPr algn="ctr"/>
            <a:r>
              <a:rPr lang="ru-RU" sz="48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Прилетіли</a:t>
            </a:r>
            <a:r>
              <a:rPr lang="ru-RU" sz="4800" dirty="0" smtClean="0">
                <a:solidFill>
                  <a:srgbClr val="000000"/>
                </a:solidFill>
                <a:latin typeface="Arial" panose="020B0604020202020204" pitchFamily="34" charset="0"/>
              </a:rPr>
              <a:t> ____________.</a:t>
            </a:r>
            <a:endParaRPr lang="ru-RU" sz="4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7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6225" y="1690688"/>
            <a:ext cx="83068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2. Яким повинно бути усне мовлення?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381004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0028" y="528034"/>
            <a:ext cx="77273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Наче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сонце</a:t>
            </a:r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, коло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хати</a:t>
            </a:r>
            <a:endParaRPr lang="ru-RU" sz="5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5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Виглядає</a:t>
            </a:r>
            <a:r>
              <a:rPr lang="ru-RU" sz="5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мене ______.</a:t>
            </a:r>
            <a:endParaRPr lang="ru-RU" sz="5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5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Квітам</a:t>
            </a:r>
            <a:r>
              <a:rPr lang="ru-RU" sz="5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каже</a:t>
            </a:r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казку</a:t>
            </a:r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algn="just"/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А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мені</a:t>
            </a:r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5400" dirty="0" err="1">
                <a:solidFill>
                  <a:srgbClr val="000000"/>
                </a:solidFill>
                <a:latin typeface="Arial" panose="020B0604020202020204" pitchFamily="34" charset="0"/>
              </a:rPr>
              <a:t>дарує</a:t>
            </a:r>
            <a:r>
              <a:rPr lang="ru-RU" sz="5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5400" dirty="0" smtClean="0">
                <a:solidFill>
                  <a:srgbClr val="000000"/>
                </a:solidFill>
                <a:latin typeface="Arial" panose="020B0604020202020204" pitchFamily="34" charset="0"/>
              </a:rPr>
              <a:t>________.</a:t>
            </a:r>
            <a:endParaRPr lang="ru-RU" sz="5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7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9724" y="489397"/>
            <a:ext cx="77788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Усміхнулось </a:t>
            </a:r>
            <a:r>
              <a:rPr lang="ru-RU" sz="6000" dirty="0" err="1">
                <a:solidFill>
                  <a:srgbClr val="000000"/>
                </a:solidFill>
                <a:latin typeface="Arial" panose="020B0604020202020204" pitchFamily="34" charset="0"/>
              </a:rPr>
              <a:t>сонечко</a:t>
            </a:r>
            <a:endParaRPr lang="ru-RU" sz="6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У </a:t>
            </a:r>
            <a:r>
              <a:rPr lang="ru-RU" sz="6000" dirty="0" err="1">
                <a:solidFill>
                  <a:srgbClr val="000000"/>
                </a:solidFill>
                <a:latin typeface="Arial" panose="020B0604020202020204" pitchFamily="34" charset="0"/>
              </a:rPr>
              <a:t>моє</a:t>
            </a:r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6000" dirty="0" smtClean="0">
                <a:solidFill>
                  <a:srgbClr val="000000"/>
                </a:solidFill>
                <a:latin typeface="Arial" panose="020B0604020202020204" pitchFamily="34" charset="0"/>
              </a:rPr>
              <a:t>______.</a:t>
            </a:r>
            <a:endParaRPr lang="ru-RU" sz="6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«</a:t>
            </a:r>
            <a:r>
              <a:rPr lang="ru-RU" sz="6000" dirty="0" err="1">
                <a:solidFill>
                  <a:srgbClr val="000000"/>
                </a:solidFill>
                <a:latin typeface="Arial" panose="020B0604020202020204" pitchFamily="34" charset="0"/>
              </a:rPr>
              <a:t>Годі</a:t>
            </a:r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,- </a:t>
            </a:r>
            <a:r>
              <a:rPr lang="ru-RU" sz="6000" dirty="0" err="1">
                <a:solidFill>
                  <a:srgbClr val="000000"/>
                </a:solidFill>
                <a:latin typeface="Arial" panose="020B0604020202020204" pitchFamily="34" charset="0"/>
              </a:rPr>
              <a:t>каже</a:t>
            </a:r>
            <a:r>
              <a:rPr lang="ru-RU" sz="6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,-</a:t>
            </a:r>
            <a:r>
              <a:rPr lang="ru-RU" sz="6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спати</a:t>
            </a:r>
            <a:r>
              <a:rPr lang="ru-RU" sz="6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sz="6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6000" dirty="0" smtClean="0">
                <a:solidFill>
                  <a:srgbClr val="000000"/>
                </a:solidFill>
                <a:latin typeface="Arial" panose="020B0604020202020204" pitchFamily="34" charset="0"/>
              </a:rPr>
              <a:t>Час </a:t>
            </a:r>
            <a:r>
              <a:rPr lang="ru-RU" sz="6000" dirty="0">
                <a:solidFill>
                  <a:srgbClr val="000000"/>
                </a:solidFill>
                <a:latin typeface="Arial" panose="020B0604020202020204" pitchFamily="34" charset="0"/>
              </a:rPr>
              <a:t>уже </a:t>
            </a:r>
            <a:r>
              <a:rPr lang="ru-RU" sz="6000" dirty="0" smtClean="0">
                <a:solidFill>
                  <a:srgbClr val="000000"/>
                </a:solidFill>
                <a:latin typeface="Arial" panose="020B0604020202020204" pitchFamily="34" charset="0"/>
              </a:rPr>
              <a:t>______!»</a:t>
            </a:r>
            <a:endParaRPr lang="ru-RU" sz="6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794"/>
            <a:ext cx="12193057" cy="7047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4569" y="628232"/>
            <a:ext cx="833263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8800" b="1" i="1" dirty="0" smtClean="0">
                <a:solidFill>
                  <a:srgbClr val="C00000"/>
                </a:solidFill>
              </a:rPr>
              <a:t>Запитання для вболівальників</a:t>
            </a:r>
            <a:endParaRPr lang="uk-UA" sz="8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4045" y="440283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5400" b="1" dirty="0">
                <a:solidFill>
                  <a:srgbClr val="FF0000"/>
                </a:solidFill>
              </a:rPr>
              <a:t>V</a:t>
            </a:r>
            <a:r>
              <a:rPr lang="uk-UA" sz="5400" b="1" dirty="0" smtClean="0">
                <a:solidFill>
                  <a:srgbClr val="FF0000"/>
                </a:solidFill>
              </a:rPr>
              <a:t>ІІ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uk-UA" sz="5400" b="1" dirty="0">
                <a:solidFill>
                  <a:srgbClr val="FF0000"/>
                </a:solidFill>
              </a:rPr>
              <a:t>етап </a:t>
            </a:r>
            <a:r>
              <a:rPr lang="uk-UA" sz="5400" b="1" dirty="0">
                <a:solidFill>
                  <a:srgbClr val="00B050"/>
                </a:solidFill>
              </a:rPr>
              <a:t>– </a:t>
            </a:r>
          </a:p>
          <a:p>
            <a:pPr lvl="0" algn="ctr"/>
            <a:r>
              <a:rPr lang="uk-UA" sz="5400" b="1" dirty="0" smtClean="0">
                <a:solidFill>
                  <a:srgbClr val="00B050"/>
                </a:solidFill>
              </a:rPr>
              <a:t>Склади текст за опорними словами</a:t>
            </a:r>
          </a:p>
          <a:p>
            <a:pPr lvl="0"/>
            <a:endParaRPr lang="uk-UA" sz="3200" b="1" dirty="0">
              <a:solidFill>
                <a:srgbClr val="00B050"/>
              </a:solidFill>
            </a:endParaRPr>
          </a:p>
          <a:p>
            <a:pPr lvl="0"/>
            <a:r>
              <a:rPr lang="uk-UA" sz="3200" b="1" dirty="0" smtClean="0">
                <a:solidFill>
                  <a:srgbClr val="C00000"/>
                </a:solidFill>
              </a:rPr>
              <a:t> </a:t>
            </a:r>
            <a:endParaRPr lang="uk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Картинки по запросу шаблони для презентації осін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98909" y="785612"/>
            <a:ext cx="1061219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Завітала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прийшла, прилинула.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Осінь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золота, щедра, художниця, чарівниця.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Небо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важке, похмуре, вкрите дощовими хмарами.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Дерева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у багряному і золотому вбранні, різнокольорові, барвисті.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Птахи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uk-UA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затихли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відлітають у теплі краї.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Тварини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готуються, укладаються спати, змінюють хутро.</a:t>
            </a:r>
          </a:p>
          <a:p>
            <a:r>
              <a:rPr lang="uk-UA" sz="36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Праця людей </a:t>
            </a:r>
            <a:r>
              <a:rPr lang="uk-U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весела, </a:t>
            </a:r>
            <a:r>
              <a:rPr lang="uk-UA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завзята.</a:t>
            </a:r>
            <a:endParaRPr lang="uk-UA" sz="36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9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 descr="Картинки по запросу шаблони для презентації українська мо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59865" y="2055813"/>
            <a:ext cx="93130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b="1" i="1" dirty="0" smtClean="0">
                <a:solidFill>
                  <a:srgbClr val="C00000"/>
                </a:solidFill>
              </a:rPr>
              <a:t>Оголошення результатів конкурсу</a:t>
            </a:r>
            <a:endParaRPr lang="uk-UA" sz="7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7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 descr="Картинки по запросу метелика ловити я не хочу він квітка неб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7"/>
            <a:ext cx="12192000" cy="694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523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3346" y="1690688"/>
            <a:ext cx="82038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dirty="0" smtClean="0"/>
              <a:t>3. Поясніть значення фразеологізму «Тримати язик за зубами»</a:t>
            </a:r>
            <a:endParaRPr lang="uk-UA" sz="6600" dirty="0"/>
          </a:p>
        </p:txBody>
      </p:sp>
    </p:spTree>
    <p:extLst>
      <p:ext uri="{BB962C8B-B14F-4D97-AF65-F5344CB8AC3E}">
        <p14:creationId xmlns:p14="http://schemas.microsoft.com/office/powerpoint/2010/main" val="20823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3346" y="1825625"/>
            <a:ext cx="82939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7200" dirty="0" smtClean="0"/>
              <a:t>4. </a:t>
            </a:r>
            <a:r>
              <a:rPr lang="ru-RU" sz="7200" dirty="0" err="1" smtClean="0"/>
              <a:t>Який</a:t>
            </a:r>
            <a:r>
              <a:rPr lang="ru-RU" sz="7200" dirty="0" smtClean="0"/>
              <a:t> </a:t>
            </a:r>
            <a:r>
              <a:rPr lang="ru-RU" sz="7200" dirty="0" err="1"/>
              <a:t>розділовий</a:t>
            </a:r>
            <a:r>
              <a:rPr lang="ru-RU" sz="7200" dirty="0"/>
              <a:t> знак ставиться в </a:t>
            </a:r>
            <a:r>
              <a:rPr lang="ru-RU" sz="7200" dirty="0" err="1"/>
              <a:t>кінці</a:t>
            </a:r>
            <a:r>
              <a:rPr lang="ru-RU" sz="7200" dirty="0"/>
              <a:t> </a:t>
            </a:r>
            <a:r>
              <a:rPr lang="ru-RU" sz="7200" dirty="0" err="1"/>
              <a:t>питального</a:t>
            </a:r>
            <a:r>
              <a:rPr lang="ru-RU" sz="7200" dirty="0"/>
              <a:t> </a:t>
            </a:r>
            <a:r>
              <a:rPr lang="ru-RU" sz="7200" dirty="0" err="1"/>
              <a:t>речення</a:t>
            </a:r>
            <a:r>
              <a:rPr lang="ru-RU" sz="7200" dirty="0"/>
              <a:t>?</a:t>
            </a:r>
            <a:endParaRPr lang="uk-UA" sz="7200" dirty="0"/>
          </a:p>
        </p:txBody>
      </p:sp>
    </p:spTree>
    <p:extLst>
      <p:ext uri="{BB962C8B-B14F-4D97-AF65-F5344CB8AC3E}">
        <p14:creationId xmlns:p14="http://schemas.microsoft.com/office/powerpoint/2010/main" val="88681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2118"/>
            <a:ext cx="12193057" cy="69622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0468" y="1690688"/>
            <a:ext cx="806217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 smtClean="0"/>
              <a:t>5. Знайдіть у реченні підмет та присудок</a:t>
            </a:r>
          </a:p>
          <a:p>
            <a:pPr algn="ctr"/>
            <a:r>
              <a:rPr lang="uk-UA" sz="6000" b="1" dirty="0" smtClean="0">
                <a:solidFill>
                  <a:schemeClr val="accent2">
                    <a:lumMod val="75000"/>
                  </a:schemeClr>
                </a:solidFill>
              </a:rPr>
              <a:t>Золота осінь дарує людям щедрі подарунки.</a:t>
            </a:r>
          </a:p>
          <a:p>
            <a:endParaRPr lang="uk-UA" sz="6000" dirty="0"/>
          </a:p>
        </p:txBody>
      </p:sp>
    </p:spTree>
    <p:extLst>
      <p:ext uri="{BB962C8B-B14F-4D97-AF65-F5344CB8AC3E}">
        <p14:creationId xmlns:p14="http://schemas.microsoft.com/office/powerpoint/2010/main" val="89934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7915" y="96163"/>
            <a:ext cx="7263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FF0000"/>
                </a:solidFill>
              </a:rPr>
              <a:t>Молодці! </a:t>
            </a:r>
            <a:endParaRPr lang="uk-UA" sz="6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4152" y="1319922"/>
            <a:ext cx="8577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Уважно слухаємо запитання для наступної команди!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6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576</Words>
  <Application>Microsoft Office PowerPoint</Application>
  <PresentationFormat>Широкоэкранный</PresentationFormat>
  <Paragraphs>129</Paragraphs>
  <Slides>56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arial</vt:lpstr>
      <vt:lpstr>Calibri</vt:lpstr>
      <vt:lpstr>Calibri Light</vt:lpstr>
      <vt:lpstr>Tahoma</vt:lpstr>
      <vt:lpstr>Times New Roman</vt:lpstr>
      <vt:lpstr>Verdana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Red Pill</dc:creator>
  <cp:lastModifiedBy>Red Pill</cp:lastModifiedBy>
  <cp:revision>29</cp:revision>
  <dcterms:created xsi:type="dcterms:W3CDTF">2017-11-01T13:49:09Z</dcterms:created>
  <dcterms:modified xsi:type="dcterms:W3CDTF">2017-11-07T18:15:17Z</dcterms:modified>
</cp:coreProperties>
</file>