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6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8" r:id="rId30"/>
    <p:sldId id="287" r:id="rId31"/>
    <p:sldId id="283" r:id="rId32"/>
    <p:sldId id="28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4;&#1091;&#1079;&#1080;&#1095;&#1085;&#1080;&#1081;%20&#1088;&#1080;&#1085;&#1075;\3.%20&#1088;&#1072;&#1091;&#1085;&#1076;&#1099;%20(2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5.%20Oh-rano-vstaet-ohrana-Minus(muzofon.com).mp3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6.%20&#1052;&#1080;&#1085;&#1091;&#1089;&#1086;&#1074;&#1082;&#1072;%20-%20&#1055;&#1091;&#1089;&#1090;&#1100;%20&#1073;&#1077;&#1075;&#1091;&#1090;%20&#1085;&#1077;&#1091;&#1082;&#1083;&#1102;&#1078;&#1077;%20(mp3ostrov.com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7.%20&#1055;&#1077;&#1089;&#1077;&#1085;&#1082;&#1072;%20&#1042;&#1080;&#1085;&#1080;%20&#1055;&#1091;&#1093;&#1072;.mp3" TargetMode="Externa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F:\&#1084;&#1091;&#1079;&#1080;&#1095;&#1085;&#1080;&#1081;%20&#1088;&#1080;&#1085;&#1075;\4.%20&#1084;&#1080;&#1085;\8.%20&#1055;&#1077;&#1089;&#1077;&#1085;&#1082;&#1072;%20&#1052;&#1072;&#1084;&#1086;&#1085;&#1090;&#1077;&#1085;&#1082;&#1072;.mp3" TargetMode="External"/><Relationship Id="rId1" Type="http://schemas.openxmlformats.org/officeDocument/2006/relationships/audio" Target="file:///F:\&#1084;&#1091;&#1079;&#1080;&#1095;&#1085;&#1080;&#1081;%20&#1088;&#1080;&#1085;&#1075;\4.%20&#1084;&#1080;&#1085;\7.%20&#1055;&#1077;&#1089;&#1077;&#1085;&#1082;&#1072;%20&#1042;&#1080;&#1085;&#1080;%20&#1055;&#1091;&#1093;&#1072;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9.%20Prostokvashino-Kaby-ne-bylo-zimy-minus(muzofon.com).mp3" TargetMode="Externa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10.%20Kolybel_naya-quotLozhkoy-sneg-meshayaquot-Minus(muzofon.com).mp3" TargetMode="Externa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11.%20RASSKAZh&#1048;-SNEGUROChKAGDE-BYLA-M&#1048;NUSOVKA(muzofon.com).mp3" TargetMode="Externa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1.%20&#1060;&#1072;&#1085;&#1092;&#1072;&#1088;&#1099;%20-%20&#1044;&#1083;&#1103;%20&#1085;&#1072;&#1095;&#1072;&#1083;&#1072;%20&#1087;&#1088;&#1072;&#1079;&#1076;&#1085;&#1080;&#1082;&#1072;%20%20(audiopoisk.com)%20(2).mp3" TargetMode="Externa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1.%20&#1060;&#1072;&#1085;&#1092;&#1072;&#1088;&#1099;%20-%20&#1044;&#1083;&#1103;%20&#1085;&#1072;&#1095;&#1072;&#1083;&#1072;%20&#1087;&#1088;&#1072;&#1079;&#1076;&#1085;&#1080;&#1082;&#1072;%20%20(audiopoisk.com)%20(2).mp3" TargetMode="Externa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1.%20&#1060;&#1072;&#1085;&#1092;&#1072;&#1088;&#1099;%20-%20&#1044;&#1083;&#1103;%20&#1085;&#1072;&#1095;&#1072;&#1083;&#1072;%20&#1087;&#1088;&#1072;&#1079;&#1076;&#1085;&#1080;&#1082;&#1072;%20%20(audiopoisk.com)%20(2)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7.%20&#1063;&#1072;&#1081;&#1082;&#1086;&#1074;&#1089;&#1082;&#1080;&#1081;%20&#1055;.&#1048;.%20-%20&#1065;&#1077;&#1083;&#1082;&#1091;&#1085;&#1095;&#1080;&#1082;%20%20(audiopoisk.com)%20(2)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lisenko-mikola-a-ya-d-vchina-poltavka--3-uskor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1.%20&#1060;&#1072;&#1085;&#1092;&#1072;&#1088;&#1099;%20-%20&#1044;&#1083;&#1103;%20&#1085;&#1072;&#1095;&#1072;&#1083;&#1072;%20&#1087;&#1088;&#1072;&#1079;&#1076;&#1085;&#1080;&#1082;&#1072;%20%20(audiopoisk.com)%20(2).mp3" TargetMode="Externa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1.%20&#1060;&#1072;&#1085;&#1092;&#1072;&#1088;&#1099;%20-%20&#1044;&#1083;&#1103;%20&#1085;&#1072;&#1095;&#1072;&#1083;&#1072;%20&#1087;&#1088;&#1072;&#1079;&#1076;&#1085;&#1080;&#1082;&#1072;%20%20(audiopoisk.com)%20(2).mp3" TargetMode="Externa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35.jpeg"/><Relationship Id="rId5" Type="http://schemas.openxmlformats.org/officeDocument/2006/relationships/image" Target="../media/image30.jpeg"/><Relationship Id="rId10" Type="http://schemas.openxmlformats.org/officeDocument/2006/relationships/image" Target="../media/image34.jpeg"/><Relationship Id="rId4" Type="http://schemas.openxmlformats.org/officeDocument/2006/relationships/image" Target="../media/image29.jpeg"/><Relationship Id="rId9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1.%20&#1060;&#1072;&#1085;&#1092;&#1072;&#1088;&#1099;%20-%20&#1044;&#1083;&#1103;%20&#1085;&#1072;&#1095;&#1072;&#1083;&#1072;%20&#1087;&#1088;&#1072;&#1079;&#1076;&#1085;&#1080;&#1082;&#1072;%20%20(audiopoisk.com)%20(2).mp3" TargetMode="Externa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1.%20&#1060;&#1072;&#1085;&#1092;&#1072;&#1088;&#1099;%20-%20&#1044;&#1083;&#1103;%20&#1085;&#1072;&#1095;&#1072;&#1083;&#1072;%20&#1087;&#1088;&#1072;&#1079;&#1076;&#1085;&#1080;&#1082;&#1072;%20%20(audiopoisk.com)%20(2).mp3" TargetMode="Externa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1.%20&#1060;&#1072;&#1085;&#1092;&#1072;&#1088;&#1099;%20-%20&#1044;&#1083;&#1103;%20&#1085;&#1072;&#1095;&#1072;&#1083;&#1072;%20&#1087;&#1088;&#1072;&#1079;&#1076;&#1085;&#1080;&#1082;&#1072;%20%20(audiopoisk.com)%20(2).mp3" TargetMode="Externa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3.%20&#1088;&#1072;&#1091;&#1085;&#1076;&#1099;%20(2).mp3" TargetMode="Externa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1.%20&#1060;&#1072;&#1085;&#1092;&#1072;&#1088;&#1099;%20-%20&#1044;&#1083;&#1103;%20&#1085;&#1072;&#1095;&#1072;&#1083;&#1072;%20&#1087;&#1088;&#1072;&#1079;&#1076;&#1085;&#1080;&#1082;&#1072;%20%20(audiopoisk.com)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1.%20&#1044;&#1077;&#1090;&#1089;&#1082;&#1080;&#1077;%20&#1087;&#1077;&#1089;&#1085;&#1080;%20(&#1084;&#1080;&#1085;&#1091;&#1089;)%20-%20&#1053;&#1080;&#1095;&#1077;&#1075;&#1086;%20&#1085;&#1072;%20&#1089;&#1074;&#1077;&#1090;&#1077;%20&#1083;&#1091;&#1095;&#1096;&#1077;%20&#1085;&#1077;&#1090;&#1091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2.%20&#1044;&#1077;&#1090;&#1089;&#1082;&#1080;&#1077;%20&#1087;&#1077;&#1089;&#1085;&#1080;%20(&#1084;&#1080;&#1085;&#1091;&#1089;)%20-%20&#1063;&#1072;&#1089;&#1090;&#1091;&#1096;&#1082;&#1080;%20&#1041;&#1072;&#1073;&#1086;&#1082;-&#1045;&#1078;&#1077;&#1082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3.%20&#1071;%20&#1053;&#1072;%20&#1057;&#1086;&#1083;&#1085;&#1099;&#1096;&#1082;&#1077;%20&#1051;&#1077;&#1078;&#1091;.mp3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91;&#1079;&#1080;&#1095;&#1085;&#1080;&#1081;%20&#1088;&#1080;&#1085;&#1075;\4.%20&#1084;&#1080;&#1085;\4.%20inusovka-ya-ves_-den_-sizhu-minus(muzofon.com).mp3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14412" y="1500174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Музичний</a:t>
            </a:r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ринг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996952"/>
            <a:ext cx="6400800" cy="1752600"/>
          </a:xfrm>
        </p:spPr>
        <p:txBody>
          <a:bodyPr/>
          <a:lstStyle/>
          <a:p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Конкурсно-розважальна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3. раунды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5013176"/>
            <a:ext cx="5257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Презентацію виконала:</a:t>
            </a:r>
          </a:p>
          <a:p>
            <a:pPr algn="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Вчитель музичного мистецтва </a:t>
            </a:r>
          </a:p>
          <a:p>
            <a:pPr algn="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Миколаївської ЗОШ №48</a:t>
            </a:r>
          </a:p>
          <a:p>
            <a:pPr algn="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Чеховська Н. П.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5. Oh-rano-vstaet-ohrana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8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. Минусовка - Пусть бегут неуклюже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6. Минусовка - Пусть бегут неуклюже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7. Песенка Вини Пух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7. Песенка Вини Пух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8. Песенка Мамонтенк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9. Prostokvashino-Kaby-ne-bylo-zimy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0. Kolybel_naya-quotLozhkoy-sneg-meshayaquot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1. RASSKAZhИ-SNEGUROChKAGDE-BYLA-MИNUSOV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6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643050"/>
            <a:ext cx="864399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РАУНД  І</a:t>
            </a:r>
            <a:r>
              <a:rPr lang="en-US" sz="9600" b="1" dirty="0" smtClean="0">
                <a:solidFill>
                  <a:schemeClr val="bg1"/>
                </a:solidFill>
              </a:rPr>
              <a:t>V</a:t>
            </a:r>
            <a:endParaRPr lang="uk-UA" sz="9600" b="1" dirty="0" smtClean="0">
              <a:solidFill>
                <a:schemeClr val="bg1"/>
              </a:solidFill>
            </a:endParaRPr>
          </a:p>
          <a:p>
            <a:r>
              <a:rPr lang="uk-UA" sz="8800" b="1" dirty="0" smtClean="0">
                <a:solidFill>
                  <a:schemeClr val="bg1"/>
                </a:solidFill>
              </a:rPr>
              <a:t>Музичний багаж</a:t>
            </a:r>
            <a:endParaRPr lang="ru-RU" sz="8800" b="1" dirty="0">
              <a:solidFill>
                <a:schemeClr val="bg1"/>
              </a:solidFill>
            </a:endParaRPr>
          </a:p>
        </p:txBody>
      </p:sp>
      <p:pic>
        <p:nvPicPr>
          <p:cNvPr id="3" name="1. Фанфары - Для начала праздника  (audiopoisk.com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49537/img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643050"/>
            <a:ext cx="6572296" cy="383351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357422" y="5715016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Скрипка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000496" y="571501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Арфа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14942" y="571501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Труба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5715016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Гітара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429520" y="5715016"/>
            <a:ext cx="171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Баян, </a:t>
            </a:r>
            <a:r>
              <a:rPr lang="uk-UA" sz="2400" dirty="0" err="1" smtClean="0"/>
              <a:t>аккардеон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428736"/>
            <a:ext cx="77153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РАУНД </a:t>
            </a:r>
            <a:r>
              <a:rPr lang="en-US" sz="9600" b="1" dirty="0" smtClean="0">
                <a:solidFill>
                  <a:schemeClr val="bg1"/>
                </a:solidFill>
              </a:rPr>
              <a:t>V</a:t>
            </a:r>
            <a:endParaRPr lang="uk-UA" sz="96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Чорний ящик</a:t>
            </a:r>
            <a:endParaRPr lang="ru-RU" sz="9600" b="1" dirty="0">
              <a:solidFill>
                <a:schemeClr val="bg1"/>
              </a:solidFill>
            </a:endParaRPr>
          </a:p>
        </p:txBody>
      </p:sp>
      <p:pic>
        <p:nvPicPr>
          <p:cNvPr id="3" name="1. Фанфары - Для начала праздника  (audiopoisk.com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571612"/>
            <a:ext cx="7143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 РАУНД   І</a:t>
            </a:r>
          </a:p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Привітання</a:t>
            </a:r>
          </a:p>
          <a:p>
            <a:pPr algn="ctr"/>
            <a:r>
              <a:rPr lang="uk-UA" sz="4800" b="1" dirty="0" smtClean="0">
                <a:solidFill>
                  <a:schemeClr val="bg1"/>
                </a:solidFill>
              </a:rPr>
              <a:t>(представлення команд)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3" name="1. Фанфары - Для начала праздника  (audiopoisk.com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8960639_252_1.jpg"/>
          <p:cNvPicPr>
            <a:picLocks noChangeAspect="1"/>
          </p:cNvPicPr>
          <p:nvPr/>
        </p:nvPicPr>
        <p:blipFill>
          <a:blip r:embed="rId4" cstate="print"/>
          <a:srcRect b="6897"/>
          <a:stretch>
            <a:fillRect/>
          </a:stretch>
        </p:blipFill>
        <p:spPr>
          <a:xfrm>
            <a:off x="251520" y="332656"/>
            <a:ext cx="4982443" cy="6143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220072" y="3068960"/>
            <a:ext cx="3923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 І. Чайковський </a:t>
            </a:r>
            <a:endParaRPr lang="ru-RU" sz="32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7. Чайковский П.И. - Щелкунчик  (audiopoisk.com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5786536"/>
            <a:ext cx="755576" cy="755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0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20072" y="3068960"/>
            <a:ext cx="3923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В. Лисенко</a:t>
            </a:r>
            <a:endParaRPr lang="ru-RU" sz="32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Картинки по запросу микола лисенк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4664"/>
            <a:ext cx="4464496" cy="6175558"/>
          </a:xfrm>
          <a:prstGeom prst="rect">
            <a:avLst/>
          </a:prstGeom>
          <a:noFill/>
        </p:spPr>
      </p:pic>
      <p:pic>
        <p:nvPicPr>
          <p:cNvPr id="7" name="lisenko-mikola-a-ya-d-vchina-poltavka--3-usko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44408" y="5805264"/>
            <a:ext cx="736848" cy="73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7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85860"/>
            <a:ext cx="807249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РАУНД</a:t>
            </a:r>
            <a:r>
              <a:rPr lang="en-US" sz="9600" b="1" dirty="0" smtClean="0">
                <a:solidFill>
                  <a:schemeClr val="bg1"/>
                </a:solidFill>
              </a:rPr>
              <a:t> VI</a:t>
            </a:r>
            <a:endParaRPr lang="uk-UA" sz="96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Бліц – турнір</a:t>
            </a:r>
          </a:p>
          <a:p>
            <a:pPr algn="ctr"/>
            <a:r>
              <a:rPr lang="uk-UA" sz="5400" dirty="0" err="1" smtClean="0">
                <a:solidFill>
                  <a:schemeClr val="bg1"/>
                </a:solidFill>
              </a:rPr>
              <a:t>“Червона</a:t>
            </a:r>
            <a:r>
              <a:rPr lang="uk-UA" sz="5400" dirty="0" smtClean="0">
                <a:solidFill>
                  <a:schemeClr val="bg1"/>
                </a:solidFill>
              </a:rPr>
              <a:t> </a:t>
            </a:r>
            <a:r>
              <a:rPr lang="uk-UA" sz="5400" dirty="0" err="1" smtClean="0">
                <a:solidFill>
                  <a:schemeClr val="bg1"/>
                </a:solidFill>
              </a:rPr>
              <a:t>кнопка”</a:t>
            </a:r>
            <a:endParaRPr lang="en-US" sz="4800" dirty="0" smtClean="0">
              <a:solidFill>
                <a:schemeClr val="bg1"/>
              </a:solidFill>
            </a:endParaRPr>
          </a:p>
        </p:txBody>
      </p:sp>
      <p:pic>
        <p:nvPicPr>
          <p:cNvPr id="4" name="1. Фанфары - Для начала праздника  (audiopoisk.com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uk-UA" sz="2000" dirty="0" smtClean="0"/>
              <a:t>Як називається перерва між діями в спектаклі, опері, чи між відділенням концерту?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2000" dirty="0" smtClean="0"/>
              <a:t>Як називають музиканта</a:t>
            </a:r>
            <a:r>
              <a:rPr lang="en-US" sz="2000" dirty="0" smtClean="0"/>
              <a:t> </a:t>
            </a:r>
            <a:r>
              <a:rPr lang="uk-UA" sz="2000" dirty="0" smtClean="0"/>
              <a:t>- виконавця, який досконало володіє технікою свого інструмента?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2000" dirty="0" smtClean="0"/>
              <a:t>Як звали першого виконавця, який співав у стилі </a:t>
            </a:r>
            <a:r>
              <a:rPr lang="uk-UA" sz="2000" dirty="0" err="1" smtClean="0"/>
              <a:t>рок-</a:t>
            </a:r>
            <a:r>
              <a:rPr lang="uk-UA" sz="2000" dirty="0" smtClean="0"/>
              <a:t> </a:t>
            </a:r>
            <a:r>
              <a:rPr lang="uk-UA" sz="2000" dirty="0" err="1" smtClean="0"/>
              <a:t>н-рол</a:t>
            </a:r>
            <a:r>
              <a:rPr lang="uk-UA" sz="2000" dirty="0" smtClean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2000" dirty="0" smtClean="0"/>
              <a:t>Назвіть український рок-гурт назва якого </a:t>
            </a:r>
            <a:r>
              <a:rPr lang="uk-UA" sz="2000" dirty="0" err="1" smtClean="0"/>
              <a:t>пов</a:t>
            </a:r>
            <a:r>
              <a:rPr lang="ru-RU" sz="2000" dirty="0" smtClean="0"/>
              <a:t>’</a:t>
            </a:r>
            <a:r>
              <a:rPr lang="uk-UA" sz="2000" dirty="0" err="1" smtClean="0"/>
              <a:t>язана</a:t>
            </a:r>
            <a:r>
              <a:rPr lang="uk-UA" sz="2000" dirty="0" smtClean="0"/>
              <a:t> з водою. </a:t>
            </a:r>
            <a:endParaRPr lang="uk-UA" sz="2000" b="1" dirty="0" smtClean="0"/>
          </a:p>
          <a:p>
            <a:pPr marL="342900" indent="-342900">
              <a:buFont typeface="+mj-lt"/>
              <a:buAutoNum type="arabicPeriod"/>
            </a:pPr>
            <a:r>
              <a:rPr lang="uk-UA" sz="2000" dirty="0" smtClean="0"/>
              <a:t>Як називається графічний знак для запису музичних звуків?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2000" dirty="0" smtClean="0"/>
              <a:t>Як називається найбільший клавішно-духовий музичний інструмент?</a:t>
            </a:r>
          </a:p>
          <a:p>
            <a:r>
              <a:rPr lang="uk-UA" sz="2000" dirty="0" smtClean="0"/>
              <a:t>7.   Назва якого інструмента містить 2 терміна: "голосно" і "тихо"? </a:t>
            </a:r>
            <a:endParaRPr lang="ru-RU" sz="2000" dirty="0" smtClean="0"/>
          </a:p>
          <a:p>
            <a:r>
              <a:rPr lang="uk-UA" sz="2000" dirty="0" smtClean="0"/>
              <a:t>8.   Який музичний інструмент поєднує в собі фортепіано і гармонь? </a:t>
            </a:r>
            <a:endParaRPr lang="ru-RU" sz="2000" dirty="0" smtClean="0"/>
          </a:p>
          <a:p>
            <a:r>
              <a:rPr lang="uk-UA" sz="2000" dirty="0" smtClean="0"/>
              <a:t>9.   Назвіть самого знаменитого співака в грецькій міфології. </a:t>
            </a:r>
            <a:endParaRPr lang="ru-RU" sz="2000" dirty="0" smtClean="0"/>
          </a:p>
          <a:p>
            <a:r>
              <a:rPr lang="uk-UA" sz="2000" dirty="0" smtClean="0"/>
              <a:t>10. Як називається дуже швидка гра на барабані? </a:t>
            </a:r>
            <a:endParaRPr lang="ru-RU" sz="2000" dirty="0" smtClean="0"/>
          </a:p>
          <a:p>
            <a:r>
              <a:rPr lang="uk-UA" sz="2000" dirty="0" smtClean="0"/>
              <a:t>11. Який музичний інструмент використовується як еталон висоти при настроюванні інструментів? </a:t>
            </a:r>
            <a:endParaRPr lang="ru-RU" sz="2000" dirty="0" smtClean="0"/>
          </a:p>
          <a:p>
            <a:r>
              <a:rPr lang="uk-UA" sz="2000" dirty="0" smtClean="0"/>
              <a:t>12. Як називається ансамбль з 4-х виконавців? </a:t>
            </a:r>
            <a:endParaRPr lang="ru-RU" sz="2000" dirty="0" smtClean="0"/>
          </a:p>
          <a:p>
            <a:r>
              <a:rPr lang="uk-UA" sz="2000" dirty="0" smtClean="0"/>
              <a:t>13. Як називають людину, яка в народному або армійському хорі починає пісню? </a:t>
            </a:r>
            <a:endParaRPr lang="ru-RU" sz="2000" dirty="0" smtClean="0"/>
          </a:p>
          <a:p>
            <a:r>
              <a:rPr lang="uk-UA" sz="2000" dirty="0" smtClean="0"/>
              <a:t>14. Як називають музиканти 5 лінійок, на яких пишуться ноти? </a:t>
            </a:r>
            <a:endParaRPr lang="ru-RU" sz="2000" dirty="0" smtClean="0"/>
          </a:p>
          <a:p>
            <a:r>
              <a:rPr lang="uk-UA" sz="2000" dirty="0" smtClean="0"/>
              <a:t>15. Як називають пристрасного любителя музики? </a:t>
            </a:r>
            <a:endParaRPr lang="ru-RU" sz="2000" dirty="0" smtClean="0"/>
          </a:p>
          <a:p>
            <a:pPr marL="342900" indent="-342900"/>
            <a:r>
              <a:rPr lang="uk-UA" sz="2000" dirty="0" smtClean="0"/>
              <a:t>16. Який твір найчастіше виконують юнаки, стоячи під вікнами своїх обранець?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7154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17. Українська співачка, яка першою здобула перемогу на конкурсі «</a:t>
            </a:r>
            <a:r>
              <a:rPr lang="uk-UA" dirty="0" err="1" smtClean="0"/>
              <a:t>Євробачення</a:t>
            </a:r>
            <a:r>
              <a:rPr lang="uk-UA" dirty="0" smtClean="0"/>
              <a:t>». </a:t>
            </a:r>
            <a:endParaRPr lang="ru-RU" dirty="0" smtClean="0"/>
          </a:p>
          <a:p>
            <a:r>
              <a:rPr lang="uk-UA" dirty="0" smtClean="0"/>
              <a:t>18. Назви композитора, який написав </a:t>
            </a:r>
            <a:r>
              <a:rPr lang="uk-UA" dirty="0" err="1" smtClean="0"/>
              <a:t>“Полонез</a:t>
            </a:r>
            <a:r>
              <a:rPr lang="uk-UA" dirty="0" smtClean="0"/>
              <a:t> </a:t>
            </a:r>
            <a:r>
              <a:rPr lang="uk-UA" dirty="0" err="1" smtClean="0"/>
              <a:t>Огіньського</a:t>
            </a:r>
            <a:r>
              <a:rPr lang="uk-UA" dirty="0" smtClean="0"/>
              <a:t>?</a:t>
            </a:r>
            <a:r>
              <a:rPr lang="uk-UA" b="1" dirty="0" smtClean="0"/>
              <a:t> </a:t>
            </a:r>
            <a:endParaRPr lang="ru-RU" dirty="0" smtClean="0"/>
          </a:p>
          <a:p>
            <a:r>
              <a:rPr lang="uk-UA" dirty="0" smtClean="0"/>
              <a:t>19. Як називалася знаменита четвірка Ліверпуля, назавжди вписала своє ім'я в історію світової рок - музики?</a:t>
            </a:r>
            <a:r>
              <a:rPr lang="uk-UA" b="1" dirty="0" smtClean="0"/>
              <a:t> </a:t>
            </a:r>
            <a:endParaRPr lang="ru-RU" dirty="0" smtClean="0"/>
          </a:p>
          <a:p>
            <a:r>
              <a:rPr lang="uk-UA" dirty="0" smtClean="0"/>
              <a:t>20. Як називається старовинний народний щипковий інструмент,під який виконували думи?</a:t>
            </a:r>
            <a:r>
              <a:rPr lang="uk-UA" b="1" dirty="0" smtClean="0"/>
              <a:t> </a:t>
            </a:r>
            <a:endParaRPr lang="ru-RU" dirty="0" smtClean="0"/>
          </a:p>
          <a:p>
            <a:r>
              <a:rPr lang="uk-UA" dirty="0" smtClean="0"/>
              <a:t>21. Як називається стильовий напрям у професійній музиці,що виник на початку </a:t>
            </a:r>
            <a:r>
              <a:rPr lang="uk-UA" dirty="0" err="1" smtClean="0"/>
              <a:t>ХХст</a:t>
            </a:r>
            <a:r>
              <a:rPr lang="uk-UA" dirty="0" smtClean="0"/>
              <a:t>. в США внаслідок взаємодії африканської та європейської танцювальної музики? </a:t>
            </a:r>
            <a:endParaRPr lang="ru-RU" dirty="0" smtClean="0"/>
          </a:p>
          <a:p>
            <a:r>
              <a:rPr lang="uk-UA" dirty="0" smtClean="0"/>
              <a:t>22. Який спеціальний музичний знак позначає підвищення ноти на півтону? </a:t>
            </a:r>
            <a:endParaRPr lang="ru-RU" dirty="0" smtClean="0"/>
          </a:p>
          <a:p>
            <a:r>
              <a:rPr lang="uk-UA" dirty="0" smtClean="0"/>
              <a:t>23. Як називається стильовий напрям в естрадній музиці,що з</a:t>
            </a:r>
            <a:r>
              <a:rPr lang="ru-RU" dirty="0" smtClean="0"/>
              <a:t>’</a:t>
            </a:r>
            <a:r>
              <a:rPr lang="uk-UA" dirty="0" smtClean="0"/>
              <a:t> явився у Великобританії та США у 50-60-х роках </a:t>
            </a:r>
            <a:r>
              <a:rPr lang="uk-UA" dirty="0" err="1" smtClean="0"/>
              <a:t>ХХст</a:t>
            </a:r>
            <a:r>
              <a:rPr lang="uk-UA" dirty="0" smtClean="0"/>
              <a:t>. Основними ознаками якого є опора на блюзові форми та надто підкреслений ритм,високий емоційний рівень виконання?</a:t>
            </a:r>
            <a:endParaRPr lang="ru-RU" dirty="0" smtClean="0"/>
          </a:p>
          <a:p>
            <a:r>
              <a:rPr lang="uk-UA" dirty="0" smtClean="0"/>
              <a:t>24. Український автор і виконавець власних пісень таких як «Люди, як кораблі», «Мамо», «Старі фотографії». </a:t>
            </a:r>
            <a:endParaRPr lang="ru-RU" dirty="0" smtClean="0"/>
          </a:p>
          <a:p>
            <a:r>
              <a:rPr lang="uk-UA" dirty="0" smtClean="0"/>
              <a:t>25. Як називається музичний інструмент схожий на дитячу </a:t>
            </a:r>
            <a:r>
              <a:rPr lang="uk-UA" dirty="0" err="1" smtClean="0"/>
              <a:t>бряскалку</a:t>
            </a:r>
            <a:r>
              <a:rPr lang="uk-UA" dirty="0" smtClean="0"/>
              <a:t>?</a:t>
            </a:r>
            <a:r>
              <a:rPr lang="uk-UA" b="1" dirty="0" smtClean="0"/>
              <a:t> </a:t>
            </a:r>
            <a:endParaRPr lang="ru-RU" dirty="0" smtClean="0"/>
          </a:p>
          <a:p>
            <a:r>
              <a:rPr lang="uk-UA" dirty="0" smtClean="0"/>
              <a:t>26. Виконавиця народних українських пісень, «соловейко» української естради. </a:t>
            </a:r>
            <a:endParaRPr lang="ru-RU" dirty="0" smtClean="0"/>
          </a:p>
          <a:p>
            <a:r>
              <a:rPr lang="uk-UA" dirty="0" smtClean="0"/>
              <a:t>27. Перерва у звучанні музики? </a:t>
            </a:r>
            <a:endParaRPr lang="ru-RU" dirty="0" smtClean="0"/>
          </a:p>
          <a:p>
            <a:r>
              <a:rPr lang="uk-UA" dirty="0" smtClean="0"/>
              <a:t>28. Яка геометрична фігура стала музичним інструментом? </a:t>
            </a:r>
            <a:endParaRPr lang="ru-RU" dirty="0" smtClean="0"/>
          </a:p>
          <a:p>
            <a:r>
              <a:rPr lang="uk-UA" dirty="0" smtClean="0"/>
              <a:t>29. Яка мова є рідною для співачки Мірей </a:t>
            </a:r>
            <a:r>
              <a:rPr lang="uk-UA" dirty="0" err="1" smtClean="0"/>
              <a:t>Матьє</a:t>
            </a:r>
            <a:r>
              <a:rPr lang="uk-UA" dirty="0" smtClean="0"/>
              <a:t>?</a:t>
            </a:r>
            <a:r>
              <a:rPr lang="uk-UA" b="1" dirty="0" smtClean="0"/>
              <a:t> </a:t>
            </a:r>
            <a:endParaRPr lang="ru-RU" dirty="0" smtClean="0"/>
          </a:p>
          <a:p>
            <a:r>
              <a:rPr lang="uk-UA" dirty="0" smtClean="0"/>
              <a:t>30. Який композитор написав увертюру </a:t>
            </a:r>
            <a:r>
              <a:rPr lang="uk-UA" dirty="0" err="1" smtClean="0"/>
              <a:t>“Егмонт”</a:t>
            </a:r>
            <a:r>
              <a:rPr lang="uk-UA" dirty="0" smtClean="0"/>
              <a:t>?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5011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31. Назвіть прізвище видатного американського виконавця джазової музики </a:t>
            </a:r>
            <a:r>
              <a:rPr lang="uk-UA" dirty="0" err="1" smtClean="0"/>
              <a:t>ХХст</a:t>
            </a:r>
            <a:r>
              <a:rPr lang="uk-UA" dirty="0" smtClean="0"/>
              <a:t>?</a:t>
            </a:r>
            <a:endParaRPr lang="ru-RU" dirty="0" smtClean="0"/>
          </a:p>
          <a:p>
            <a:r>
              <a:rPr lang="uk-UA" dirty="0" smtClean="0"/>
              <a:t>32. Скільки частин міститься в симфонії? </a:t>
            </a:r>
            <a:endParaRPr lang="ru-RU" dirty="0" smtClean="0"/>
          </a:p>
          <a:p>
            <a:r>
              <a:rPr lang="uk-UA" dirty="0" smtClean="0"/>
              <a:t>33. Останній твір Моцарта? </a:t>
            </a:r>
            <a:endParaRPr lang="ru-RU" dirty="0" smtClean="0"/>
          </a:p>
          <a:p>
            <a:r>
              <a:rPr lang="uk-UA" dirty="0" smtClean="0"/>
              <a:t>34. Якого композитора слухають всі наречені?</a:t>
            </a:r>
            <a:r>
              <a:rPr lang="uk-UA" b="1" dirty="0" smtClean="0"/>
              <a:t> </a:t>
            </a:r>
            <a:endParaRPr lang="ru-RU" dirty="0" smtClean="0"/>
          </a:p>
          <a:p>
            <a:r>
              <a:rPr lang="uk-UA" dirty="0" smtClean="0"/>
              <a:t>35. Назвіть ім’я співачки, що співає в дуеті з Олексієм </a:t>
            </a:r>
            <a:r>
              <a:rPr lang="uk-UA" dirty="0" err="1" smtClean="0"/>
              <a:t>Потапенко</a:t>
            </a:r>
            <a:r>
              <a:rPr lang="uk-UA" dirty="0" smtClean="0"/>
              <a:t>. </a:t>
            </a:r>
            <a:endParaRPr lang="ru-RU" dirty="0" smtClean="0"/>
          </a:p>
          <a:p>
            <a:r>
              <a:rPr lang="uk-UA" dirty="0" smtClean="0"/>
              <a:t>36. Назвіть першу рок-групу яка була заснована у Ліверпулі? </a:t>
            </a:r>
            <a:endParaRPr lang="ru-RU" dirty="0" smtClean="0"/>
          </a:p>
          <a:p>
            <a:r>
              <a:rPr lang="uk-UA" dirty="0" smtClean="0"/>
              <a:t>37. Який музичний інструмент використовують багато шамани під час проведення культових обрядів?</a:t>
            </a:r>
            <a:r>
              <a:rPr lang="uk-UA" b="1" dirty="0" smtClean="0"/>
              <a:t> </a:t>
            </a:r>
            <a:endParaRPr lang="ru-RU" dirty="0" smtClean="0"/>
          </a:p>
          <a:p>
            <a:r>
              <a:rPr lang="uk-UA" dirty="0" smtClean="0"/>
              <a:t>38. Назвіть соліста групи “</a:t>
            </a:r>
            <a:r>
              <a:rPr lang="en-US" dirty="0" smtClean="0"/>
              <a:t>Queen</a:t>
            </a:r>
            <a:r>
              <a:rPr lang="uk-UA" dirty="0" smtClean="0"/>
              <a:t>”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uk-UA" i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4338" name="Picture 2" descr="http://s42.radikal.ru/i096/1107/0a/7baedeee6fa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714752"/>
            <a:ext cx="3120928" cy="26431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571612"/>
            <a:ext cx="81439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РАУНД</a:t>
            </a:r>
            <a:r>
              <a:rPr lang="en-US" sz="9600" b="1" dirty="0" smtClean="0">
                <a:solidFill>
                  <a:schemeClr val="bg1"/>
                </a:solidFill>
              </a:rPr>
              <a:t> VII</a:t>
            </a:r>
          </a:p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Фотогалерея </a:t>
            </a:r>
            <a:endParaRPr lang="ru-RU" sz="9600" b="1" dirty="0">
              <a:solidFill>
                <a:schemeClr val="bg1"/>
              </a:solidFill>
            </a:endParaRPr>
          </a:p>
        </p:txBody>
      </p:sp>
      <p:pic>
        <p:nvPicPr>
          <p:cNvPr id="3" name="1. Фанфары - Для начала праздника  (audiopoisk.com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04959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14290"/>
            <a:ext cx="2088039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Beethov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1357298"/>
            <a:ext cx="2357454" cy="2941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mozart-si-verdi-pentru-doua-voci-la-sala-de-lectura-i415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3500438"/>
            <a:ext cx="2214578" cy="3094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8490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86644" y="0"/>
            <a:ext cx="172478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leontovichbi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14612" y="3571876"/>
            <a:ext cx="1990059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239321032_ph0820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43240" y="0"/>
            <a:ext cx="2452693" cy="3183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8960639_252_1.jpg"/>
          <p:cNvPicPr>
            <a:picLocks noChangeAspect="1"/>
          </p:cNvPicPr>
          <p:nvPr/>
        </p:nvPicPr>
        <p:blipFill>
          <a:blip r:embed="rId9" cstate="print"/>
          <a:srcRect b="6438"/>
          <a:stretch>
            <a:fillRect/>
          </a:stretch>
        </p:blipFill>
        <p:spPr>
          <a:xfrm>
            <a:off x="5000628" y="214290"/>
            <a:ext cx="2448402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57424959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286248" y="2643182"/>
            <a:ext cx="2476503" cy="2983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9089528_SHostakovichd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143636" y="4071918"/>
            <a:ext cx="215233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Edvard_Grieg_(1888)_by_Elliot_and_Fry_-_0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000892" y="2000240"/>
            <a:ext cx="1928826" cy="2818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785926"/>
            <a:ext cx="89297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РАУНД </a:t>
            </a:r>
            <a:r>
              <a:rPr lang="en-US" sz="9600" b="1" dirty="0" smtClean="0">
                <a:solidFill>
                  <a:schemeClr val="bg1"/>
                </a:solidFill>
              </a:rPr>
              <a:t>VIII</a:t>
            </a:r>
            <a:endParaRPr lang="uk-UA" sz="96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Знайди зайве</a:t>
            </a:r>
            <a:endParaRPr lang="en-US" sz="9600" b="1" dirty="0" smtClean="0">
              <a:solidFill>
                <a:schemeClr val="bg1"/>
              </a:solidFill>
            </a:endParaRPr>
          </a:p>
        </p:txBody>
      </p:sp>
      <p:pic>
        <p:nvPicPr>
          <p:cNvPr id="3" name="1. Фанфары - Для начала праздника  (audiopoisk.com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arf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80528" y="332656"/>
            <a:ext cx="1782198" cy="2376264"/>
          </a:xfrm>
          <a:prstGeom prst="rect">
            <a:avLst/>
          </a:prstGeom>
        </p:spPr>
      </p:pic>
      <p:pic>
        <p:nvPicPr>
          <p:cNvPr id="5" name="Рисунок 4" descr="cimbali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764704"/>
            <a:ext cx="2963483" cy="2114600"/>
          </a:xfrm>
          <a:prstGeom prst="rect">
            <a:avLst/>
          </a:prstGeom>
        </p:spPr>
      </p:pic>
      <p:pic>
        <p:nvPicPr>
          <p:cNvPr id="6" name="Рисунок 5" descr="tuba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-425435" y="4465995"/>
            <a:ext cx="2591051" cy="1381157"/>
          </a:xfrm>
          <a:prstGeom prst="rect">
            <a:avLst/>
          </a:prstGeom>
        </p:spPr>
      </p:pic>
      <p:pic>
        <p:nvPicPr>
          <p:cNvPr id="7" name="Рисунок 6" descr="бандур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764704"/>
            <a:ext cx="1303277" cy="1969332"/>
          </a:xfrm>
          <a:prstGeom prst="rect">
            <a:avLst/>
          </a:prstGeom>
        </p:spPr>
      </p:pic>
      <p:pic>
        <p:nvPicPr>
          <p:cNvPr id="8" name="Рисунок 7" descr="валторн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45427" y="4437112"/>
            <a:ext cx="2698573" cy="1944216"/>
          </a:xfrm>
          <a:prstGeom prst="rect">
            <a:avLst/>
          </a:prstGeom>
        </p:spPr>
      </p:pic>
      <p:pic>
        <p:nvPicPr>
          <p:cNvPr id="9" name="Рисунок 8" descr="гитар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6200000">
            <a:off x="7167566" y="977450"/>
            <a:ext cx="2420888" cy="1131300"/>
          </a:xfrm>
          <a:prstGeom prst="rect">
            <a:avLst/>
          </a:prstGeom>
        </p:spPr>
      </p:pic>
      <p:pic>
        <p:nvPicPr>
          <p:cNvPr id="10" name="Рисунок 9" descr="горн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95936" y="4365104"/>
            <a:ext cx="2458027" cy="2097516"/>
          </a:xfrm>
          <a:prstGeom prst="rect">
            <a:avLst/>
          </a:prstGeom>
        </p:spPr>
      </p:pic>
      <p:pic>
        <p:nvPicPr>
          <p:cNvPr id="11" name="Рисунок 10" descr="домра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403648" y="836712"/>
            <a:ext cx="2088232" cy="1908080"/>
          </a:xfrm>
          <a:prstGeom prst="rect">
            <a:avLst/>
          </a:prstGeom>
        </p:spPr>
      </p:pic>
      <p:pic>
        <p:nvPicPr>
          <p:cNvPr id="12" name="Рисунок 11" descr="саксафон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547664" y="4725144"/>
            <a:ext cx="2593910" cy="1728192"/>
          </a:xfrm>
          <a:prstGeom prst="rect">
            <a:avLst/>
          </a:prstGeom>
        </p:spPr>
      </p:pic>
      <p:pic>
        <p:nvPicPr>
          <p:cNvPr id="13" name="Рисунок 12" descr="труба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47664" y="3861048"/>
            <a:ext cx="2520280" cy="858698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0" y="3356992"/>
            <a:ext cx="91440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00108"/>
            <a:ext cx="8429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РАУНД  ІІ</a:t>
            </a:r>
          </a:p>
          <a:p>
            <a:pPr algn="ctr"/>
            <a:r>
              <a:rPr lang="uk-UA" sz="8000" b="1" dirty="0" smtClean="0">
                <a:solidFill>
                  <a:schemeClr val="bg1"/>
                </a:solidFill>
              </a:rPr>
              <a:t>Конкурс капітанів</a:t>
            </a:r>
          </a:p>
          <a:p>
            <a:r>
              <a:rPr lang="uk-UA" sz="4800" dirty="0" smtClean="0">
                <a:solidFill>
                  <a:schemeClr val="bg1"/>
                </a:solidFill>
              </a:rPr>
              <a:t>   </a:t>
            </a:r>
            <a:r>
              <a:rPr lang="uk-UA" sz="4800" dirty="0" err="1" smtClean="0">
                <a:solidFill>
                  <a:schemeClr val="bg1"/>
                </a:solidFill>
              </a:rPr>
              <a:t>“Пташка</a:t>
            </a:r>
            <a:r>
              <a:rPr lang="uk-UA" sz="4800" dirty="0" smtClean="0">
                <a:solidFill>
                  <a:schemeClr val="bg1"/>
                </a:solidFill>
              </a:rPr>
              <a:t> на хвості </a:t>
            </a:r>
            <a:r>
              <a:rPr lang="uk-UA" sz="4800" dirty="0" err="1" smtClean="0">
                <a:solidFill>
                  <a:schemeClr val="bg1"/>
                </a:solidFill>
              </a:rPr>
              <a:t>принесла”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3" name="1. Фанфары - Для начала праздника  (audiopoisk.com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785926"/>
            <a:ext cx="89297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РАУНД ІХ</a:t>
            </a:r>
            <a:endParaRPr lang="en-US" sz="9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8000" b="1" dirty="0" err="1" smtClean="0">
                <a:solidFill>
                  <a:schemeClr val="bg1"/>
                </a:solidFill>
              </a:rPr>
              <a:t>Домашн</a:t>
            </a:r>
            <a:r>
              <a:rPr lang="uk-UA" sz="8000" b="1" dirty="0" smtClean="0">
                <a:solidFill>
                  <a:schemeClr val="bg1"/>
                </a:solidFill>
              </a:rPr>
              <a:t>є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err="1" smtClean="0">
                <a:solidFill>
                  <a:schemeClr val="bg1"/>
                </a:solidFill>
              </a:rPr>
              <a:t>завдання</a:t>
            </a:r>
            <a:endParaRPr lang="ru-RU" sz="8000" b="1" dirty="0">
              <a:solidFill>
                <a:schemeClr val="bg1"/>
              </a:solidFill>
            </a:endParaRPr>
          </a:p>
        </p:txBody>
      </p:sp>
      <p:pic>
        <p:nvPicPr>
          <p:cNvPr id="3" name="1. Фанфары - Для начала праздника  (audiopoisk.com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3. раунды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643314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i="1" dirty="0" smtClean="0"/>
              <a:t>Дякуємо за участь!</a:t>
            </a:r>
            <a:endParaRPr lang="ru-RU" sz="5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1785926"/>
            <a:ext cx="721520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err="1" smtClean="0">
                <a:solidFill>
                  <a:schemeClr val="bg1"/>
                </a:solidFill>
              </a:rPr>
              <a:t>Крилат</a:t>
            </a:r>
            <a:r>
              <a:rPr lang="uk-UA" sz="3600" i="1" dirty="0" smtClean="0">
                <a:solidFill>
                  <a:schemeClr val="bg1"/>
                </a:solidFill>
              </a:rPr>
              <a:t>і вирази, </a:t>
            </a:r>
            <a:r>
              <a:rPr lang="uk-UA" sz="3600" i="1" dirty="0" err="1" smtClean="0">
                <a:solidFill>
                  <a:schemeClr val="bg1"/>
                </a:solidFill>
              </a:rPr>
              <a:t>пов</a:t>
            </a:r>
            <a:r>
              <a:rPr lang="en-US" sz="3600" i="1" dirty="0" smtClean="0">
                <a:solidFill>
                  <a:schemeClr val="bg1"/>
                </a:solidFill>
              </a:rPr>
              <a:t>’</a:t>
            </a:r>
            <a:r>
              <a:rPr lang="uk-UA" sz="3600" i="1" dirty="0" err="1" smtClean="0">
                <a:solidFill>
                  <a:schemeClr val="bg1"/>
                </a:solidFill>
              </a:rPr>
              <a:t>язані</a:t>
            </a:r>
            <a:r>
              <a:rPr lang="uk-UA" sz="3600" i="1" dirty="0" smtClean="0">
                <a:solidFill>
                  <a:schemeClr val="bg1"/>
                </a:solidFill>
              </a:rPr>
              <a:t> з музикою</a:t>
            </a:r>
            <a:r>
              <a:rPr lang="uk-UA" sz="3200" i="1" dirty="0" smtClean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uk-UA" sz="4000" dirty="0" smtClean="0"/>
              <a:t>Грати першу скрипку;</a:t>
            </a:r>
          </a:p>
          <a:p>
            <a:pPr>
              <a:buFont typeface="Wingdings" pitchFamily="2" charset="2"/>
              <a:buChar char="ü"/>
            </a:pPr>
            <a:r>
              <a:rPr lang="uk-UA" sz="4000" dirty="0" smtClean="0"/>
              <a:t>Ведмідь на вухо наступив;</a:t>
            </a:r>
          </a:p>
          <a:p>
            <a:pPr>
              <a:buFont typeface="Wingdings" pitchFamily="2" charset="2"/>
              <a:buChar char="ü"/>
            </a:pPr>
            <a:r>
              <a:rPr lang="uk-UA" sz="4000" dirty="0" smtClean="0"/>
              <a:t>Співає як соловей;</a:t>
            </a:r>
          </a:p>
          <a:p>
            <a:pPr>
              <a:buFont typeface="Wingdings" pitchFamily="2" charset="2"/>
              <a:buChar char="ü"/>
            </a:pPr>
            <a:r>
              <a:rPr lang="uk-UA" sz="4000" dirty="0" smtClean="0"/>
              <a:t>Лебедина пісня.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285860"/>
            <a:ext cx="83582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bg1"/>
                </a:solidFill>
              </a:rPr>
              <a:t>Раунд ІІІ</a:t>
            </a:r>
          </a:p>
          <a:p>
            <a:pPr algn="ctr"/>
            <a:r>
              <a:rPr lang="uk-UA" sz="9600" b="1" dirty="0" err="1" smtClean="0">
                <a:solidFill>
                  <a:schemeClr val="bg1"/>
                </a:solidFill>
              </a:rPr>
              <a:t>Озвучка</a:t>
            </a:r>
            <a:endParaRPr lang="ru-RU" sz="9600" b="1" dirty="0">
              <a:solidFill>
                <a:schemeClr val="bg1"/>
              </a:solidFill>
            </a:endParaRPr>
          </a:p>
        </p:txBody>
      </p:sp>
      <p:pic>
        <p:nvPicPr>
          <p:cNvPr id="3" name="1. Фанфары - Для начала праздника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. Детские песни (минус) - Ничего на свете лучше нет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1. Детские песни (минус) - Ничего на свете лучше нет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2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1624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162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. Детские песни (минус) - Частушки Бабок-Еж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2. Детские песни (минус) - Частушки Бабок-Еж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2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120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12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. Я На Солнышке Леж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3402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4. inusovka-ya-ves_-den_-sizhu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3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600</Words>
  <Application>Microsoft Office PowerPoint</Application>
  <PresentationFormat>Экран (4:3)</PresentationFormat>
  <Paragraphs>81</Paragraphs>
  <Slides>32</Slides>
  <Notes>0</Notes>
  <HiddenSlides>0</HiddenSlides>
  <MMClips>28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Музичний ринг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Музичний ринг</dc:title>
  <dc:creator>ТАНЯ</dc:creator>
  <cp:lastModifiedBy>Chekhovskaja Tanya</cp:lastModifiedBy>
  <cp:revision>29</cp:revision>
  <dcterms:created xsi:type="dcterms:W3CDTF">2013-04-10T19:38:11Z</dcterms:created>
  <dcterms:modified xsi:type="dcterms:W3CDTF">2017-09-10T12:27:48Z</dcterms:modified>
</cp:coreProperties>
</file>