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282" r:id="rId3"/>
    <p:sldId id="300" r:id="rId4"/>
    <p:sldId id="315" r:id="rId5"/>
    <p:sldId id="316" r:id="rId6"/>
    <p:sldId id="317" r:id="rId7"/>
    <p:sldId id="314" r:id="rId8"/>
    <p:sldId id="302" r:id="rId9"/>
    <p:sldId id="256" r:id="rId10"/>
    <p:sldId id="305" r:id="rId11"/>
    <p:sldId id="307" r:id="rId12"/>
    <p:sldId id="322" r:id="rId13"/>
    <p:sldId id="306" r:id="rId14"/>
    <p:sldId id="308" r:id="rId15"/>
    <p:sldId id="309" r:id="rId16"/>
    <p:sldId id="318" r:id="rId17"/>
    <p:sldId id="310" r:id="rId18"/>
    <p:sldId id="321" r:id="rId19"/>
    <p:sldId id="301" r:id="rId20"/>
    <p:sldId id="312" r:id="rId21"/>
    <p:sldId id="319" r:id="rId22"/>
    <p:sldId id="311" r:id="rId23"/>
    <p:sldId id="313" r:id="rId24"/>
    <p:sldId id="32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CC0000"/>
    <a:srgbClr val="4730D0"/>
    <a:srgbClr val="0033CC"/>
    <a:srgbClr val="FFFFFF"/>
    <a:srgbClr val="9933FF"/>
    <a:srgbClr val="DE00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01" autoAdjust="0"/>
  </p:normalViewPr>
  <p:slideViewPr>
    <p:cSldViewPr>
      <p:cViewPr varScale="1">
        <p:scale>
          <a:sx n="73" d="100"/>
          <a:sy n="73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67873B-CEC4-49AD-9E4D-F0CF611904C6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8EEEF70-4B50-4588-839B-4EF871E6C905}">
      <dgm:prSet custT="1"/>
      <dgm:spPr/>
      <dgm:t>
        <a:bodyPr/>
        <a:lstStyle/>
        <a:p>
          <a:r>
            <a:rPr lang="uk-UA" sz="2800" dirty="0">
              <a:latin typeface="Arial Black" pitchFamily="34" charset="0"/>
            </a:rPr>
            <a:t>Постав букви у правильному порядку та відгадай, які слова закодовано.</a:t>
          </a:r>
          <a:endParaRPr lang="ru-RU" sz="2800" dirty="0">
            <a:latin typeface="Arial Black" pitchFamily="34" charset="0"/>
          </a:endParaRPr>
        </a:p>
      </dgm:t>
    </dgm:pt>
    <dgm:pt modelId="{CDBAA557-E4DE-4881-8E92-E0A3FF41DC57}" type="parTrans" cxnId="{CE59B8F5-2FBD-45A5-AB58-7DFBCA709F78}">
      <dgm:prSet/>
      <dgm:spPr/>
      <dgm:t>
        <a:bodyPr/>
        <a:lstStyle/>
        <a:p>
          <a:endParaRPr lang="ru-RU"/>
        </a:p>
      </dgm:t>
    </dgm:pt>
    <dgm:pt modelId="{FB267FA7-A37E-4C49-B6C3-92197DED5C7D}" type="sibTrans" cxnId="{CE59B8F5-2FBD-45A5-AB58-7DFBCA709F78}">
      <dgm:prSet/>
      <dgm:spPr/>
      <dgm:t>
        <a:bodyPr/>
        <a:lstStyle/>
        <a:p>
          <a:endParaRPr lang="ru-RU"/>
        </a:p>
      </dgm:t>
    </dgm:pt>
    <dgm:pt modelId="{E00AA7ED-F6CC-4837-BBEA-9007D542CB71}" type="pres">
      <dgm:prSet presAssocID="{2267873B-CEC4-49AD-9E4D-F0CF611904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D126CB-7DE5-4BA0-922E-6D458FBEE693}" type="pres">
      <dgm:prSet presAssocID="{18EEEF70-4B50-4588-839B-4EF871E6C905}" presName="parentText" presStyleLbl="node1" presStyleIdx="0" presStyleCnt="1" custLinFactNeighborX="-3448" custLinFactNeighborY="898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59B8F5-2FBD-45A5-AB58-7DFBCA709F78}" srcId="{2267873B-CEC4-49AD-9E4D-F0CF611904C6}" destId="{18EEEF70-4B50-4588-839B-4EF871E6C905}" srcOrd="0" destOrd="0" parTransId="{CDBAA557-E4DE-4881-8E92-E0A3FF41DC57}" sibTransId="{FB267FA7-A37E-4C49-B6C3-92197DED5C7D}"/>
    <dgm:cxn modelId="{BCA71D73-D398-4CD2-9165-DDAAFF5D2ED6}" type="presOf" srcId="{2267873B-CEC4-49AD-9E4D-F0CF611904C6}" destId="{E00AA7ED-F6CC-4837-BBEA-9007D542CB71}" srcOrd="0" destOrd="0" presId="urn:microsoft.com/office/officeart/2005/8/layout/vList2"/>
    <dgm:cxn modelId="{7BC75E59-7D53-484E-B2B8-CDB68F55F366}" type="presOf" srcId="{18EEEF70-4B50-4588-839B-4EF871E6C905}" destId="{F1D126CB-7DE5-4BA0-922E-6D458FBEE693}" srcOrd="0" destOrd="0" presId="urn:microsoft.com/office/officeart/2005/8/layout/vList2"/>
    <dgm:cxn modelId="{05736BF4-5DF8-4A02-8E97-AFE1AD977AEC}" type="presParOf" srcId="{E00AA7ED-F6CC-4837-BBEA-9007D542CB71}" destId="{F1D126CB-7DE5-4BA0-922E-6D458FBEE69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D126CB-7DE5-4BA0-922E-6D458FBEE693}">
      <dsp:nvSpPr>
        <dsp:cNvPr id="0" name=""/>
        <dsp:cNvSpPr/>
      </dsp:nvSpPr>
      <dsp:spPr>
        <a:xfrm>
          <a:off x="0" y="602538"/>
          <a:ext cx="8286809" cy="125482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>
              <a:latin typeface="Arial Black" pitchFamily="34" charset="0"/>
            </a:rPr>
            <a:t>Постав букви у правильному порядку та відгадай, які слова закодовано.</a:t>
          </a:r>
          <a:endParaRPr lang="ru-RU" sz="2800" kern="1200" dirty="0">
            <a:latin typeface="Arial Black" pitchFamily="34" charset="0"/>
          </a:endParaRPr>
        </a:p>
      </dsp:txBody>
      <dsp:txXfrm>
        <a:off x="0" y="602538"/>
        <a:ext cx="8286809" cy="1254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4DCE163-E0D3-4088-B957-BD16650D4E07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9FB2CDC-A7B3-4376-801B-ACD74F537CE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305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0CF1B3C-79E9-4180-8019-A39AD2851E59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FCC8283-C31E-4EEB-922F-C781C9815F3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32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3594E3-71AC-4AFB-B4A4-A8D1EE68B44F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11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1142984"/>
            <a:ext cx="488633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857628"/>
            <a:ext cx="4471974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7324-9522-481B-928A-EACBC66580DF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689D0-F943-46E1-AA04-8BDFB40507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E1C75-47FC-4CA1-AE74-062A59398438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4FC33-7CE5-470E-805A-C1ECEADA3A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9B8E0-8216-4A26-B758-2399B0A507DE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1DEC1-42B7-4CFB-A476-FE8BB7159A1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928813" y="1571625"/>
            <a:ext cx="3430587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11800" y="1571625"/>
            <a:ext cx="3432175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A7DE3-0E2B-4B7D-BCC6-C454AFB3949D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02165-7EFB-4D0E-8E3A-704C40FAFD4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6F9B3-B134-4E20-8D06-28B7E0BB2254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0D033-1C79-49AE-B99E-0BFC23AB36B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7F18E-9921-4BDC-A998-51B00F8336A4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86909-AF20-4D31-B88B-9D9A0192DF2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8281C-D82F-4869-AFD5-F4843A594C29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ACBF0-3BF0-47DD-B46E-D33E2BF5CC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7A3F0-78C0-4365-B17B-2EB2F4E04155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A7D3-53E3-46E5-B63D-E0F2CF4AC2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3C8EF-DFB1-4B86-9CCE-4F17B475F2AD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AA21-AC48-45E9-9AA0-DB7EDC2AC3A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33B05-E88D-4187-8E36-3BB492C2CA4C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E6268-9ACA-453E-A54A-548DFF74BCF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2E2B0-38F2-4523-A49A-0C10B663CEB7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3C3BF-B98E-4581-B075-ADA3B142823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D54EC-C255-4EFB-A3D7-77B4241636B7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701EF-F6CE-41E2-A614-ADFD0E1A86F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CD202-3D6C-489C-8D95-38F101B146AE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66ABC-FEC8-401A-8FFE-8F9514017AF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B1D4-EC8B-46FE-B20E-56DC1AEE3D49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117AE-B178-4FAD-B7EF-5B3DEC55A7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9E28B-FC27-40FC-83A4-4552EC6B8A37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FBE4-071C-440E-86A9-B8B190D041F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12297-D9BF-476F-907F-2AD0FF801B08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80C56-750A-4D8D-B50A-7637452ACDA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3C5F0-4EDE-461C-9D63-F283433A2991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E9845-21EE-4B3A-9700-A7F1B319A41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7833-BCD5-45A2-A215-27C88E2DC022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E7F98-45A1-4FCF-BA2F-BA90A1C0A66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31EB5-E1CC-427B-988A-BC6EA31B8355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C5C32-A426-4619-99C4-B824B2902CB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205C0-9B70-4047-A2D2-2CAFA4033C1D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EEEA8-A365-4FC1-B90B-72F042CBC65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67F1F-65E4-45F8-BBCA-73C63A43AEF0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A746E-6DAA-4331-A774-E6402B59FD5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A8C81-3280-4EA2-9020-48C760588AAD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9BE6A-67A2-4F99-A460-D6468CBBEC7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3F3F0-9812-41D3-984F-D38D096F8C12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C1B0B-1328-4002-ABDE-1F87D6144AE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928813" y="1571625"/>
            <a:ext cx="70151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5C53DD-5CE1-49EB-B517-B177B7C8ED42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CFF750-6059-46BA-9C42-76A53583C46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002060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586251-024B-4EC7-B4CB-2997D563A898}" type="datetimeFigureOut">
              <a:rPr lang="ru-RU"/>
              <a:pPr>
                <a:defRPr/>
              </a:pPr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C11D75-5DF6-4B80-8D35-F23EC10D539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2.mp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3.mp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&#1042;&#1087;&#1088;&#1072;&#1074;&#1072;%20&#1076;&#1083;&#1103;%20&#1086;&#1095;&#1077;&#1081;.pp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175" y="2643182"/>
            <a:ext cx="5076825" cy="2828925"/>
          </a:xfrm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uk-UA" sz="24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/>
            </a:r>
            <a:br>
              <a:rPr lang="uk-UA" sz="24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</a:br>
            <a:r>
              <a:rPr lang="uk-UA" sz="2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Михаленко</a:t>
            </a:r>
            <a:r>
              <a:rPr lang="uk-UA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charset="0"/>
              </a:rPr>
              <a:t> Наталія Володимирівна</a:t>
            </a:r>
            <a:r>
              <a:rPr lang="uk-UA" sz="28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, </a:t>
            </a:r>
          </a:p>
          <a:p>
            <a:pPr algn="l">
              <a:spcBef>
                <a:spcPct val="0"/>
              </a:spcBef>
            </a:pPr>
            <a:r>
              <a:rPr lang="uk-UA" sz="28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учитель математики та інформатики</a:t>
            </a:r>
          </a:p>
          <a:p>
            <a:pPr algn="l">
              <a:spcBef>
                <a:spcPct val="0"/>
              </a:spcBef>
            </a:pPr>
            <a:r>
              <a:rPr lang="uk-UA" sz="28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 </a:t>
            </a:r>
            <a:r>
              <a:rPr lang="uk-UA" sz="2800" b="1" dirty="0" err="1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Киїнської</a:t>
            </a:r>
            <a:r>
              <a:rPr lang="uk-UA" sz="28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 ЗОШ І-ІІІ ступенів</a:t>
            </a:r>
            <a:endParaRPr lang="ru-RU" sz="2800" dirty="0" smtClean="0"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3563938" y="1484313"/>
            <a:ext cx="5329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Інформатика, 3 клас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572264" y="6400800"/>
            <a:ext cx="25717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400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Михаленко</a:t>
            </a:r>
            <a:r>
              <a:rPr lang="uk-UA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Н.В.</a:t>
            </a:r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ChangeArrowheads="1"/>
          </p:cNvSpPr>
          <p:nvPr/>
        </p:nvSpPr>
        <p:spPr bwMode="auto">
          <a:xfrm>
            <a:off x="685800" y="228600"/>
            <a:ext cx="7620000" cy="1905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sz="4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krainianSchoolBook" pitchFamily="18" charset="0"/>
                <a:cs typeface="+mn-cs"/>
              </a:rPr>
              <a:t>Види комп'ютерних мереж </a:t>
            </a:r>
            <a:endParaRPr lang="ru-RU" sz="4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UkrainianSchoolBook" pitchFamily="18" charset="0"/>
              <a:cs typeface="+mn-cs"/>
            </a:endParaRPr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auto">
          <a:xfrm>
            <a:off x="838200" y="2209800"/>
            <a:ext cx="228600" cy="609600"/>
          </a:xfrm>
          <a:prstGeom prst="downArrow">
            <a:avLst>
              <a:gd name="adj1" fmla="val 50000"/>
              <a:gd name="adj2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7848600" y="2057400"/>
            <a:ext cx="228600" cy="762000"/>
          </a:xfrm>
          <a:prstGeom prst="downArrow">
            <a:avLst>
              <a:gd name="adj1" fmla="val 50000"/>
              <a:gd name="adj2" fmla="val 8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>
            <a:off x="152400" y="2819400"/>
            <a:ext cx="3886200" cy="9906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4000" b="1" dirty="0">
                <a:latin typeface="UkrainianSchoolBook" pitchFamily="18" charset="0"/>
              </a:rPr>
              <a:t>Локальні</a:t>
            </a:r>
            <a:r>
              <a:rPr lang="ru-RU" sz="4000" dirty="0">
                <a:latin typeface="UkrainianSchoolBook" pitchFamily="18" charset="0"/>
              </a:rPr>
              <a:t> </a:t>
            </a:r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4953000" y="2819400"/>
            <a:ext cx="3886200" cy="9906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4000" b="1">
                <a:latin typeface="UkrainianSchoolBook" pitchFamily="18" charset="0"/>
              </a:rPr>
              <a:t>Глобальні</a:t>
            </a:r>
            <a:endParaRPr lang="ru-RU" sz="4000"/>
          </a:p>
        </p:txBody>
      </p:sp>
      <p:pic>
        <p:nvPicPr>
          <p:cNvPr id="2" name="Picture 7" descr="chto-takoe-globalnaja-s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267200"/>
            <a:ext cx="34099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7" name="Picture 8" descr="svmaterial_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0574" b="9668"/>
          <a:stretch>
            <a:fillRect/>
          </a:stretch>
        </p:blipFill>
        <p:spPr bwMode="auto">
          <a:xfrm>
            <a:off x="0" y="4149725"/>
            <a:ext cx="40005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05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/>
      <p:bldP spid="66563" grpId="0" animBg="1"/>
      <p:bldP spid="66564" grpId="0" animBg="1"/>
      <p:bldP spid="66565" grpId="0" animBg="1"/>
      <p:bldP spid="665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 bwMode="auto">
          <a:xfrm>
            <a:off x="785786" y="357166"/>
            <a:ext cx="8143875" cy="1143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4000" b="1" dirty="0">
                <a:latin typeface="Arial Black" pitchFamily="34" charset="0"/>
              </a:rPr>
              <a:t>Локальні</a:t>
            </a:r>
            <a:r>
              <a:rPr lang="ru-RU" sz="4000" dirty="0">
                <a:latin typeface="Arial Black" pitchFamily="34" charset="0"/>
              </a:rPr>
              <a:t> </a:t>
            </a:r>
            <a:r>
              <a:rPr lang="ru-RU" sz="4000" dirty="0" smtClean="0">
                <a:latin typeface="Arial Black" pitchFamily="34" charset="0"/>
              </a:rPr>
              <a:t>мереж</a:t>
            </a:r>
            <a:r>
              <a:rPr lang="uk-UA" sz="4000" dirty="0" smtClean="0">
                <a:latin typeface="Arial Black" pitchFamily="34" charset="0"/>
              </a:rPr>
              <a:t>і</a:t>
            </a:r>
            <a:endParaRPr lang="ru-RU" sz="4000" dirty="0">
              <a:latin typeface="Arial Black" pitchFamily="34" charset="0"/>
            </a:endParaRPr>
          </a:p>
        </p:txBody>
      </p:sp>
      <p:pic>
        <p:nvPicPr>
          <p:cNvPr id="5" name="Picture 8" descr="svmaterial_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0574" b="9668"/>
          <a:stretch>
            <a:fillRect/>
          </a:stretch>
        </p:blipFill>
        <p:spPr bwMode="auto">
          <a:xfrm>
            <a:off x="2217517" y="1857364"/>
            <a:ext cx="6364500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2"/>
          <p:cNvGrpSpPr>
            <a:grpSpLocks noChangeAspect="1"/>
          </p:cNvGrpSpPr>
          <p:nvPr/>
        </p:nvGrpSpPr>
        <p:grpSpPr bwMode="auto">
          <a:xfrm>
            <a:off x="1600200" y="428215"/>
            <a:ext cx="7315200" cy="6078949"/>
            <a:chOff x="1152" y="1347"/>
            <a:chExt cx="2448" cy="1102"/>
          </a:xfrm>
        </p:grpSpPr>
        <p:cxnSp>
          <p:nvCxnSpPr>
            <p:cNvPr id="65540" name="_s65540"/>
            <p:cNvCxnSpPr>
              <a:cxnSpLocks noChangeShapeType="1"/>
              <a:stCxn id="7" idx="3"/>
              <a:endCxn id="5" idx="2"/>
            </p:cNvCxnSpPr>
            <p:nvPr/>
          </p:nvCxnSpPr>
          <p:spPr bwMode="auto">
            <a:xfrm flipV="1">
              <a:off x="2448" y="2017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5541" name="_s65541"/>
            <p:cNvCxnSpPr>
              <a:cxnSpLocks noChangeShapeType="1"/>
              <a:stCxn id="6" idx="1"/>
              <a:endCxn id="5" idx="2"/>
            </p:cNvCxnSpPr>
            <p:nvPr/>
          </p:nvCxnSpPr>
          <p:spPr bwMode="auto">
            <a:xfrm rot="10800000">
              <a:off x="2592" y="2017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5542" name="_s65542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 flipV="1">
              <a:off x="2299" y="1436"/>
              <a:ext cx="94" cy="49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5543" name="_s65543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5400000" flipH="1" flipV="1">
              <a:off x="1795" y="1424"/>
              <a:ext cx="94" cy="51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" name="_s65544"/>
            <p:cNvSpPr>
              <a:spLocks noChangeArrowheads="1"/>
            </p:cNvSpPr>
            <p:nvPr/>
          </p:nvSpPr>
          <p:spPr bwMode="auto">
            <a:xfrm>
              <a:off x="1668" y="134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800" b="1" i="0" u="none" strike="noStrike" cap="none" normalizeH="0" baseline="0" dirty="0" smtClean="0">
                  <a:ln>
                    <a:noFill/>
                  </a:ln>
                  <a:solidFill>
                    <a:srgbClr val="DE00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Типи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800" b="1" i="0" u="none" strike="noStrike" cap="none" normalizeH="0" baseline="0" dirty="0" smtClean="0">
                  <a:ln>
                    <a:noFill/>
                  </a:ln>
                  <a:solidFill>
                    <a:srgbClr val="DE00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мереж</a:t>
              </a:r>
              <a:endParaRPr kumimoji="0" lang="ru-RU" altLang="uk-UA" sz="4800" b="1" i="0" u="none" strike="noStrike" cap="none" normalizeH="0" baseline="0" dirty="0" smtClean="0">
                <a:ln>
                  <a:noFill/>
                </a:ln>
                <a:solidFill>
                  <a:srgbClr val="DE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" name="_s65545"/>
            <p:cNvSpPr>
              <a:spLocks noChangeArrowheads="1"/>
            </p:cNvSpPr>
            <p:nvPr/>
          </p:nvSpPr>
          <p:spPr bwMode="auto">
            <a:xfrm>
              <a:off x="1152" y="172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Дротові</a:t>
              </a:r>
              <a:endParaRPr kumimoji="0" lang="ru-RU" altLang="uk-UA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_s65546"/>
            <p:cNvSpPr>
              <a:spLocks noChangeArrowheads="1"/>
            </p:cNvSpPr>
            <p:nvPr/>
          </p:nvSpPr>
          <p:spPr bwMode="auto">
            <a:xfrm>
              <a:off x="2160" y="172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Бездротові</a:t>
              </a:r>
              <a:endParaRPr kumimoji="0" lang="ru-RU" altLang="uk-UA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_s65547"/>
            <p:cNvSpPr>
              <a:spLocks noChangeArrowheads="1"/>
            </p:cNvSpPr>
            <p:nvPr/>
          </p:nvSpPr>
          <p:spPr bwMode="auto">
            <a:xfrm>
              <a:off x="2736" y="216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Wi-Fi</a:t>
              </a:r>
              <a:endParaRPr kumimoji="0" lang="ru-RU" altLang="uk-UA" sz="2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_s65548"/>
            <p:cNvSpPr>
              <a:spLocks noChangeArrowheads="1"/>
            </p:cNvSpPr>
            <p:nvPr/>
          </p:nvSpPr>
          <p:spPr bwMode="auto">
            <a:xfrm>
              <a:off x="1585" y="216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Bluetooth</a:t>
              </a:r>
              <a:endParaRPr kumimoji="0" lang="ru-RU" altLang="uk-UA" sz="2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5549" name="Picture 13" descr="images (4)"/>
          <p:cNvPicPr>
            <a:picLocks noChangeAspect="1" noChangeArrowheads="1"/>
          </p:cNvPicPr>
          <p:nvPr/>
        </p:nvPicPr>
        <p:blipFill>
          <a:blip r:embed="rId2" cstate="print">
            <a:lum contrast="-12000"/>
          </a:blip>
          <a:srcRect/>
          <a:stretch>
            <a:fillRect/>
          </a:stretch>
        </p:blipFill>
        <p:spPr bwMode="auto">
          <a:xfrm>
            <a:off x="5943600" y="304800"/>
            <a:ext cx="291465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50" name="Picture 14" descr="ANd9GcR8GBLgThjeQH9SHtJBfN2xY1RmQp1p_v25ze3sqHID2xbAoXaZGQ"/>
          <p:cNvPicPr>
            <a:picLocks noChangeAspect="1" noChangeArrowheads="1"/>
          </p:cNvPicPr>
          <p:nvPr/>
        </p:nvPicPr>
        <p:blipFill>
          <a:blip r:embed="rId3" cstate="print">
            <a:lum contrast="-18000"/>
          </a:blip>
          <a:srcRect/>
          <a:stretch>
            <a:fillRect/>
          </a:stretch>
        </p:blipFill>
        <p:spPr bwMode="auto">
          <a:xfrm>
            <a:off x="179388" y="404813"/>
            <a:ext cx="260032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2133600"/>
          </a:xfrm>
        </p:spPr>
        <p:txBody>
          <a:bodyPr/>
          <a:lstStyle/>
          <a:p>
            <a:pPr marL="0" indent="365125" algn="just">
              <a:buFont typeface="Arial" charset="0"/>
              <a:buNone/>
            </a:pPr>
            <a:r>
              <a:rPr lang="uk-UA" smtClean="0">
                <a:latin typeface="Arial" charset="0"/>
                <a:cs typeface="Arial" charset="0"/>
              </a:rPr>
              <a:t>У </a:t>
            </a:r>
            <a:r>
              <a:rPr lang="uk-UA" b="1" smtClean="0">
                <a:latin typeface="Arial" charset="0"/>
                <a:cs typeface="Arial" charset="0"/>
              </a:rPr>
              <a:t>локальні мережі</a:t>
            </a:r>
            <a:r>
              <a:rPr lang="uk-UA" smtClean="0">
                <a:latin typeface="Arial" charset="0"/>
                <a:cs typeface="Arial" charset="0"/>
              </a:rPr>
              <a:t> об'єднують комп'ютери, розміщені в одному будинку чи одній організації. Наприклад, у школі, університеті, універмазі, на заводі тощо.</a:t>
            </a:r>
            <a:r>
              <a:rPr lang="ru-RU" smtClean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67587" name="Picture 3" descr="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875" y="2420938"/>
            <a:ext cx="565785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724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2133600"/>
          </a:xfrm>
        </p:spPr>
        <p:txBody>
          <a:bodyPr/>
          <a:lstStyle/>
          <a:p>
            <a:pPr marL="0" indent="365125" algn="just">
              <a:buFont typeface="Arial" charset="0"/>
              <a:buNone/>
            </a:pPr>
            <a:r>
              <a:rPr lang="uk-UA" smtClean="0">
                <a:latin typeface="Arial" charset="0"/>
                <a:cs typeface="Arial" charset="0"/>
              </a:rPr>
              <a:t>Декілька з'єднаних між собою локальних мереж утворюють глобальну мережу. </a:t>
            </a:r>
            <a:r>
              <a:rPr lang="uk-UA" b="1" smtClean="0">
                <a:latin typeface="Arial" charset="0"/>
                <a:cs typeface="Arial" charset="0"/>
              </a:rPr>
              <a:t>Глобальні мережі</a:t>
            </a:r>
            <a:r>
              <a:rPr lang="uk-UA" smtClean="0">
                <a:latin typeface="Arial" charset="0"/>
                <a:cs typeface="Arial" charset="0"/>
              </a:rPr>
              <a:t> зв'язують абонентів у межах країни чи планети. </a:t>
            </a:r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68611" name="Picture 3" descr="Esfgf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565400"/>
            <a:ext cx="401955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91" descr="Internet Explor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941888"/>
            <a:ext cx="16287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Рисунок 95" descr="IE 73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5300663"/>
            <a:ext cx="58896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724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Фізкультхвилинка</a:t>
            </a:r>
            <a:endParaRPr lang="ru-RU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9" y="1328088"/>
            <a:ext cx="6139382" cy="467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WordArt 2"/>
          <p:cNvSpPr>
            <a:spLocks noChangeArrowheads="1" noChangeShapeType="1" noTextEdit="1"/>
          </p:cNvSpPr>
          <p:nvPr/>
        </p:nvSpPr>
        <p:spPr bwMode="auto">
          <a:xfrm rot="5400000">
            <a:off x="-650880" y="3135318"/>
            <a:ext cx="6858000" cy="58736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Робота в парах</a:t>
            </a:r>
            <a:endParaRPr lang="en-US" sz="3600" b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CBCBCB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963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21006"/>
          <a:stretch>
            <a:fillRect/>
          </a:stretch>
        </p:blipFill>
        <p:spPr bwMode="auto">
          <a:xfrm>
            <a:off x="3657600" y="1142984"/>
            <a:ext cx="5105400" cy="57150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37" name="WordArt 5"/>
          <p:cNvSpPr>
            <a:spLocks noChangeArrowheads="1" noChangeShapeType="1" noTextEdit="1"/>
          </p:cNvSpPr>
          <p:nvPr/>
        </p:nvSpPr>
        <p:spPr bwMode="auto">
          <a:xfrm>
            <a:off x="5357818" y="2071678"/>
            <a:ext cx="16002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даними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38" name="WordArt 6"/>
          <p:cNvSpPr>
            <a:spLocks noChangeArrowheads="1" noChangeShapeType="1" noTextEdit="1"/>
          </p:cNvSpPr>
          <p:nvPr/>
        </p:nvSpPr>
        <p:spPr bwMode="auto">
          <a:xfrm>
            <a:off x="4786314" y="2357430"/>
            <a:ext cx="3657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їх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використовувати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>
            <a:off x="4572000" y="3500438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>
            <a:off x="5929322" y="3500438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>
            <a:off x="7500958" y="350043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2" name="Line 10"/>
          <p:cNvSpPr>
            <a:spLocks noChangeShapeType="1"/>
          </p:cNvSpPr>
          <p:nvPr/>
        </p:nvSpPr>
        <p:spPr bwMode="auto">
          <a:xfrm>
            <a:off x="8072462" y="3500438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3" name="Line 11"/>
          <p:cNvSpPr>
            <a:spLocks noChangeShapeType="1"/>
          </p:cNvSpPr>
          <p:nvPr/>
        </p:nvSpPr>
        <p:spPr bwMode="auto">
          <a:xfrm>
            <a:off x="3714744" y="378619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>
            <a:off x="5357818" y="378619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5" name="WordArt 13"/>
          <p:cNvSpPr>
            <a:spLocks noChangeArrowheads="1" noChangeShapeType="1" noTextEdit="1"/>
          </p:cNvSpPr>
          <p:nvPr/>
        </p:nvSpPr>
        <p:spPr bwMode="auto">
          <a:xfrm>
            <a:off x="44196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р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6" name="WordArt 14"/>
          <p:cNvSpPr>
            <a:spLocks noChangeArrowheads="1" noChangeShapeType="1" noTextEdit="1"/>
          </p:cNvSpPr>
          <p:nvPr/>
        </p:nvSpPr>
        <p:spPr bwMode="auto">
          <a:xfrm>
            <a:off x="47244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т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7" name="WordArt 15"/>
          <p:cNvSpPr>
            <a:spLocks noChangeArrowheads="1" noChangeShapeType="1" noTextEdit="1"/>
          </p:cNvSpPr>
          <p:nvPr/>
        </p:nvSpPr>
        <p:spPr bwMode="auto">
          <a:xfrm>
            <a:off x="57150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л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8" name="WordArt 16"/>
          <p:cNvSpPr>
            <a:spLocks noChangeArrowheads="1" noChangeShapeType="1" noTextEdit="1"/>
          </p:cNvSpPr>
          <p:nvPr/>
        </p:nvSpPr>
        <p:spPr bwMode="auto">
          <a:xfrm>
            <a:off x="7086600" y="6248400"/>
            <a:ext cx="1524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й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9" name="WordArt 17"/>
          <p:cNvSpPr>
            <a:spLocks noChangeArrowheads="1" noChangeShapeType="1" noTextEdit="1"/>
          </p:cNvSpPr>
          <p:nvPr/>
        </p:nvSpPr>
        <p:spPr bwMode="auto">
          <a:xfrm>
            <a:off x="83820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0" name="WordArt 18"/>
          <p:cNvSpPr>
            <a:spLocks noChangeArrowheads="1" noChangeShapeType="1" noTextEdit="1"/>
          </p:cNvSpPr>
          <p:nvPr/>
        </p:nvSpPr>
        <p:spPr bwMode="auto">
          <a:xfrm>
            <a:off x="37338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1" name="WordArt 19"/>
          <p:cNvSpPr>
            <a:spLocks noChangeArrowheads="1" noChangeShapeType="1" noTextEdit="1"/>
          </p:cNvSpPr>
          <p:nvPr/>
        </p:nvSpPr>
        <p:spPr bwMode="auto">
          <a:xfrm>
            <a:off x="4114800" y="6477000"/>
            <a:ext cx="76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і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2" name="WordArt 20"/>
          <p:cNvSpPr>
            <a:spLocks noChangeArrowheads="1" noChangeShapeType="1" noTextEdit="1"/>
          </p:cNvSpPr>
          <p:nvPr/>
        </p:nvSpPr>
        <p:spPr bwMode="auto">
          <a:xfrm>
            <a:off x="51054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3" name="WordArt 21"/>
          <p:cNvSpPr>
            <a:spLocks noChangeArrowheads="1" noChangeShapeType="1" noTextEdit="1"/>
          </p:cNvSpPr>
          <p:nvPr/>
        </p:nvSpPr>
        <p:spPr bwMode="auto">
          <a:xfrm>
            <a:off x="67056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и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4" name="WordArt 22"/>
          <p:cNvSpPr>
            <a:spLocks noChangeArrowheads="1" noChangeShapeType="1" noTextEdit="1"/>
          </p:cNvSpPr>
          <p:nvPr/>
        </p:nvSpPr>
        <p:spPr bwMode="auto">
          <a:xfrm>
            <a:off x="76962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л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5" name="WordArt 23"/>
          <p:cNvSpPr>
            <a:spLocks noChangeArrowheads="1" noChangeShapeType="1" noTextEdit="1"/>
          </p:cNvSpPr>
          <p:nvPr/>
        </p:nvSpPr>
        <p:spPr bwMode="auto">
          <a:xfrm>
            <a:off x="60198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ь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6" name="WordArt 24"/>
          <p:cNvSpPr>
            <a:spLocks noChangeArrowheads="1" noChangeShapeType="1" noTextEdit="1"/>
          </p:cNvSpPr>
          <p:nvPr/>
        </p:nvSpPr>
        <p:spPr bwMode="auto">
          <a:xfrm>
            <a:off x="64008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7" name="WordArt 25"/>
          <p:cNvSpPr>
            <a:spLocks noChangeArrowheads="1" noChangeShapeType="1" noTextEdit="1"/>
          </p:cNvSpPr>
          <p:nvPr/>
        </p:nvSpPr>
        <p:spPr bwMode="auto">
          <a:xfrm>
            <a:off x="80010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8" name="WordArt 26"/>
          <p:cNvSpPr>
            <a:spLocks noChangeArrowheads="1" noChangeShapeType="1" noTextEdit="1"/>
          </p:cNvSpPr>
          <p:nvPr/>
        </p:nvSpPr>
        <p:spPr bwMode="auto">
          <a:xfrm>
            <a:off x="53340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9" name="WordArt 27"/>
          <p:cNvSpPr>
            <a:spLocks noChangeArrowheads="1" noChangeShapeType="1" noTextEdit="1"/>
          </p:cNvSpPr>
          <p:nvPr/>
        </p:nvSpPr>
        <p:spPr bwMode="auto">
          <a:xfrm>
            <a:off x="73152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69662" name="Рисунок 6" descr="перо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1674813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animBg="1"/>
      <p:bldP spid="69638" grpId="0" animBg="1"/>
      <p:bldP spid="69639" grpId="0" animBg="1"/>
      <p:bldP spid="69640" grpId="0" animBg="1"/>
      <p:bldP spid="69641" grpId="0" animBg="1"/>
      <p:bldP spid="69642" grpId="0" animBg="1"/>
      <p:bldP spid="69643" grpId="0" animBg="1"/>
      <p:bldP spid="69644" grpId="0" animBg="1"/>
      <p:bldP spid="69645" grpId="0" animBg="1"/>
      <p:bldP spid="69646" grpId="0" animBg="1"/>
      <p:bldP spid="69647" grpId="0" animBg="1"/>
      <p:bldP spid="69648" grpId="0" animBg="1"/>
      <p:bldP spid="69649" grpId="0" animBg="1"/>
      <p:bldP spid="69650" grpId="0" animBg="1"/>
      <p:bldP spid="69651" grpId="0" animBg="1"/>
      <p:bldP spid="69652" grpId="0" animBg="1"/>
      <p:bldP spid="69653" grpId="0" animBg="1"/>
      <p:bldP spid="69654" grpId="0" animBg="1"/>
      <p:bldP spid="69655" grpId="0" animBg="1"/>
      <p:bldP spid="69656" grpId="0" animBg="1"/>
      <p:bldP spid="69657" grpId="0" animBg="1"/>
      <p:bldP spid="69658" grpId="0" animBg="1"/>
      <p:bldP spid="6965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Ро</a:t>
            </a:r>
            <a:r>
              <a:rPr lang="uk-UA" dirty="0" smtClean="0"/>
              <a:t>бота з підручником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6380" y="1714488"/>
            <a:ext cx="4107063" cy="4714908"/>
          </a:xfrm>
          <a:prstGeom prst="rect">
            <a:avLst/>
          </a:prstGeom>
        </p:spPr>
      </p:pic>
      <p:sp>
        <p:nvSpPr>
          <p:cNvPr id="5" name="Прямоугольник 8"/>
          <p:cNvSpPr/>
          <p:nvPr/>
        </p:nvSpPr>
        <p:spPr>
          <a:xfrm>
            <a:off x="785786" y="1857364"/>
            <a:ext cx="4314282" cy="1055608"/>
          </a:xfrm>
          <a:prstGeom prst="wedgeRoundRectCallout">
            <a:avLst>
              <a:gd name="adj1" fmla="val 64067"/>
              <a:gd name="adj2" fmla="val -6117"/>
              <a:gd name="adj3" fmla="val 16667"/>
            </a:avLst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176213"/>
            <a:r>
              <a:rPr lang="uk-UA" sz="2800" i="1" dirty="0" smtClean="0">
                <a:solidFill>
                  <a:srgbClr val="FFFF00"/>
                </a:solidFill>
              </a:rPr>
              <a:t>ст. 50-51; </a:t>
            </a:r>
          </a:p>
          <a:p>
            <a:pPr indent="176213"/>
            <a:r>
              <a:rPr lang="uk-UA" sz="2800" i="1" dirty="0" smtClean="0">
                <a:solidFill>
                  <a:srgbClr val="FFFF00"/>
                </a:solidFill>
              </a:rPr>
              <a:t>читання ланцюжком</a:t>
            </a:r>
            <a:endParaRPr lang="uk-UA" sz="2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Повторення правил техніки безпеки</a:t>
            </a:r>
            <a:endParaRPr lang="ru-RU" sz="400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395288" y="3500438"/>
            <a:ext cx="8229600" cy="685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uk-UA" smtClean="0">
                <a:solidFill>
                  <a:srgbClr val="800080"/>
                </a:solidFill>
                <a:latin typeface="Arial" charset="0"/>
                <a:cs typeface="Arial" charset="0"/>
              </a:rPr>
              <a:t>Гра “Правильно</a:t>
            </a:r>
            <a:r>
              <a:rPr lang="en-US" smtClean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uk-UA" smtClean="0">
                <a:solidFill>
                  <a:srgbClr val="800080"/>
                </a:solidFill>
                <a:latin typeface="Arial" charset="0"/>
                <a:cs typeface="Arial" charset="0"/>
              </a:rPr>
              <a:t>–</a:t>
            </a:r>
            <a:r>
              <a:rPr lang="en-US" smtClean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uk-UA" smtClean="0">
                <a:solidFill>
                  <a:srgbClr val="800080"/>
                </a:solidFill>
                <a:latin typeface="Arial" charset="0"/>
                <a:cs typeface="Arial" charset="0"/>
              </a:rPr>
              <a:t>неправильно”</a:t>
            </a:r>
            <a:endParaRPr lang="ru-RU" smtClean="0">
              <a:solidFill>
                <a:srgbClr val="800080"/>
              </a:solidFill>
              <a:latin typeface="Arial" charset="0"/>
              <a:cs typeface="Arial" charset="0"/>
            </a:endParaRPr>
          </a:p>
        </p:txBody>
      </p:sp>
      <p:pic>
        <p:nvPicPr>
          <p:cNvPr id="31747" name="Picture 4" descr="j034359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3600" y="1219200"/>
            <a:ext cx="2497138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j02811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2667000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j02921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25" y="4005263"/>
            <a:ext cx="2386013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j025037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47800" y="4495800"/>
            <a:ext cx="37687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Робота за комп</a:t>
            </a:r>
            <a:r>
              <a:rPr lang="en-US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’</a:t>
            </a:r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ютером</a:t>
            </a:r>
            <a:b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</a:br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Гра “Поштовий голуб: Україна”</a:t>
            </a:r>
            <a:endParaRPr lang="ru-RU" sz="400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pic>
        <p:nvPicPr>
          <p:cNvPr id="7168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95513" y="1628775"/>
            <a:ext cx="6761162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 descr="Голуб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1638" y="2487613"/>
            <a:ext cx="2520950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4.35577E-6 C -0.00122 0.00162 -0.00226 0.00347 -0.00365 0.00463 C -0.00469 0.00556 -0.00626 0.00509 -0.0073 0.00625 C -0.00834 0.00741 -0.00851 0.00972 -0.00955 0.01111 C -0.0106 0.0125 -0.01199 0.01319 -0.0132 0.01435 C -0.01476 0.02059 -0.01824 0.02314 -0.02049 0.02892 C -0.02153 0.03146 -0.0224 0.03771 -0.02292 0.04002 C -0.05122 0.03887 -0.07796 0.03447 -0.10608 0.03193 C -0.11407 0.03401 -0.12258 0.03285 -0.13004 0.03678 C -0.13195 0.03771 -0.13195 0.04187 -0.13369 0.04326 C -0.13629 0.04534 -0.13942 0.04534 -0.14219 0.0465 C -0.15174 0.05575 -0.14758 0.05228 -0.15417 0.0576 C -0.15712 0.06963 -0.16181 0.07033 -0.17101 0.07218 C -0.19462 0.07125 -0.21442 0.06894 -0.23733 0.06732 C -0.24341 0.0613 -0.24896 0.05483 -0.25539 0.04974 C -0.25782 0.04766 -0.26268 0.04326 -0.26268 0.04326 C -0.26407 0.03748 -0.26633 0.02568 -0.26633 0.02568 C -0.26285 0.01412 -0.26216 0.00232 -0.25903 -0.00971 C -0.25678 -0.01873 -0.25903 -0.02243 -0.25174 -0.02567 C -0.24671 -0.04025 -0.25383 -0.0488 -0.24098 -0.05459 C -0.23924 -0.05829 -0.23872 -0.06338 -0.23612 -0.06592 C -0.23421 -0.068 -0.23143 -0.068 -0.229 -0.06916 C -0.22396 -0.07147 -0.22171 -0.07541 -0.21685 -0.07864 C -0.21407 -0.0805 -0.21112 -0.08142 -0.20851 -0.0835 C -0.20591 -0.08535 -0.20122 -0.08998 -0.20122 -0.08998 C -0.20035 -0.10293 -0.19931 -0.11566 -0.19879 -0.12861 C -0.1981 -0.15059 -0.20209 -0.17325 -0.19758 -0.1943 C -0.19636 -0.19986 -0.18872 -0.19546 -0.18438 -0.19592 C -0.16494 -0.20448 -0.14324 -0.20148 -0.12414 -0.19269 C -0.11407 -0.17927 -0.1007 -0.18043 -0.08681 -0.17672 C -0.07778 -0.17441 -0.07153 -0.16886 -0.06268 -0.16701 C -0.03733 -0.1418 -0.05001 -0.1522 0.0217 -0.16377 C 0.02447 -0.16423 0.0217 -0.17164 0.02291 -0.17511 C 0.02343 -0.17696 0.02534 -0.17719 0.02656 -0.17834 C 0.03281 -0.19084 0.02447 -0.17649 0.03367 -0.18459 C 0.03489 -0.18575 0.03489 -0.18852 0.03611 -0.18945 C 0.03975 -0.19222 0.04426 -0.19222 0.04826 -0.1943 C 0.05277 -0.20703 0.06319 -0.21397 0.07343 -0.21674 C 0.0901 -0.21466 0.10624 -0.21073 0.12291 -0.20888 C 0.12326 -0.20286 0.12326 -0.19685 0.12413 -0.19107 C 0.12447 -0.18922 0.12621 -0.18806 0.12656 -0.18621 C 0.12951 -0.17279 0.12847 -0.15961 0.13611 -0.14943 C 0.13645 -0.14781 0.13611 -0.14526 0.13732 -0.14457 C 0.14062 -0.14226 0.14461 -0.14249 0.14826 -0.14133 C 0.1526 -0.13994 0.15624 -0.13578 0.16024 -0.13324 C 0.16527 -0.12375 0.16996 -0.12236 0.17829 -0.12051 C 0.17951 -0.11936 0.1809 -0.11866 0.18194 -0.11728 C 0.18298 -0.11589 0.18315 -0.11357 0.18437 -0.11242 C 0.18645 -0.11057 0.18923 -0.11057 0.19149 -0.10918 C 0.19288 -0.10848 0.19392 -0.1071 0.19513 -0.10594 C 0.19861 -0.06939 0.21128 -0.08327 0.2434 -0.08188 C 0.26128 -0.06985 0.28281 -0.06754 0.30242 -0.0643 C 0.30451 -0.05574 0.30486 -0.04834 0.31197 -0.0451 C 0.31822 -0.02405 0.31319 0.00162 0.32291 0.02082 C 0.31909 0.03632 0.32048 0.05436 0.3144 0.06894 C 0.31336 0.07125 0.31197 0.0731 0.31076 0.07542 C 0.30989 0.07703 0.30989 0.07958 0.3085 0.08027 C 0.30555 0.08189 0.30208 0.08143 0.29878 0.08189 C 0.29288 0.0849 0.28558 0.08421 0.28072 0.08976 C 0.27378 0.09762 0.26788 0.10988 0.25902 0.11381 C 0.2585 0.1159 0.25729 0.1226 0.25538 0.12353 C 0.25156 0.12561 0.2434 0.12677 0.2434 0.12677 C 0.23819 0.13602 0.23767 0.13186 0.23246 0.13949 C 0.2302 0.14296 0.22534 0.14921 0.22534 0.14921 C 0.22308 0.15823 0.2151 0.15615 0.2085 0.1573 C 0.2059 0.16748 0.20242 0.15938 0.19756 0.16841 C 0.19531 0.17257 0.19149 0.18136 0.19149 0.18136 C 0.19114 0.18344 0.18715 0.20149 0.1868 0.20218 C 0.18576 0.20426 0.17638 0.2149 0.17465 0.21652 C 0.17239 0.22901 0.17534 0.21768 0.16996 0.22786 C 0.16614 0.23526 0.16788 0.23873 0.16267 0.24544 C 0.16301 0.25191 0.16267 0.25862 0.16388 0.26487 C 0.1644 0.26695 0.16649 0.26764 0.16753 0.26949 C 0.16961 0.27343 0.17013 0.27643 0.171 0.28083 C 0.16996 0.30997 0.17499 0.31391 0.15659 0.30974 C 0.15503 0.30928 0.15329 0.30859 0.15173 0.30812 C 0.14913 0.30257 0.14583 0.30003 0.14218 0.2954 C 0.14114 0.28939 0.13958 0.2836 0.13854 0.27759 C 0.13819 0.26117 0.14027 0.22508 0.13489 0.2038 C 0.11857 0.20495 0.0993 0.20727 0.08315 0.2038 C 0.08194 0.20357 0.08263 0.20033 0.08194 0.19894 C 0.08055 0.1957 0.07708 0.18946 0.07708 0.18946 C 0.07413 0.17766 0.07204 0.16656 0.06267 0.16054 C 0.06024 0.15892 0.05069 0.15753 0.04947 0.1573 C 0.04149 0.15846 0.03333 0.15938 0.02534 0.16054 C 0.0217 0.161 0.0177 0.16008 0.0144 0.16216 C 0.01284 0.16309 0.01267 0.16632 0.01197 0.16841 C 0.00937 0.1765 0.0085 0.18321 0.00486 0.19084 C 0.00486 0.19154 0.00208 0.21074 -6.38889E-6 0.21189 C -0.00296 0.21375 -0.00643 0.21305 -0.00955 0.21351 C -0.01042 0.21513 -0.01094 0.21698 -0.01199 0.21814 C -0.01303 0.2193 -0.01494 0.21837 -0.01563 0.21976 C -0.01685 0.22254 -0.01598 0.22647 -0.01685 0.22947 C -0.0191 0.23803 -0.02205 0.24497 -0.02414 0.25353 C -0.02744 0.03378 0.00763 0.12422 -0.0349 0.08652 C -0.0408 0.06362 -0.07014 0.06269 -0.0856 0.06246 C -0.14376 0.06154 -0.20209 0.0613 -0.26025 0.06084 C -0.26389 0.0576 -0.26737 0.05645 -0.27101 0.05298 C -0.2724 0.04766 -0.27223 0.04974 -0.27223 0.0465 " pathEditMode="relative" ptsTypes="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00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5F7"/>
              </a:clrFrom>
              <a:clrTo>
                <a:srgbClr val="F4F5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1428736"/>
            <a:ext cx="730885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Прямоугольник 4"/>
          <p:cNvSpPr>
            <a:spLocks noChangeArrowheads="1"/>
          </p:cNvSpPr>
          <p:nvPr/>
        </p:nvSpPr>
        <p:spPr bwMode="auto">
          <a:xfrm>
            <a:off x="2214546" y="357166"/>
            <a:ext cx="1492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000" b="1" dirty="0" err="1">
                <a:solidFill>
                  <a:srgbClr val="000000"/>
                </a:solidFill>
              </a:rPr>
              <a:t>Елзік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9396" name="Прямоугольник 5"/>
          <p:cNvSpPr>
            <a:spLocks noChangeArrowheads="1"/>
          </p:cNvSpPr>
          <p:nvPr/>
        </p:nvSpPr>
        <p:spPr bwMode="auto">
          <a:xfrm>
            <a:off x="4000496" y="0"/>
            <a:ext cx="2228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000000"/>
                </a:solidFill>
              </a:rPr>
              <a:t>Ганнуся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9397" name="Прямоугольник 6"/>
          <p:cNvSpPr>
            <a:spLocks noChangeArrowheads="1"/>
          </p:cNvSpPr>
          <p:nvPr/>
        </p:nvSpPr>
        <p:spPr bwMode="auto">
          <a:xfrm>
            <a:off x="6011863" y="1052513"/>
            <a:ext cx="3132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 b="1">
                <a:solidFill>
                  <a:srgbClr val="000000"/>
                </a:solidFill>
              </a:rPr>
              <a:t>Мудрунчик</a:t>
            </a:r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9396" grpId="0"/>
      <p:bldP spid="593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>
                <a:latin typeface="Arial Black" pitchFamily="34" charset="0"/>
                <a:hlinkClick r:id="rId2" action="ppaction://hlinkpres?slideindex=1&amp;slidetitle="/>
              </a:rPr>
              <a:t>Релаксація</a:t>
            </a:r>
            <a:endParaRPr lang="uk-UA" sz="6000" dirty="0">
              <a:latin typeface="Arial Black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/>
          </a:p>
        </p:txBody>
      </p:sp>
      <p:pic>
        <p:nvPicPr>
          <p:cNvPr id="1026" name="Picture 2" descr="C:\Users\User\Desktop\img32.jpg"/>
          <p:cNvPicPr>
            <a:picLocks noChangeAspect="1" noChangeArrowheads="1"/>
          </p:cNvPicPr>
          <p:nvPr/>
        </p:nvPicPr>
        <p:blipFill>
          <a:blip r:embed="rId3" cstate="print"/>
          <a:srcRect l="12891" t="20313" r="14453"/>
          <a:stretch>
            <a:fillRect/>
          </a:stretch>
        </p:blipFill>
        <p:spPr bwMode="auto">
          <a:xfrm>
            <a:off x="1857356" y="1357298"/>
            <a:ext cx="6357982" cy="5229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WordArt 2"/>
          <p:cNvSpPr>
            <a:spLocks noChangeArrowheads="1" noChangeShapeType="1" noTextEdit="1"/>
          </p:cNvSpPr>
          <p:nvPr/>
        </p:nvSpPr>
        <p:spPr bwMode="auto">
          <a:xfrm rot="5400000">
            <a:off x="-456426" y="3099599"/>
            <a:ext cx="6858001" cy="65880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Робота </a:t>
            </a:r>
            <a:r>
              <a:rPr lang="ru-RU" sz="3600" b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 парах</a:t>
            </a:r>
            <a:endParaRPr lang="en-US" sz="3600" b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CBCBCB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7065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10000" y="155575"/>
            <a:ext cx="4867275" cy="670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0660" name="WordArt 4"/>
          <p:cNvSpPr>
            <a:spLocks noChangeArrowheads="1" noChangeShapeType="1" noTextEdit="1"/>
          </p:cNvSpPr>
          <p:nvPr/>
        </p:nvSpPr>
        <p:spPr bwMode="auto">
          <a:xfrm>
            <a:off x="3886200" y="3657600"/>
            <a:ext cx="41910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Олесь 297+297+235=829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0661" name="WordArt 5"/>
          <p:cNvSpPr>
            <a:spLocks noChangeArrowheads="1" noChangeShapeType="1" noTextEdit="1"/>
          </p:cNvSpPr>
          <p:nvPr/>
        </p:nvSpPr>
        <p:spPr bwMode="auto">
          <a:xfrm>
            <a:off x="3886200" y="3962400"/>
            <a:ext cx="4419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Ганнуся 235+235+468=938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3886200" y="4267200"/>
            <a:ext cx="25146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938-829=109</a:t>
            </a:r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 flipH="1">
            <a:off x="5486400" y="6553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 flipH="1">
            <a:off x="6096000" y="6172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 flipH="1">
            <a:off x="6553200" y="6553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0667" name="Рисунок 2" descr="dсоваult.jpeg"/>
          <p:cNvPicPr>
            <a:picLocks noChangeAspect="1"/>
          </p:cNvPicPr>
          <p:nvPr/>
        </p:nvPicPr>
        <p:blipFill>
          <a:blip r:embed="rId3" cstate="print">
            <a:lum contrast="-24000"/>
          </a:blip>
          <a:srcRect/>
          <a:stretch>
            <a:fillRect/>
          </a:stretch>
        </p:blipFill>
        <p:spPr bwMode="auto">
          <a:xfrm>
            <a:off x="611188" y="1484313"/>
            <a:ext cx="19050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1" grpId="0" animBg="1"/>
      <p:bldP spid="70662" grpId="0" animBg="1"/>
      <p:bldP spid="70663" grpId="0" animBg="1"/>
      <p:bldP spid="70664" grpId="0" animBg="1"/>
      <p:bldP spid="706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/>
          </p:cNvSpPr>
          <p:nvPr>
            <p:ph type="title"/>
          </p:nvPr>
        </p:nvSpPr>
        <p:spPr bwMode="auto">
          <a:xfrm>
            <a:off x="785786" y="0"/>
            <a:ext cx="8143875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err="1" smtClean="0">
                <a:ln>
                  <a:noFill/>
                </a:ln>
                <a:effectLst/>
                <a:latin typeface="Arial" charset="0"/>
                <a:cs typeface="Arial" charset="0"/>
              </a:rPr>
              <a:t>Продовжіть</a:t>
            </a:r>
            <a:r>
              <a:rPr lang="uk-UA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 речення</a:t>
            </a:r>
            <a:endParaRPr lang="ru-RU"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xfrm>
            <a:off x="2128837" y="1000108"/>
            <a:ext cx="7015163" cy="52864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dirty="0" smtClean="0">
                <a:latin typeface="Arial" charset="0"/>
                <a:cs typeface="Arial" charset="0"/>
              </a:rPr>
              <a:t>- </a:t>
            </a:r>
            <a:r>
              <a:rPr lang="uk-UA" b="1" i="1" dirty="0" smtClean="0">
                <a:latin typeface="Arial" charset="0"/>
                <a:cs typeface="Arial" charset="0"/>
              </a:rPr>
              <a:t>Я на уроці:</a:t>
            </a:r>
            <a:r>
              <a:rPr lang="ru-RU" dirty="0" smtClean="0">
                <a:latin typeface="Arial" charset="0"/>
                <a:cs typeface="Arial" charset="0"/>
              </a:rPr>
              <a:t> 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 дізнався…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 навчився…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 зрозумів…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 мені сподобалось…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 я не вмів, а тепер умію…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 я на наступному уроці хочу…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мене зацікавило…</a:t>
            </a:r>
          </a:p>
          <a:p>
            <a:r>
              <a:rPr lang="uk-UA" dirty="0" smtClean="0">
                <a:latin typeface="Arial" charset="0"/>
                <a:cs typeface="Arial" charset="0"/>
              </a:rPr>
              <a:t>я сподіваюся</a:t>
            </a:r>
          </a:p>
          <a:p>
            <a:endParaRPr lang="uk-UA" dirty="0" smtClean="0">
              <a:latin typeface="Arial" charset="0"/>
              <a:cs typeface="Arial" charset="0"/>
            </a:endParaRP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2" name="Рисунок 2" descr="Копия 02102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6578" y="5072074"/>
            <a:ext cx="1782763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Рисунок 8" descr="15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428736"/>
            <a:ext cx="2218669" cy="247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9" name="Рисунок 4" descr="1245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7" y="1484312"/>
            <a:ext cx="2101759" cy="223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3071812"/>
          </a:xfrm>
        </p:spPr>
        <p:txBody>
          <a:bodyPr>
            <a:normAutofit/>
          </a:bodyPr>
          <a:lstStyle/>
          <a:p>
            <a:r>
              <a:rPr lang="uk-UA" sz="6600" dirty="0" smtClean="0">
                <a:latin typeface="Arial Black" pitchFamily="34" charset="0"/>
              </a:rPr>
              <a:t>Дякую за увагу!</a:t>
            </a:r>
            <a:endParaRPr lang="uk-UA" sz="6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134282"/>
            <a:ext cx="8062054" cy="100870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Розгадай загадки</a:t>
            </a:r>
            <a:endParaRPr kumimoji="0" lang="uk-UA" sz="44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356" y="1340768"/>
            <a:ext cx="8645288" cy="119181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3200" b="1" i="1" dirty="0" smtClean="0"/>
              <a:t>3 </a:t>
            </a:r>
            <a:r>
              <a:rPr lang="uk-UA" sz="3200" b="1" i="1" dirty="0" smtClean="0">
                <a:solidFill>
                  <a:srgbClr val="FFFF00"/>
                </a:solidFill>
              </a:rPr>
              <a:t>и</a:t>
            </a:r>
            <a:r>
              <a:rPr lang="uk-UA" sz="3200" b="1" i="1" dirty="0" smtClean="0"/>
              <a:t> я плаваю у морі,</a:t>
            </a:r>
          </a:p>
          <a:p>
            <a:pPr indent="457200" algn="just"/>
            <a:r>
              <a:rPr lang="uk-UA" sz="3200" b="1" i="1" dirty="0" smtClean="0"/>
              <a:t>3 </a:t>
            </a:r>
            <a:r>
              <a:rPr lang="uk-UA" sz="3200" b="1" i="1" dirty="0" smtClean="0">
                <a:solidFill>
                  <a:srgbClr val="FFFF00"/>
                </a:solidFill>
              </a:rPr>
              <a:t>i</a:t>
            </a:r>
            <a:r>
              <a:rPr lang="uk-UA" sz="3200" b="1" i="1" dirty="0" smtClean="0"/>
              <a:t> – ловлю </a:t>
            </a:r>
            <a:r>
              <a:rPr lang="uk-UA" sz="3200" b="1" i="1" dirty="0" err="1" smtClean="0"/>
              <a:t>мишей</a:t>
            </a:r>
            <a:r>
              <a:rPr lang="uk-UA" sz="3200" b="1" i="1" dirty="0" smtClean="0"/>
              <a:t> в коморі.</a:t>
            </a:r>
            <a:endParaRPr lang="uk-UA" sz="3200" b="1" i="1" dirty="0"/>
          </a:p>
        </p:txBody>
      </p:sp>
      <p:pic>
        <p:nvPicPr>
          <p:cNvPr id="5" name="Picture 2" descr="https://st.fl.ru/users/Dinara633/upload/f_4c98c0bf50ac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14686"/>
            <a:ext cx="4345017" cy="328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yak-prosto.com/images/9/2/yak-viduchiti-koshenya-kusatisya-i-dryapatis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8257" y="2780928"/>
            <a:ext cx="4063832" cy="2934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00562" y="5810255"/>
            <a:ext cx="4178058" cy="715089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/>
              <a:t>(К</a:t>
            </a:r>
            <a:r>
              <a:rPr lang="uk-UA" sz="3600" b="1" i="1" dirty="0" smtClean="0">
                <a:solidFill>
                  <a:srgbClr val="FFFF00"/>
                </a:solidFill>
              </a:rPr>
              <a:t>и</a:t>
            </a:r>
            <a:r>
              <a:rPr lang="uk-UA" sz="3600" b="1" i="1" dirty="0" smtClean="0"/>
              <a:t>т - к</a:t>
            </a:r>
            <a:r>
              <a:rPr lang="uk-UA" sz="3600" b="1" i="1" dirty="0" smtClean="0">
                <a:solidFill>
                  <a:srgbClr val="FFFF00"/>
                </a:solidFill>
              </a:rPr>
              <a:t>і</a:t>
            </a:r>
            <a:r>
              <a:rPr lang="uk-UA" sz="3600" b="1" i="1" dirty="0" smtClean="0"/>
              <a:t>т)</a:t>
            </a:r>
            <a:endParaRPr lang="uk-UA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134282"/>
            <a:ext cx="8062054" cy="100870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Розгадай загадки</a:t>
            </a:r>
            <a:endParaRPr kumimoji="0" lang="uk-UA" sz="44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356" y="1340768"/>
            <a:ext cx="8645288" cy="119181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3200" b="1" i="1" dirty="0" smtClean="0"/>
              <a:t>3 </a:t>
            </a:r>
            <a:r>
              <a:rPr lang="uk-UA" sz="3200" b="1" i="1" dirty="0" smtClean="0">
                <a:solidFill>
                  <a:srgbClr val="FFFF00"/>
                </a:solidFill>
              </a:rPr>
              <a:t>н</a:t>
            </a:r>
            <a:r>
              <a:rPr lang="uk-UA" sz="3200" b="1" i="1" dirty="0" smtClean="0"/>
              <a:t> – частина доби,</a:t>
            </a:r>
          </a:p>
          <a:p>
            <a:pPr indent="457200" algn="just"/>
            <a:r>
              <a:rPr lang="uk-UA" sz="3200" b="1" i="1" dirty="0" smtClean="0"/>
              <a:t>3 </a:t>
            </a:r>
            <a:r>
              <a:rPr lang="uk-UA" sz="3200" b="1" i="1" dirty="0" smtClean="0">
                <a:solidFill>
                  <a:srgbClr val="FFFF00"/>
                </a:solidFill>
              </a:rPr>
              <a:t>п</a:t>
            </a:r>
            <a:r>
              <a:rPr lang="uk-UA" sz="3200" b="1" i="1" dirty="0" smtClean="0"/>
              <a:t> – </a:t>
            </a:r>
            <a:r>
              <a:rPr lang="uk-UA" sz="3200" b="1" i="1" dirty="0" err="1" smtClean="0"/>
              <a:t>гpiє</a:t>
            </a:r>
            <a:r>
              <a:rPr lang="uk-UA" sz="3200" b="1" i="1" dirty="0" smtClean="0"/>
              <a:t> щозими</a:t>
            </a:r>
            <a:endParaRPr lang="uk-UA" sz="3200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500439"/>
            <a:ext cx="4196953" cy="335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500306"/>
            <a:ext cx="3853928" cy="3057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00562" y="5810255"/>
            <a:ext cx="4178058" cy="715089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/>
              <a:t>(</a:t>
            </a:r>
            <a:r>
              <a:rPr lang="uk-UA" sz="3600" b="1" i="1" dirty="0" smtClean="0">
                <a:solidFill>
                  <a:srgbClr val="FFFF00"/>
                </a:solidFill>
              </a:rPr>
              <a:t>Н</a:t>
            </a:r>
            <a:r>
              <a:rPr lang="uk-UA" sz="3600" b="1" i="1" dirty="0" smtClean="0"/>
              <a:t>іч - </a:t>
            </a:r>
            <a:r>
              <a:rPr lang="uk-UA" sz="3600" b="1" i="1" dirty="0" smtClean="0">
                <a:solidFill>
                  <a:srgbClr val="FFFF00"/>
                </a:solidFill>
              </a:rPr>
              <a:t>п</a:t>
            </a:r>
            <a:r>
              <a:rPr lang="uk-UA" sz="3600" b="1" i="1" dirty="0" smtClean="0"/>
              <a:t>іч)</a:t>
            </a:r>
            <a:endParaRPr lang="uk-UA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56" y="1196752"/>
            <a:ext cx="8645288" cy="173664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3200" b="1" i="1" dirty="0" smtClean="0"/>
              <a:t>Травою зеленіє, квітами розквітає, а як </a:t>
            </a:r>
            <a:r>
              <a:rPr lang="uk-UA" sz="3200" b="1" i="1" dirty="0" smtClean="0">
                <a:solidFill>
                  <a:srgbClr val="FFFF00"/>
                </a:solidFill>
              </a:rPr>
              <a:t>П</a:t>
            </a:r>
            <a:r>
              <a:rPr lang="uk-UA" sz="3200" b="1" i="1" dirty="0" smtClean="0"/>
              <a:t> додати - землю буде орати.</a:t>
            </a:r>
            <a:endParaRPr lang="uk-UA" sz="3200" b="1" i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034" y="134282"/>
            <a:ext cx="8062054" cy="100870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Розгадай загадки</a:t>
            </a:r>
            <a:endParaRPr kumimoji="0" lang="uk-UA" sz="44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7"/>
            <a:ext cx="4383828" cy="3286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643182"/>
            <a:ext cx="3961999" cy="29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57752" y="5929330"/>
            <a:ext cx="4106620" cy="715089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>
                <a:solidFill>
                  <a:schemeClr val="bg1"/>
                </a:solidFill>
              </a:rPr>
              <a:t>(Луг - </a:t>
            </a:r>
            <a:r>
              <a:rPr lang="uk-UA" sz="3600" b="1" i="1" dirty="0" smtClean="0">
                <a:solidFill>
                  <a:srgbClr val="FFFF00"/>
                </a:solidFill>
              </a:rPr>
              <a:t>п</a:t>
            </a:r>
            <a:r>
              <a:rPr lang="uk-UA" sz="3600" b="1" i="1" dirty="0" smtClean="0">
                <a:solidFill>
                  <a:schemeClr val="bg1"/>
                </a:solidFill>
              </a:rPr>
              <a:t>луг)</a:t>
            </a:r>
            <a:endParaRPr lang="uk-UA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70688" y="134282"/>
            <a:ext cx="7391400" cy="5635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Логічна розминка</a:t>
            </a:r>
            <a:endParaRPr kumimoji="0" lang="uk-UA" sz="44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356" y="1185803"/>
            <a:ext cx="8645288" cy="214526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/>
              <a:t>Дві сестри знайшли разом 12 грибів. Але дорогою додому молодша загубила два гриби. Тоді старша сестра дала їй два своїх, і в них стало порівну. Скільки грибів знайшла кожна сестра?</a:t>
            </a:r>
            <a:endParaRPr lang="uk-UA" sz="2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24009"/>
            <a:ext cx="2473494" cy="3033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428992" y="3929066"/>
            <a:ext cx="3746468" cy="646986"/>
          </a:xfrm>
          <a:prstGeom prst="roundRect">
            <a:avLst/>
          </a:prstGeom>
          <a:solidFill>
            <a:srgbClr val="0000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/>
              <a:t>Відповідь:</a:t>
            </a:r>
            <a:endParaRPr lang="uk-UA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428992" y="5143512"/>
            <a:ext cx="5042612" cy="1191816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3200" b="1" i="1" dirty="0" smtClean="0"/>
              <a:t>Старша – 7 грибів</a:t>
            </a:r>
          </a:p>
          <a:p>
            <a:r>
              <a:rPr lang="uk-UA" sz="3200" b="1" i="1" dirty="0" smtClean="0"/>
              <a:t>Молодша – 5 грибів</a:t>
            </a:r>
            <a:endParaRPr lang="uk-UA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 bwMode="auto">
          <a:xfrm>
            <a:off x="1142976" y="0"/>
            <a:ext cx="7786710" cy="928669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sz="400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Складання слів із літер </a:t>
            </a:r>
            <a:endParaRPr lang="ru-RU" sz="400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61445" name="Picture 5" descr="BD05045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714752"/>
            <a:ext cx="33194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571472" y="857232"/>
          <a:ext cx="8286809" cy="1857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928926" y="4000504"/>
          <a:ext cx="6077585" cy="461012"/>
        </p:xfrm>
        <a:graphic>
          <a:graphicData uri="http://schemas.openxmlformats.org/drawingml/2006/table">
            <a:tbl>
              <a:tblPr/>
              <a:tblGrid>
                <a:gridCol w="337820"/>
                <a:gridCol w="337185"/>
                <a:gridCol w="336550"/>
                <a:gridCol w="337185"/>
                <a:gridCol w="337185"/>
                <a:gridCol w="337820"/>
                <a:gridCol w="337820"/>
                <a:gridCol w="337820"/>
                <a:gridCol w="337820"/>
                <a:gridCol w="337820"/>
                <a:gridCol w="337820"/>
                <a:gridCol w="337820"/>
                <a:gridCol w="337820"/>
                <a:gridCol w="337820"/>
                <a:gridCol w="337820"/>
                <a:gridCol w="337820"/>
                <a:gridCol w="337820"/>
                <a:gridCol w="337820"/>
              </a:tblGrid>
              <a:tr h="461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к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о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м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п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/>
                          <a:ea typeface="Calibri"/>
                          <a:cs typeface="Times New Roman"/>
                        </a:rPr>
                        <a:t>‘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ю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т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е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р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н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а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м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е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р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е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ж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Arial Black"/>
                          <a:ea typeface="Calibri"/>
                          <a:cs typeface="Times New Roman"/>
                        </a:rPr>
                        <a:t>а</a:t>
                      </a:r>
                      <a:endParaRPr lang="uk-UA" sz="2400" dirty="0">
                        <a:latin typeface="Arial Black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488" y="3000372"/>
            <a:ext cx="62865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МАРНА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КЮПТО               РАЕЖЕМ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Graphic spid="7" grpId="0">
        <p:bldAsOne/>
      </p:bldGraphic>
      <p:bldP spid="163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000100" y="500042"/>
            <a:ext cx="7072361" cy="39528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Тема уроку:</a:t>
            </a:r>
          </a:p>
          <a:p>
            <a:pPr algn="ctr"/>
            <a:r>
              <a:rPr lang="ru-RU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Поняття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 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33FF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latin typeface="UkrainianSchoolBook"/>
            </a:endParaRP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про 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комп'ютерну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мережу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33FF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latin typeface="UkrainianSchoolBook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533400" y="19050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4515" name="Rectangle 3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229600" cy="1143000"/>
          </a:xfrm>
          <a:ln>
            <a:solidFill>
              <a:schemeClr val="accent1"/>
            </a:solidFill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krainianSchoolBook" pitchFamily="18" charset="0"/>
                <a:cs typeface="Arial" charset="0"/>
              </a:rPr>
              <a:t>КОМП'ЮТЕРНА МЕРЕЖА</a:t>
            </a:r>
            <a:r>
              <a:rPr lang="uk-UA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ru-RU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1476375" y="1196975"/>
            <a:ext cx="7315200" cy="4103688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— це комп'ютери, </a:t>
            </a:r>
          </a:p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з'єднані </a:t>
            </a:r>
          </a:p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між собою</a:t>
            </a:r>
          </a:p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 лініями зв'язку.</a:t>
            </a:r>
            <a:r>
              <a:rPr lang="ru-RU" sz="5400">
                <a:solidFill>
                  <a:schemeClr val="tx2"/>
                </a:solidFill>
                <a:latin typeface="UkrainianSchoolBook" pitchFamily="18" charset="0"/>
                <a:cs typeface="+mn-cs"/>
              </a:rPr>
              <a:t> </a:t>
            </a:r>
            <a:endParaRPr lang="ru-RU" sz="5400">
              <a:latin typeface="UkrainianSchoolBook" pitchFamily="18" charset="0"/>
              <a:cs typeface="+mn-cs"/>
            </a:endParaRPr>
          </a:p>
        </p:txBody>
      </p:sp>
      <p:pic>
        <p:nvPicPr>
          <p:cNvPr id="34820" name="Picture 5" descr="j03005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5094288"/>
            <a:ext cx="2051050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02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nimBg="1"/>
      <p:bldP spid="645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10|1|4.1|1|3.7|0.9|6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6.7|5.1|3.7|21.6|8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6.7|5.1|3.7|21.6|8.2"/>
</p:tagLst>
</file>

<file path=ppt/theme/theme1.xml><?xml version="1.0" encoding="utf-8"?>
<a:theme xmlns:a="http://schemas.openxmlformats.org/drawingml/2006/main" name="Презентация ИНФОР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езентация КОМП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</TotalTime>
  <Words>339</Words>
  <Application>Microsoft Office PowerPoint</Application>
  <PresentationFormat>Екран (4:3)</PresentationFormat>
  <Paragraphs>107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23</vt:i4>
      </vt:variant>
    </vt:vector>
  </HeadingPairs>
  <TitlesOfParts>
    <vt:vector size="25" baseType="lpstr">
      <vt:lpstr>Презентация ИНФОРМАТИКА</vt:lpstr>
      <vt:lpstr>Презентация КОМП</vt:lpstr>
      <vt:lpstr>Слайд 1</vt:lpstr>
      <vt:lpstr>Слайд 2</vt:lpstr>
      <vt:lpstr>Слайд 3</vt:lpstr>
      <vt:lpstr>Слайд 4</vt:lpstr>
      <vt:lpstr>Слайд 5</vt:lpstr>
      <vt:lpstr>Слайд 6</vt:lpstr>
      <vt:lpstr>Складання слів із літер </vt:lpstr>
      <vt:lpstr>Слайд 8</vt:lpstr>
      <vt:lpstr>КОМП'ЮТЕРНА МЕРЕЖА </vt:lpstr>
      <vt:lpstr>Слайд 10</vt:lpstr>
      <vt:lpstr>Локальні мережі</vt:lpstr>
      <vt:lpstr>Слайд 12</vt:lpstr>
      <vt:lpstr>Слайд 13</vt:lpstr>
      <vt:lpstr>Слайд 14</vt:lpstr>
      <vt:lpstr>Фізкультхвилинка</vt:lpstr>
      <vt:lpstr>Слайд 16</vt:lpstr>
      <vt:lpstr>Робота з підручником</vt:lpstr>
      <vt:lpstr>Повторення правил техніки безпеки</vt:lpstr>
      <vt:lpstr>Робота за комп’ютером Гра “Поштовий голуб: Україна”</vt:lpstr>
      <vt:lpstr>Релаксація</vt:lpstr>
      <vt:lpstr>Слайд 21</vt:lpstr>
      <vt:lpstr>Продовжіть речення</vt:lpstr>
      <vt:lpstr>Дякую за увагу!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u1</cp:lastModifiedBy>
  <cp:revision>142</cp:revision>
  <dcterms:created xsi:type="dcterms:W3CDTF">2011-07-24T06:23:31Z</dcterms:created>
  <dcterms:modified xsi:type="dcterms:W3CDTF">2016-11-18T09:25:46Z</dcterms:modified>
</cp:coreProperties>
</file>