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275" r:id="rId3"/>
    <p:sldId id="279" r:id="rId4"/>
    <p:sldId id="280" r:id="rId5"/>
    <p:sldId id="257" r:id="rId6"/>
    <p:sldId id="258" r:id="rId7"/>
    <p:sldId id="260" r:id="rId8"/>
    <p:sldId id="267" r:id="rId9"/>
    <p:sldId id="268" r:id="rId10"/>
    <p:sldId id="269" r:id="rId11"/>
    <p:sldId id="270" r:id="rId12"/>
    <p:sldId id="272" r:id="rId13"/>
    <p:sldId id="273" r:id="rId14"/>
    <p:sldId id="261" r:id="rId15"/>
    <p:sldId id="276" r:id="rId16"/>
    <p:sldId id="262" r:id="rId17"/>
    <p:sldId id="263" r:id="rId18"/>
    <p:sldId id="274" r:id="rId19"/>
    <p:sldId id="264" r:id="rId20"/>
    <p:sldId id="278" r:id="rId21"/>
    <p:sldId id="265" r:id="rId22"/>
    <p:sldId id="266" r:id="rId23"/>
    <p:sldId id="277" r:id="rId24"/>
    <p:sldId id="27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89" autoAdjust="0"/>
    <p:restoredTop sz="94660"/>
  </p:normalViewPr>
  <p:slideViewPr>
    <p:cSldViewPr>
      <p:cViewPr>
        <p:scale>
          <a:sx n="70" d="100"/>
          <a:sy n="70" d="100"/>
        </p:scale>
        <p:origin x="-18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116522-1246-4F9B-A9A5-2A1A811F8BF6}" type="doc">
      <dgm:prSet loTypeId="urn:microsoft.com/office/officeart/2005/8/layout/cycle2" loCatId="cycl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FD4FBAB-BC88-4DA7-AB5C-69062E526BC2}">
      <dgm:prSet phldrT="[Текст]" custT="1"/>
      <dgm:spPr/>
      <dgm:t>
        <a:bodyPr/>
        <a:lstStyle/>
        <a:p>
          <a:r>
            <a:rPr lang="ru-RU" sz="2400" b="1" dirty="0" err="1" smtClean="0">
              <a:solidFill>
                <a:schemeClr val="accent6">
                  <a:lumMod val="50000"/>
                </a:schemeClr>
              </a:solidFill>
            </a:rPr>
            <a:t>Із</a:t>
          </a:r>
          <a:r>
            <a:rPr lang="ru-RU" sz="2400" b="1" dirty="0" smtClean="0">
              <a:solidFill>
                <a:schemeClr val="accent6">
                  <a:lumMod val="50000"/>
                </a:schemeClr>
              </a:solidFill>
            </a:rPr>
            <a:t>  </a:t>
          </a:r>
          <a:r>
            <a:rPr lang="ru-RU" sz="2400" b="1" dirty="0" err="1" smtClean="0">
              <a:solidFill>
                <a:schemeClr val="accent6">
                  <a:lumMod val="50000"/>
                </a:schemeClr>
              </a:solidFill>
            </a:rPr>
            <a:t>життя</a:t>
          </a:r>
          <a:r>
            <a:rPr lang="ru-RU" sz="2400" b="1" dirty="0" smtClean="0">
              <a:solidFill>
                <a:schemeClr val="accent6">
                  <a:lumMod val="50000"/>
                </a:schemeClr>
              </a:solidFill>
            </a:rPr>
            <a:t> народу</a:t>
          </a:r>
          <a:endParaRPr lang="ru-RU" sz="2400" b="1" dirty="0">
            <a:solidFill>
              <a:schemeClr val="accent6">
                <a:lumMod val="50000"/>
              </a:schemeClr>
            </a:solidFill>
          </a:endParaRPr>
        </a:p>
      </dgm:t>
    </dgm:pt>
    <dgm:pt modelId="{33EA8A57-D599-49F1-A759-B39F75079920}" type="parTrans" cxnId="{891C3991-F68C-4D81-B2F7-1F82713B6A79}">
      <dgm:prSet/>
      <dgm:spPr/>
      <dgm:t>
        <a:bodyPr/>
        <a:lstStyle/>
        <a:p>
          <a:endParaRPr lang="ru-RU"/>
        </a:p>
      </dgm:t>
    </dgm:pt>
    <dgm:pt modelId="{32070163-2488-44F2-A2E7-CE76228EF121}" type="sibTrans" cxnId="{891C3991-F68C-4D81-B2F7-1F82713B6A79}">
      <dgm:prSet/>
      <dgm:spPr/>
      <dgm:t>
        <a:bodyPr/>
        <a:lstStyle/>
        <a:p>
          <a:endParaRPr lang="ru-RU"/>
        </a:p>
      </dgm:t>
    </dgm:pt>
    <dgm:pt modelId="{28BDC736-0E0E-47E1-A163-40B9D0EAE71C}">
      <dgm:prSet phldrT="[Текст]" custT="1"/>
      <dgm:spPr/>
      <dgm:t>
        <a:bodyPr/>
        <a:lstStyle/>
        <a:p>
          <a:r>
            <a:rPr lang="uk-UA" sz="2400" b="1" dirty="0" smtClean="0">
              <a:solidFill>
                <a:srgbClr val="C00000"/>
              </a:solidFill>
            </a:rPr>
            <a:t>Біблія</a:t>
          </a:r>
          <a:endParaRPr lang="ru-RU" sz="2400" b="1" dirty="0">
            <a:solidFill>
              <a:srgbClr val="C00000"/>
            </a:solidFill>
          </a:endParaRPr>
        </a:p>
      </dgm:t>
    </dgm:pt>
    <dgm:pt modelId="{FE8FA2C9-5580-470E-BC25-70D8E23AAE2C}" type="parTrans" cxnId="{A3AD2096-1085-45A2-9786-321049EA404B}">
      <dgm:prSet/>
      <dgm:spPr/>
      <dgm:t>
        <a:bodyPr/>
        <a:lstStyle/>
        <a:p>
          <a:endParaRPr lang="ru-RU"/>
        </a:p>
      </dgm:t>
    </dgm:pt>
    <dgm:pt modelId="{63F8E811-1DFC-4C7D-9D50-1C9B910E0169}" type="sibTrans" cxnId="{A3AD2096-1085-45A2-9786-321049EA404B}">
      <dgm:prSet/>
      <dgm:spPr/>
      <dgm:t>
        <a:bodyPr/>
        <a:lstStyle/>
        <a:p>
          <a:endParaRPr lang="ru-RU"/>
        </a:p>
      </dgm:t>
    </dgm:pt>
    <dgm:pt modelId="{1274AB65-DF29-40AF-94C2-5B8F0F15F7AD}">
      <dgm:prSet phldrT="[Текст]" custT="1"/>
      <dgm:spPr/>
      <dgm:t>
        <a:bodyPr/>
        <a:lstStyle/>
        <a:p>
          <a:r>
            <a:rPr lang="uk-UA" sz="2000" b="1" dirty="0" smtClean="0">
              <a:solidFill>
                <a:srgbClr val="002060"/>
              </a:solidFill>
            </a:rPr>
            <a:t>Давньогрецька </a:t>
          </a:r>
        </a:p>
        <a:p>
          <a:r>
            <a:rPr lang="uk-UA" sz="2000" b="1" dirty="0" smtClean="0">
              <a:solidFill>
                <a:srgbClr val="002060"/>
              </a:solidFill>
            </a:rPr>
            <a:t> міфологія</a:t>
          </a:r>
          <a:endParaRPr lang="ru-RU" sz="2000" b="1" dirty="0">
            <a:solidFill>
              <a:srgbClr val="002060"/>
            </a:solidFill>
          </a:endParaRPr>
        </a:p>
      </dgm:t>
    </dgm:pt>
    <dgm:pt modelId="{85CE5B21-A77C-4BE0-A40A-608FE83B5821}" type="parTrans" cxnId="{86BB4C79-5CA4-4745-B4FE-8F28FDC7E80F}">
      <dgm:prSet/>
      <dgm:spPr/>
      <dgm:t>
        <a:bodyPr/>
        <a:lstStyle/>
        <a:p>
          <a:endParaRPr lang="ru-RU"/>
        </a:p>
      </dgm:t>
    </dgm:pt>
    <dgm:pt modelId="{42800532-8296-4BE5-A2A6-6E4CE539B2D2}" type="sibTrans" cxnId="{86BB4C79-5CA4-4745-B4FE-8F28FDC7E80F}">
      <dgm:prSet/>
      <dgm:spPr/>
      <dgm:t>
        <a:bodyPr/>
        <a:lstStyle/>
        <a:p>
          <a:endParaRPr lang="ru-RU"/>
        </a:p>
      </dgm:t>
    </dgm:pt>
    <dgm:pt modelId="{9281EAE6-C7F3-4272-B2BA-5F6E36D2EA09}">
      <dgm:prSet phldrT="[Текст]" custT="1"/>
      <dgm:spPr/>
      <dgm:t>
        <a:bodyPr/>
        <a:lstStyle/>
        <a:p>
          <a:r>
            <a:rPr lang="uk-UA" sz="2400" b="1" dirty="0" err="1" smtClean="0">
              <a:solidFill>
                <a:schemeClr val="tx1"/>
              </a:solidFill>
            </a:rPr>
            <a:t>Прислів</a:t>
          </a:r>
          <a:r>
            <a:rPr lang="en-US" sz="2400" b="1" dirty="0" smtClean="0">
              <a:solidFill>
                <a:schemeClr val="tx1"/>
              </a:solidFill>
            </a:rPr>
            <a:t>’</a:t>
          </a:r>
          <a:r>
            <a:rPr lang="uk-UA" sz="2400" b="1" dirty="0" smtClean="0">
              <a:solidFill>
                <a:schemeClr val="tx1"/>
              </a:solidFill>
            </a:rPr>
            <a:t>я  і  приказки</a:t>
          </a:r>
          <a:endParaRPr lang="ru-RU" sz="2400" b="1" dirty="0">
            <a:solidFill>
              <a:schemeClr val="tx1"/>
            </a:solidFill>
          </a:endParaRPr>
        </a:p>
      </dgm:t>
    </dgm:pt>
    <dgm:pt modelId="{76D85DB0-952D-479C-8312-0F0D2BEA7ED5}" type="parTrans" cxnId="{0983A515-B2B2-4D9E-86D2-1CB9C4B2B7D0}">
      <dgm:prSet/>
      <dgm:spPr/>
      <dgm:t>
        <a:bodyPr/>
        <a:lstStyle/>
        <a:p>
          <a:endParaRPr lang="ru-RU"/>
        </a:p>
      </dgm:t>
    </dgm:pt>
    <dgm:pt modelId="{5B849814-6D74-488A-BE6D-C4DE234F8EDA}" type="sibTrans" cxnId="{0983A515-B2B2-4D9E-86D2-1CB9C4B2B7D0}">
      <dgm:prSet/>
      <dgm:spPr/>
      <dgm:t>
        <a:bodyPr/>
        <a:lstStyle/>
        <a:p>
          <a:endParaRPr lang="ru-RU"/>
        </a:p>
      </dgm:t>
    </dgm:pt>
    <dgm:pt modelId="{292F37AC-6FEC-4A02-9FE9-E0F38646A5C7}">
      <dgm:prSet phldrT="[Текст]" custT="1"/>
      <dgm:spPr/>
      <dgm:t>
        <a:bodyPr/>
        <a:lstStyle/>
        <a:p>
          <a:r>
            <a:rPr lang="uk-UA" sz="2400" b="1" dirty="0" smtClean="0">
              <a:solidFill>
                <a:srgbClr val="002060"/>
              </a:solidFill>
            </a:rPr>
            <a:t>Крилаті  вислови</a:t>
          </a:r>
          <a:endParaRPr lang="ru-RU" sz="2400" b="1" dirty="0">
            <a:solidFill>
              <a:srgbClr val="002060"/>
            </a:solidFill>
          </a:endParaRPr>
        </a:p>
      </dgm:t>
    </dgm:pt>
    <dgm:pt modelId="{8F0B9CFF-02D7-4754-890A-D67F308DF020}" type="parTrans" cxnId="{C33CA023-4AE7-4D6F-A034-DAC12344035D}">
      <dgm:prSet/>
      <dgm:spPr/>
      <dgm:t>
        <a:bodyPr/>
        <a:lstStyle/>
        <a:p>
          <a:endParaRPr lang="ru-RU"/>
        </a:p>
      </dgm:t>
    </dgm:pt>
    <dgm:pt modelId="{B9B22971-D5E6-4194-8C33-B04B2A54BE9B}" type="sibTrans" cxnId="{C33CA023-4AE7-4D6F-A034-DAC12344035D}">
      <dgm:prSet/>
      <dgm:spPr/>
      <dgm:t>
        <a:bodyPr/>
        <a:lstStyle/>
        <a:p>
          <a:endParaRPr lang="ru-RU"/>
        </a:p>
      </dgm:t>
    </dgm:pt>
    <dgm:pt modelId="{A1326CDF-5D7C-4419-860E-6D450A9937AC}" type="pres">
      <dgm:prSet presAssocID="{89116522-1246-4F9B-A9A5-2A1A811F8BF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9306D5-F7D3-4FDA-925C-496D94378F7C}" type="pres">
      <dgm:prSet presAssocID="{2FD4FBAB-BC88-4DA7-AB5C-69062E526BC2}" presName="node" presStyleLbl="node1" presStyleIdx="0" presStyleCnt="5" custScaleX="127042" custRadScaleRad="101451" custRadScaleInc="17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C5C540-0D53-45CB-80AE-4FA088AA99ED}" type="pres">
      <dgm:prSet presAssocID="{32070163-2488-44F2-A2E7-CE76228EF121}" presName="sibTrans" presStyleLbl="sibTrans2D1" presStyleIdx="0" presStyleCnt="5"/>
      <dgm:spPr/>
      <dgm:t>
        <a:bodyPr/>
        <a:lstStyle/>
        <a:p>
          <a:endParaRPr lang="ru-RU"/>
        </a:p>
      </dgm:t>
    </dgm:pt>
    <dgm:pt modelId="{E7F74044-E00D-4C7C-87BB-8A7BF4EF1EFD}" type="pres">
      <dgm:prSet presAssocID="{32070163-2488-44F2-A2E7-CE76228EF121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93C9EB91-AE3C-4558-B119-572D2047868C}" type="pres">
      <dgm:prSet presAssocID="{28BDC736-0E0E-47E1-A163-40B9D0EAE71C}" presName="node" presStyleLbl="node1" presStyleIdx="1" presStyleCnt="5" custScaleX="144707" custRadScaleRad="140943" custRadScaleInc="24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CABCCF-3368-4162-8D70-E4B330ED3639}" type="pres">
      <dgm:prSet presAssocID="{63F8E811-1DFC-4C7D-9D50-1C9B910E0169}" presName="sibTrans" presStyleLbl="sibTrans2D1" presStyleIdx="1" presStyleCnt="5"/>
      <dgm:spPr/>
      <dgm:t>
        <a:bodyPr/>
        <a:lstStyle/>
        <a:p>
          <a:endParaRPr lang="ru-RU"/>
        </a:p>
      </dgm:t>
    </dgm:pt>
    <dgm:pt modelId="{A5940136-2931-4A03-B45B-2B9002357212}" type="pres">
      <dgm:prSet presAssocID="{63F8E811-1DFC-4C7D-9D50-1C9B910E0169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174CB477-F166-426C-8D8C-9D8DF04E9419}" type="pres">
      <dgm:prSet presAssocID="{1274AB65-DF29-40AF-94C2-5B8F0F15F7AD}" presName="node" presStyleLbl="node1" presStyleIdx="2" presStyleCnt="5" custScaleX="199886" custScaleY="108632" custRadScaleRad="123431" custRadScaleInc="-31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2D3D96-7CA1-4954-A4DC-28A87E4ACEC3}" type="pres">
      <dgm:prSet presAssocID="{42800532-8296-4BE5-A2A6-6E4CE539B2D2}" presName="sibTrans" presStyleLbl="sibTrans2D1" presStyleIdx="2" presStyleCnt="5"/>
      <dgm:spPr/>
      <dgm:t>
        <a:bodyPr/>
        <a:lstStyle/>
        <a:p>
          <a:endParaRPr lang="ru-RU"/>
        </a:p>
      </dgm:t>
    </dgm:pt>
    <dgm:pt modelId="{0473C5B9-A8BC-496B-9FF9-F839FA56ADE2}" type="pres">
      <dgm:prSet presAssocID="{42800532-8296-4BE5-A2A6-6E4CE539B2D2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66A1BA30-00EB-4A53-87C8-07AFFC15A1DF}" type="pres">
      <dgm:prSet presAssocID="{9281EAE6-C7F3-4272-B2BA-5F6E36D2EA09}" presName="node" presStyleLbl="node1" presStyleIdx="3" presStyleCnt="5" custScaleX="205685" custScaleY="126812" custRadScaleRad="111241" custRadScaleInc="29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C6660-EEAA-4794-ABD5-46F93B114F0C}" type="pres">
      <dgm:prSet presAssocID="{5B849814-6D74-488A-BE6D-C4DE234F8EDA}" presName="sibTrans" presStyleLbl="sibTrans2D1" presStyleIdx="3" presStyleCnt="5"/>
      <dgm:spPr/>
      <dgm:t>
        <a:bodyPr/>
        <a:lstStyle/>
        <a:p>
          <a:endParaRPr lang="ru-RU"/>
        </a:p>
      </dgm:t>
    </dgm:pt>
    <dgm:pt modelId="{9F8DD236-98BB-4402-AA9C-2AC3A9DF0A00}" type="pres">
      <dgm:prSet presAssocID="{5B849814-6D74-488A-BE6D-C4DE234F8EDA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1E8BE815-92F2-44ED-B69F-C192EAE8ED55}" type="pres">
      <dgm:prSet presAssocID="{292F37AC-6FEC-4A02-9FE9-E0F38646A5C7}" presName="node" presStyleLbl="node1" presStyleIdx="4" presStyleCnt="5" custScaleX="141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1BD750-7E67-4B11-B7D9-528B0DA9DF9C}" type="pres">
      <dgm:prSet presAssocID="{B9B22971-D5E6-4194-8C33-B04B2A54BE9B}" presName="sibTrans" presStyleLbl="sibTrans2D1" presStyleIdx="4" presStyleCnt="5"/>
      <dgm:spPr/>
      <dgm:t>
        <a:bodyPr/>
        <a:lstStyle/>
        <a:p>
          <a:endParaRPr lang="ru-RU"/>
        </a:p>
      </dgm:t>
    </dgm:pt>
    <dgm:pt modelId="{5F107B0A-55E6-4A93-890B-DCD87F685A3F}" type="pres">
      <dgm:prSet presAssocID="{B9B22971-D5E6-4194-8C33-B04B2A54BE9B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F41A40C3-BD71-4F68-908D-2786AB9D46F8}" type="presOf" srcId="{9281EAE6-C7F3-4272-B2BA-5F6E36D2EA09}" destId="{66A1BA30-00EB-4A53-87C8-07AFFC15A1DF}" srcOrd="0" destOrd="0" presId="urn:microsoft.com/office/officeart/2005/8/layout/cycle2"/>
    <dgm:cxn modelId="{A3AD2096-1085-45A2-9786-321049EA404B}" srcId="{89116522-1246-4F9B-A9A5-2A1A811F8BF6}" destId="{28BDC736-0E0E-47E1-A163-40B9D0EAE71C}" srcOrd="1" destOrd="0" parTransId="{FE8FA2C9-5580-470E-BC25-70D8E23AAE2C}" sibTransId="{63F8E811-1DFC-4C7D-9D50-1C9B910E0169}"/>
    <dgm:cxn modelId="{FE779CE7-FCE3-4ED9-A651-269E21A1DB96}" type="presOf" srcId="{1274AB65-DF29-40AF-94C2-5B8F0F15F7AD}" destId="{174CB477-F166-426C-8D8C-9D8DF04E9419}" srcOrd="0" destOrd="0" presId="urn:microsoft.com/office/officeart/2005/8/layout/cycle2"/>
    <dgm:cxn modelId="{F8235A29-9F12-4D2F-B6F7-479AB778CA05}" type="presOf" srcId="{5B849814-6D74-488A-BE6D-C4DE234F8EDA}" destId="{99CC6660-EEAA-4794-ABD5-46F93B114F0C}" srcOrd="0" destOrd="0" presId="urn:microsoft.com/office/officeart/2005/8/layout/cycle2"/>
    <dgm:cxn modelId="{698304C1-1C03-406B-9ADC-D9805EFC2AF8}" type="presOf" srcId="{42800532-8296-4BE5-A2A6-6E4CE539B2D2}" destId="{0473C5B9-A8BC-496B-9FF9-F839FA56ADE2}" srcOrd="1" destOrd="0" presId="urn:microsoft.com/office/officeart/2005/8/layout/cycle2"/>
    <dgm:cxn modelId="{891C3991-F68C-4D81-B2F7-1F82713B6A79}" srcId="{89116522-1246-4F9B-A9A5-2A1A811F8BF6}" destId="{2FD4FBAB-BC88-4DA7-AB5C-69062E526BC2}" srcOrd="0" destOrd="0" parTransId="{33EA8A57-D599-49F1-A759-B39F75079920}" sibTransId="{32070163-2488-44F2-A2E7-CE76228EF121}"/>
    <dgm:cxn modelId="{BA86E33D-EF92-4BEE-B5CD-69ABB8049F22}" type="presOf" srcId="{42800532-8296-4BE5-A2A6-6E4CE539B2D2}" destId="{5C2D3D96-7CA1-4954-A4DC-28A87E4ACEC3}" srcOrd="0" destOrd="0" presId="urn:microsoft.com/office/officeart/2005/8/layout/cycle2"/>
    <dgm:cxn modelId="{C731D9D4-827D-4ECB-BCE7-9FE51E83B1F2}" type="presOf" srcId="{B9B22971-D5E6-4194-8C33-B04B2A54BE9B}" destId="{5F107B0A-55E6-4A93-890B-DCD87F685A3F}" srcOrd="1" destOrd="0" presId="urn:microsoft.com/office/officeart/2005/8/layout/cycle2"/>
    <dgm:cxn modelId="{0165DBFD-055E-471E-9354-68AB1B2433C8}" type="presOf" srcId="{89116522-1246-4F9B-A9A5-2A1A811F8BF6}" destId="{A1326CDF-5D7C-4419-860E-6D450A9937AC}" srcOrd="0" destOrd="0" presId="urn:microsoft.com/office/officeart/2005/8/layout/cycle2"/>
    <dgm:cxn modelId="{C33CA023-4AE7-4D6F-A034-DAC12344035D}" srcId="{89116522-1246-4F9B-A9A5-2A1A811F8BF6}" destId="{292F37AC-6FEC-4A02-9FE9-E0F38646A5C7}" srcOrd="4" destOrd="0" parTransId="{8F0B9CFF-02D7-4754-890A-D67F308DF020}" sibTransId="{B9B22971-D5E6-4194-8C33-B04B2A54BE9B}"/>
    <dgm:cxn modelId="{BF59F484-73A9-4067-9E8B-A1F9FB0D8544}" type="presOf" srcId="{32070163-2488-44F2-A2E7-CE76228EF121}" destId="{DBC5C540-0D53-45CB-80AE-4FA088AA99ED}" srcOrd="0" destOrd="0" presId="urn:microsoft.com/office/officeart/2005/8/layout/cycle2"/>
    <dgm:cxn modelId="{C37D5212-8CF3-40D6-B158-39CA0C76E8A0}" type="presOf" srcId="{63F8E811-1DFC-4C7D-9D50-1C9B910E0169}" destId="{81CABCCF-3368-4162-8D70-E4B330ED3639}" srcOrd="0" destOrd="0" presId="urn:microsoft.com/office/officeart/2005/8/layout/cycle2"/>
    <dgm:cxn modelId="{55A494AB-4927-440C-B6DC-7802DB257673}" type="presOf" srcId="{2FD4FBAB-BC88-4DA7-AB5C-69062E526BC2}" destId="{E19306D5-F7D3-4FDA-925C-496D94378F7C}" srcOrd="0" destOrd="0" presId="urn:microsoft.com/office/officeart/2005/8/layout/cycle2"/>
    <dgm:cxn modelId="{D933AEA6-6885-4015-8FBF-751E81D85F88}" type="presOf" srcId="{5B849814-6D74-488A-BE6D-C4DE234F8EDA}" destId="{9F8DD236-98BB-4402-AA9C-2AC3A9DF0A00}" srcOrd="1" destOrd="0" presId="urn:microsoft.com/office/officeart/2005/8/layout/cycle2"/>
    <dgm:cxn modelId="{4CCCFF30-CDA0-4576-B56A-57CAD2D21CCE}" type="presOf" srcId="{63F8E811-1DFC-4C7D-9D50-1C9B910E0169}" destId="{A5940136-2931-4A03-B45B-2B9002357212}" srcOrd="1" destOrd="0" presId="urn:microsoft.com/office/officeart/2005/8/layout/cycle2"/>
    <dgm:cxn modelId="{E91B79DC-2798-4D8B-BD15-22EC3E7097CB}" type="presOf" srcId="{28BDC736-0E0E-47E1-A163-40B9D0EAE71C}" destId="{93C9EB91-AE3C-4558-B119-572D2047868C}" srcOrd="0" destOrd="0" presId="urn:microsoft.com/office/officeart/2005/8/layout/cycle2"/>
    <dgm:cxn modelId="{DAD3002B-EDFF-495B-840F-4A8CC2B332F0}" type="presOf" srcId="{32070163-2488-44F2-A2E7-CE76228EF121}" destId="{E7F74044-E00D-4C7C-87BB-8A7BF4EF1EFD}" srcOrd="1" destOrd="0" presId="urn:microsoft.com/office/officeart/2005/8/layout/cycle2"/>
    <dgm:cxn modelId="{6C248605-F7E8-49E1-8DD5-FA33DDB6BC04}" type="presOf" srcId="{B9B22971-D5E6-4194-8C33-B04B2A54BE9B}" destId="{EE1BD750-7E67-4B11-B7D9-528B0DA9DF9C}" srcOrd="0" destOrd="0" presId="urn:microsoft.com/office/officeart/2005/8/layout/cycle2"/>
    <dgm:cxn modelId="{0983A515-B2B2-4D9E-86D2-1CB9C4B2B7D0}" srcId="{89116522-1246-4F9B-A9A5-2A1A811F8BF6}" destId="{9281EAE6-C7F3-4272-B2BA-5F6E36D2EA09}" srcOrd="3" destOrd="0" parTransId="{76D85DB0-952D-479C-8312-0F0D2BEA7ED5}" sibTransId="{5B849814-6D74-488A-BE6D-C4DE234F8EDA}"/>
    <dgm:cxn modelId="{4500CE19-6889-40CB-A1C6-CD0E078AFA5E}" type="presOf" srcId="{292F37AC-6FEC-4A02-9FE9-E0F38646A5C7}" destId="{1E8BE815-92F2-44ED-B69F-C192EAE8ED55}" srcOrd="0" destOrd="0" presId="urn:microsoft.com/office/officeart/2005/8/layout/cycle2"/>
    <dgm:cxn modelId="{86BB4C79-5CA4-4745-B4FE-8F28FDC7E80F}" srcId="{89116522-1246-4F9B-A9A5-2A1A811F8BF6}" destId="{1274AB65-DF29-40AF-94C2-5B8F0F15F7AD}" srcOrd="2" destOrd="0" parTransId="{85CE5B21-A77C-4BE0-A40A-608FE83B5821}" sibTransId="{42800532-8296-4BE5-A2A6-6E4CE539B2D2}"/>
    <dgm:cxn modelId="{B240281E-A40B-40FD-B89D-322ABC27D384}" type="presParOf" srcId="{A1326CDF-5D7C-4419-860E-6D450A9937AC}" destId="{E19306D5-F7D3-4FDA-925C-496D94378F7C}" srcOrd="0" destOrd="0" presId="urn:microsoft.com/office/officeart/2005/8/layout/cycle2"/>
    <dgm:cxn modelId="{458ADFCC-0307-45E1-B763-0922BC393EA6}" type="presParOf" srcId="{A1326CDF-5D7C-4419-860E-6D450A9937AC}" destId="{DBC5C540-0D53-45CB-80AE-4FA088AA99ED}" srcOrd="1" destOrd="0" presId="urn:microsoft.com/office/officeart/2005/8/layout/cycle2"/>
    <dgm:cxn modelId="{C6B506F8-6E15-4910-81CF-01078F24AE6C}" type="presParOf" srcId="{DBC5C540-0D53-45CB-80AE-4FA088AA99ED}" destId="{E7F74044-E00D-4C7C-87BB-8A7BF4EF1EFD}" srcOrd="0" destOrd="0" presId="urn:microsoft.com/office/officeart/2005/8/layout/cycle2"/>
    <dgm:cxn modelId="{AB3F4A86-CFAE-46A0-AADC-186E8D8EFDC8}" type="presParOf" srcId="{A1326CDF-5D7C-4419-860E-6D450A9937AC}" destId="{93C9EB91-AE3C-4558-B119-572D2047868C}" srcOrd="2" destOrd="0" presId="urn:microsoft.com/office/officeart/2005/8/layout/cycle2"/>
    <dgm:cxn modelId="{2CF3E43A-E7EF-4B77-8543-774703884FAF}" type="presParOf" srcId="{A1326CDF-5D7C-4419-860E-6D450A9937AC}" destId="{81CABCCF-3368-4162-8D70-E4B330ED3639}" srcOrd="3" destOrd="0" presId="urn:microsoft.com/office/officeart/2005/8/layout/cycle2"/>
    <dgm:cxn modelId="{CF2D1A38-319E-4B3C-85EB-F5BA7E7A4E01}" type="presParOf" srcId="{81CABCCF-3368-4162-8D70-E4B330ED3639}" destId="{A5940136-2931-4A03-B45B-2B9002357212}" srcOrd="0" destOrd="0" presId="urn:microsoft.com/office/officeart/2005/8/layout/cycle2"/>
    <dgm:cxn modelId="{D69EE62E-9C80-481C-A16E-B2AAE3D4DED5}" type="presParOf" srcId="{A1326CDF-5D7C-4419-860E-6D450A9937AC}" destId="{174CB477-F166-426C-8D8C-9D8DF04E9419}" srcOrd="4" destOrd="0" presId="urn:microsoft.com/office/officeart/2005/8/layout/cycle2"/>
    <dgm:cxn modelId="{14EFDC3B-01B1-444F-A4FD-B8F7D716930A}" type="presParOf" srcId="{A1326CDF-5D7C-4419-860E-6D450A9937AC}" destId="{5C2D3D96-7CA1-4954-A4DC-28A87E4ACEC3}" srcOrd="5" destOrd="0" presId="urn:microsoft.com/office/officeart/2005/8/layout/cycle2"/>
    <dgm:cxn modelId="{F42EFCA9-CEDA-4352-B234-08262E207021}" type="presParOf" srcId="{5C2D3D96-7CA1-4954-A4DC-28A87E4ACEC3}" destId="{0473C5B9-A8BC-496B-9FF9-F839FA56ADE2}" srcOrd="0" destOrd="0" presId="urn:microsoft.com/office/officeart/2005/8/layout/cycle2"/>
    <dgm:cxn modelId="{14EEADE3-E5F5-487A-9047-5C5E073D9914}" type="presParOf" srcId="{A1326CDF-5D7C-4419-860E-6D450A9937AC}" destId="{66A1BA30-00EB-4A53-87C8-07AFFC15A1DF}" srcOrd="6" destOrd="0" presId="urn:microsoft.com/office/officeart/2005/8/layout/cycle2"/>
    <dgm:cxn modelId="{E2757A36-6514-44CC-8E45-081AA36880AA}" type="presParOf" srcId="{A1326CDF-5D7C-4419-860E-6D450A9937AC}" destId="{99CC6660-EEAA-4794-ABD5-46F93B114F0C}" srcOrd="7" destOrd="0" presId="urn:microsoft.com/office/officeart/2005/8/layout/cycle2"/>
    <dgm:cxn modelId="{CC0ABC35-4DEB-4B5D-A839-5E5A4E01808E}" type="presParOf" srcId="{99CC6660-EEAA-4794-ABD5-46F93B114F0C}" destId="{9F8DD236-98BB-4402-AA9C-2AC3A9DF0A00}" srcOrd="0" destOrd="0" presId="urn:microsoft.com/office/officeart/2005/8/layout/cycle2"/>
    <dgm:cxn modelId="{12550960-B4A1-4368-962A-9C8AEB4E0A82}" type="presParOf" srcId="{A1326CDF-5D7C-4419-860E-6D450A9937AC}" destId="{1E8BE815-92F2-44ED-B69F-C192EAE8ED55}" srcOrd="8" destOrd="0" presId="urn:microsoft.com/office/officeart/2005/8/layout/cycle2"/>
    <dgm:cxn modelId="{432E6324-F754-4A75-8887-BE7E517B2E98}" type="presParOf" srcId="{A1326CDF-5D7C-4419-860E-6D450A9937AC}" destId="{EE1BD750-7E67-4B11-B7D9-528B0DA9DF9C}" srcOrd="9" destOrd="0" presId="urn:microsoft.com/office/officeart/2005/8/layout/cycle2"/>
    <dgm:cxn modelId="{CB1B072B-66CA-49F7-B9AD-0471BF5B02A7}" type="presParOf" srcId="{EE1BD750-7E67-4B11-B7D9-528B0DA9DF9C}" destId="{5F107B0A-55E6-4A93-890B-DCD87F685A3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9306D5-F7D3-4FDA-925C-496D94378F7C}">
      <dsp:nvSpPr>
        <dsp:cNvPr id="0" name=""/>
        <dsp:cNvSpPr/>
      </dsp:nvSpPr>
      <dsp:spPr>
        <a:xfrm>
          <a:off x="2987827" y="-100772"/>
          <a:ext cx="1931016" cy="15199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chemeClr val="accent6">
                  <a:lumMod val="50000"/>
                </a:schemeClr>
              </a:solidFill>
            </a:rPr>
            <a:t>Із</a:t>
          </a: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</a:rPr>
            <a:t>  </a:t>
          </a:r>
          <a:r>
            <a:rPr lang="ru-RU" sz="2400" b="1" kern="1200" dirty="0" err="1" smtClean="0">
              <a:solidFill>
                <a:schemeClr val="accent6">
                  <a:lumMod val="50000"/>
                </a:schemeClr>
              </a:solidFill>
            </a:rPr>
            <a:t>життя</a:t>
          </a: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</a:rPr>
            <a:t> народу</a:t>
          </a:r>
          <a:endParaRPr lang="ru-RU" sz="2400" b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987827" y="-100772"/>
        <a:ext cx="1931016" cy="1519982"/>
      </dsp:txXfrm>
    </dsp:sp>
    <dsp:sp modelId="{DBC5C540-0D53-45CB-80AE-4FA088AA99ED}">
      <dsp:nvSpPr>
        <dsp:cNvPr id="0" name=""/>
        <dsp:cNvSpPr/>
      </dsp:nvSpPr>
      <dsp:spPr>
        <a:xfrm rot="1519457">
          <a:off x="4908367" y="946905"/>
          <a:ext cx="389871" cy="512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519457">
        <a:off x="4908367" y="946905"/>
        <a:ext cx="389871" cy="512994"/>
      </dsp:txXfrm>
    </dsp:sp>
    <dsp:sp modelId="{93C9EB91-AE3C-4558-B119-572D2047868C}">
      <dsp:nvSpPr>
        <dsp:cNvPr id="0" name=""/>
        <dsp:cNvSpPr/>
      </dsp:nvSpPr>
      <dsp:spPr>
        <a:xfrm>
          <a:off x="5253375" y="1034852"/>
          <a:ext cx="2199521" cy="1519982"/>
        </a:xfrm>
        <a:prstGeom prst="ellipse">
          <a:avLst/>
        </a:prstGeom>
        <a:solidFill>
          <a:schemeClr val="accent4">
            <a:hueOff val="-879986"/>
            <a:satOff val="-9032"/>
            <a:lumOff val="3775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-879986"/>
              <a:satOff val="-9032"/>
              <a:lumOff val="377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C00000"/>
              </a:solidFill>
            </a:rPr>
            <a:t>Біблія</a:t>
          </a:r>
          <a:endParaRPr lang="ru-RU" sz="2400" b="1" kern="1200" dirty="0">
            <a:solidFill>
              <a:srgbClr val="C00000"/>
            </a:solidFill>
          </a:endParaRPr>
        </a:p>
      </dsp:txBody>
      <dsp:txXfrm>
        <a:off x="5253375" y="1034852"/>
        <a:ext cx="2199521" cy="1519982"/>
      </dsp:txXfrm>
    </dsp:sp>
    <dsp:sp modelId="{81CABCCF-3368-4162-8D70-E4B330ED3639}">
      <dsp:nvSpPr>
        <dsp:cNvPr id="0" name=""/>
        <dsp:cNvSpPr/>
      </dsp:nvSpPr>
      <dsp:spPr>
        <a:xfrm rot="6567291">
          <a:off x="5702014" y="2695145"/>
          <a:ext cx="485005" cy="512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879986"/>
            <a:satOff val="-9032"/>
            <a:lumOff val="37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6567291">
        <a:off x="5702014" y="2695145"/>
        <a:ext cx="485005" cy="512994"/>
      </dsp:txXfrm>
    </dsp:sp>
    <dsp:sp modelId="{174CB477-F166-426C-8D8C-9D8DF04E9419}">
      <dsp:nvSpPr>
        <dsp:cNvPr id="0" name=""/>
        <dsp:cNvSpPr/>
      </dsp:nvSpPr>
      <dsp:spPr>
        <a:xfrm>
          <a:off x="3982038" y="3381208"/>
          <a:ext cx="3038232" cy="1651187"/>
        </a:xfrm>
        <a:prstGeom prst="ellipse">
          <a:avLst/>
        </a:prstGeom>
        <a:solidFill>
          <a:schemeClr val="accent4">
            <a:hueOff val="-1759972"/>
            <a:satOff val="-18065"/>
            <a:lumOff val="755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-1759972"/>
              <a:satOff val="-18065"/>
              <a:lumOff val="755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rgbClr val="002060"/>
              </a:solidFill>
            </a:rPr>
            <a:t>Давньогрецька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rgbClr val="002060"/>
              </a:solidFill>
            </a:rPr>
            <a:t> міфологія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982038" y="3381208"/>
        <a:ext cx="3038232" cy="1651187"/>
      </dsp:txXfrm>
    </dsp:sp>
    <dsp:sp modelId="{5C2D3D96-7CA1-4954-A4DC-28A87E4ACEC3}">
      <dsp:nvSpPr>
        <dsp:cNvPr id="0" name=""/>
        <dsp:cNvSpPr/>
      </dsp:nvSpPr>
      <dsp:spPr>
        <a:xfrm rot="10924216">
          <a:off x="3797741" y="3891127"/>
          <a:ext cx="132659" cy="512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759972"/>
            <a:satOff val="-18065"/>
            <a:lumOff val="75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924216">
        <a:off x="3797741" y="3891127"/>
        <a:ext cx="132659" cy="512994"/>
      </dsp:txXfrm>
    </dsp:sp>
    <dsp:sp modelId="{66A1BA30-00EB-4A53-87C8-07AFFC15A1DF}">
      <dsp:nvSpPr>
        <dsp:cNvPr id="0" name=""/>
        <dsp:cNvSpPr/>
      </dsp:nvSpPr>
      <dsp:spPr>
        <a:xfrm>
          <a:off x="611553" y="3122797"/>
          <a:ext cx="3126375" cy="1927520"/>
        </a:xfrm>
        <a:prstGeom prst="ellipse">
          <a:avLst/>
        </a:prstGeom>
        <a:solidFill>
          <a:schemeClr val="accent4">
            <a:hueOff val="-2639958"/>
            <a:satOff val="-27097"/>
            <a:lumOff val="11324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-2639958"/>
              <a:satOff val="-27097"/>
              <a:lumOff val="11324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solidFill>
                <a:schemeClr val="tx1"/>
              </a:solidFill>
            </a:rPr>
            <a:t>Прислів</a:t>
          </a:r>
          <a:r>
            <a:rPr lang="en-US" sz="2400" b="1" kern="1200" dirty="0" smtClean="0">
              <a:solidFill>
                <a:schemeClr val="tx1"/>
              </a:solidFill>
            </a:rPr>
            <a:t>’</a:t>
          </a:r>
          <a:r>
            <a:rPr lang="uk-UA" sz="2400" b="1" kern="1200" dirty="0" smtClean="0">
              <a:solidFill>
                <a:schemeClr val="tx1"/>
              </a:solidFill>
            </a:rPr>
            <a:t>я  і  приказки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611553" y="3122797"/>
        <a:ext cx="3126375" cy="1927520"/>
      </dsp:txXfrm>
    </dsp:sp>
    <dsp:sp modelId="{99CC6660-EEAA-4794-ABD5-46F93B114F0C}">
      <dsp:nvSpPr>
        <dsp:cNvPr id="0" name=""/>
        <dsp:cNvSpPr/>
      </dsp:nvSpPr>
      <dsp:spPr>
        <a:xfrm rot="15740171">
          <a:off x="1922581" y="2690385"/>
          <a:ext cx="197607" cy="512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639958"/>
            <a:satOff val="-27097"/>
            <a:lumOff val="1132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5740171">
        <a:off x="1922581" y="2690385"/>
        <a:ext cx="197607" cy="512994"/>
      </dsp:txXfrm>
    </dsp:sp>
    <dsp:sp modelId="{1E8BE815-92F2-44ED-B69F-C192EAE8ED55}">
      <dsp:nvSpPr>
        <dsp:cNvPr id="0" name=""/>
        <dsp:cNvSpPr/>
      </dsp:nvSpPr>
      <dsp:spPr>
        <a:xfrm>
          <a:off x="816460" y="1240000"/>
          <a:ext cx="2155015" cy="1519982"/>
        </a:xfrm>
        <a:prstGeom prst="ellipse">
          <a:avLst/>
        </a:prstGeom>
        <a:solidFill>
          <a:schemeClr val="accent4">
            <a:hueOff val="-3519944"/>
            <a:satOff val="-36129"/>
            <a:lumOff val="1509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-3519944"/>
              <a:satOff val="-36129"/>
              <a:lumOff val="1509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002060"/>
              </a:solidFill>
            </a:rPr>
            <a:t>Крилаті  вислови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816460" y="1240000"/>
        <a:ext cx="2155015" cy="1519982"/>
      </dsp:txXfrm>
    </dsp:sp>
    <dsp:sp modelId="{EE1BD750-7E67-4B11-B7D9-528B0DA9DF9C}">
      <dsp:nvSpPr>
        <dsp:cNvPr id="0" name=""/>
        <dsp:cNvSpPr/>
      </dsp:nvSpPr>
      <dsp:spPr>
        <a:xfrm rot="19616005">
          <a:off x="2774107" y="1062671"/>
          <a:ext cx="331149" cy="5129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3519944"/>
            <a:satOff val="-36129"/>
            <a:lumOff val="1509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9616005">
        <a:off x="2774107" y="1062671"/>
        <a:ext cx="331149" cy="512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2E74E-A84E-459E-9478-C2BFECF9F2D2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6F894-936D-4E51-8BE8-081A34AB13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0944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6F894-936D-4E51-8BE8-081A34AB13E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6F894-936D-4E51-8BE8-081A34AB13E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E1A499-B88F-427C-98F1-F964D0CA3CC1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D74549-866D-43A8-9877-9E344C7332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ФРАЗЕОЛОГІЗМИ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365104"/>
            <a:ext cx="3960112" cy="1584176"/>
          </a:xfrm>
        </p:spPr>
        <p:txBody>
          <a:bodyPr>
            <a:normAutofit fontScale="55000" lnSpcReduction="20000"/>
          </a:bodyPr>
          <a:lstStyle/>
          <a:p>
            <a:r>
              <a:rPr lang="uk-UA" sz="2900" dirty="0" smtClean="0"/>
              <a:t>Урок української мови  </a:t>
            </a:r>
          </a:p>
          <a:p>
            <a:r>
              <a:rPr lang="en-US" sz="2900" dirty="0" smtClean="0"/>
              <a:t>3</a:t>
            </a:r>
            <a:r>
              <a:rPr lang="uk-UA" sz="2900" dirty="0" smtClean="0"/>
              <a:t>-А клас</a:t>
            </a:r>
          </a:p>
          <a:p>
            <a:r>
              <a:rPr lang="uk-UA" sz="2900" dirty="0" smtClean="0"/>
              <a:t>Краматорський НВК (ЗОШ № 6 – ДНЗ)</a:t>
            </a:r>
          </a:p>
          <a:p>
            <a:r>
              <a:rPr lang="uk-UA" sz="2900" dirty="0" smtClean="0"/>
              <a:t>Учитель </a:t>
            </a:r>
            <a:r>
              <a:rPr lang="uk-UA" sz="2900" dirty="0" err="1" smtClean="0"/>
              <a:t>Кіколенко</a:t>
            </a:r>
            <a:r>
              <a:rPr lang="uk-UA" sz="2900" dirty="0" smtClean="0"/>
              <a:t> В.В.</a:t>
            </a:r>
          </a:p>
          <a:p>
            <a:r>
              <a:rPr lang="uk-UA" sz="2900" dirty="0" smtClean="0"/>
              <a:t>2017-2018 </a:t>
            </a:r>
            <a:r>
              <a:rPr lang="uk-UA" sz="2900" dirty="0" err="1" smtClean="0"/>
              <a:t>н.р</a:t>
            </a:r>
            <a:r>
              <a:rPr lang="uk-UA" dirty="0" smtClean="0"/>
              <a:t>.  </a:t>
            </a:r>
            <a:endParaRPr lang="ru-RU" dirty="0"/>
          </a:p>
        </p:txBody>
      </p:sp>
      <p:pic>
        <p:nvPicPr>
          <p:cNvPr id="1026" name="Picture 2" descr="C:\Users\007\Downloads\7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861048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5517232"/>
            <a:ext cx="6442819" cy="1076325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АНТИЧНА  МІФОЛОГІЯ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404664"/>
            <a:ext cx="6048672" cy="3456384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Blip>
                <a:blip r:embed="rId2"/>
              </a:buBlip>
            </a:pPr>
            <a:r>
              <a:rPr lang="uk-UA" sz="3600" b="1" dirty="0" smtClean="0"/>
              <a:t> берегти,  як  зіницю  ока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Blip>
                <a:blip r:embed="rId2"/>
              </a:buBlip>
            </a:pPr>
            <a:r>
              <a:rPr lang="uk-UA" sz="3600" dirty="0" smtClean="0"/>
              <a:t> </a:t>
            </a:r>
            <a:r>
              <a:rPr lang="uk-UA" sz="3600" b="1" dirty="0" smtClean="0"/>
              <a:t>троянський  кінь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Blip>
                <a:blip r:embed="rId2"/>
              </a:buBlip>
            </a:pPr>
            <a:r>
              <a:rPr lang="uk-UA" sz="3200" dirty="0" smtClean="0"/>
              <a:t>  </a:t>
            </a:r>
            <a:r>
              <a:rPr lang="uk-UA" sz="3200" b="1" dirty="0" smtClean="0"/>
              <a:t>крокодилячі сльози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" name="Рисунок 3" descr="лити  крокодилові  сльози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8538" y="1285874"/>
            <a:ext cx="4335462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верх 6"/>
          <p:cNvSpPr>
            <a:spLocks noChangeArrowheads="1"/>
          </p:cNvSpPr>
          <p:nvPr/>
        </p:nvSpPr>
        <p:spPr bwMode="auto">
          <a:xfrm>
            <a:off x="611560" y="3501008"/>
            <a:ext cx="928688" cy="1285875"/>
          </a:xfrm>
          <a:prstGeom prst="up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chemeClr val="accent1">
                  <a:alpha val="89000"/>
                </a:schemeClr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758140"/>
            <a:ext cx="6592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КРИЛАТІ  ВИСЛОВИ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50" y="500063"/>
            <a:ext cx="69631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ПРИСЛІВ</a:t>
            </a:r>
            <a:r>
              <a:rPr lang="en-US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’</a:t>
            </a:r>
            <a:r>
              <a:rPr lang="uk-UA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n-lt"/>
              </a:rPr>
              <a:t>Я   І  ПРИКАЗКИ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42686" y="4725144"/>
            <a:ext cx="6120680" cy="2664296"/>
          </a:xfrm>
        </p:spPr>
        <p:txBody>
          <a:bodyPr/>
          <a:lstStyle/>
          <a:p>
            <a:pPr eaLnBrk="1" hangingPunct="1">
              <a:defRPr/>
            </a:pPr>
            <a:r>
              <a:rPr lang="uk-UA" sz="1400" b="0" dirty="0" smtClean="0">
                <a:latin typeface="+mn-lt"/>
              </a:rPr>
              <a:t/>
            </a:r>
            <a:br>
              <a:rPr lang="uk-UA" sz="1400" b="0" dirty="0" smtClean="0">
                <a:latin typeface="+mn-lt"/>
              </a:rPr>
            </a:br>
            <a:r>
              <a:rPr lang="uk-UA" sz="1400" b="0" dirty="0" smtClean="0">
                <a:latin typeface="+mn-lt"/>
              </a:rPr>
              <a:t/>
            </a:r>
            <a:br>
              <a:rPr lang="uk-UA" sz="1400" b="0" dirty="0" smtClean="0">
                <a:latin typeface="+mn-lt"/>
              </a:rPr>
            </a:br>
            <a:r>
              <a:rPr lang="uk-UA" sz="1400" b="0" dirty="0" smtClean="0">
                <a:latin typeface="+mn-lt"/>
              </a:rPr>
              <a:t/>
            </a:r>
            <a:br>
              <a:rPr lang="uk-UA" sz="1400" b="0" dirty="0" smtClean="0">
                <a:latin typeface="+mn-lt"/>
              </a:rPr>
            </a:br>
            <a:r>
              <a:rPr lang="uk-UA" sz="1400" b="0" dirty="0" smtClean="0">
                <a:latin typeface="+mn-lt"/>
              </a:rPr>
              <a:t/>
            </a:r>
            <a:br>
              <a:rPr lang="uk-UA" sz="1400" b="0" dirty="0" smtClean="0">
                <a:latin typeface="+mn-lt"/>
              </a:rPr>
            </a:br>
            <a:r>
              <a:rPr lang="uk-UA" sz="1400" b="0" dirty="0" smtClean="0">
                <a:latin typeface="+mn-lt"/>
              </a:rPr>
              <a:t/>
            </a:r>
            <a:br>
              <a:rPr lang="uk-UA" sz="1400" b="0" dirty="0" smtClean="0">
                <a:latin typeface="+mn-lt"/>
              </a:rPr>
            </a:br>
            <a:r>
              <a:rPr lang="uk-UA" sz="1400" b="0" dirty="0" smtClean="0">
                <a:latin typeface="+mn-lt"/>
              </a:rPr>
              <a:t/>
            </a:r>
            <a:br>
              <a:rPr lang="uk-UA" sz="1400" b="0" dirty="0" smtClean="0">
                <a:latin typeface="+mn-lt"/>
              </a:rPr>
            </a:br>
            <a:r>
              <a:rPr lang="uk-UA" sz="1400" b="0" dirty="0" smtClean="0">
                <a:latin typeface="+mn-lt"/>
              </a:rPr>
              <a:t>“</a:t>
            </a:r>
            <a:r>
              <a:rPr lang="uk-UA" sz="4000" i="1" dirty="0" smtClean="0">
                <a:solidFill>
                  <a:schemeClr val="tx1"/>
                </a:solidFill>
                <a:latin typeface="+mn-lt"/>
              </a:rPr>
              <a:t>Учітесь,  читайте, і чужому научайтесь,  й  свого не  цурайтесь”</a:t>
            </a:r>
            <a:r>
              <a:rPr lang="uk-UA" sz="2800" i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uk-UA" sz="2800" i="1" dirty="0" smtClean="0">
                <a:solidFill>
                  <a:schemeClr val="tx1"/>
                </a:solidFill>
                <a:latin typeface="+mn-lt"/>
              </a:rPr>
            </a:br>
            <a:r>
              <a:rPr lang="uk-UA" sz="2800" i="1" dirty="0" smtClean="0">
                <a:solidFill>
                  <a:schemeClr val="tx1"/>
                </a:solidFill>
                <a:latin typeface="+mn-lt"/>
              </a:rPr>
              <a:t>  </a:t>
            </a:r>
            <a:br>
              <a:rPr lang="uk-UA" sz="2800" i="1" dirty="0" smtClean="0">
                <a:solidFill>
                  <a:schemeClr val="tx1"/>
                </a:solidFill>
                <a:latin typeface="+mn-lt"/>
              </a:rPr>
            </a:br>
            <a:r>
              <a:rPr lang="uk-UA" sz="2800" i="1" dirty="0" smtClean="0">
                <a:solidFill>
                  <a:schemeClr val="tx1"/>
                </a:solidFill>
                <a:latin typeface="+mn-lt"/>
              </a:rPr>
              <a:t>Т.Г.Шевченко</a:t>
            </a:r>
            <a:r>
              <a:rPr lang="uk-UA" sz="1400" b="0" dirty="0" smtClean="0">
                <a:latin typeface="+mn-lt"/>
              </a:rPr>
              <a:t/>
            </a:r>
            <a:br>
              <a:rPr lang="uk-UA" sz="1400" b="0" dirty="0" smtClean="0">
                <a:latin typeface="+mn-lt"/>
              </a:rPr>
            </a:br>
            <a:r>
              <a:rPr lang="uk-UA" sz="1400" b="0" dirty="0" smtClean="0">
                <a:latin typeface="+mn-lt"/>
              </a:rPr>
              <a:t>“</a:t>
            </a:r>
            <a:r>
              <a:rPr lang="ru-RU" sz="1400" b="0" dirty="0" smtClean="0">
                <a:latin typeface="+mn-lt"/>
              </a:rPr>
              <a:t/>
            </a:r>
            <a:br>
              <a:rPr lang="ru-RU" sz="1400" b="0" dirty="0" smtClean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endParaRPr lang="ru-RU" sz="1400" dirty="0"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267744" y="1285875"/>
            <a:ext cx="6192688" cy="1351037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uk-UA" sz="2800" b="1" i="1" dirty="0" smtClean="0"/>
              <a:t>Хліб - усьому  голова.</a:t>
            </a:r>
          </a:p>
          <a:p>
            <a:pPr eaLnBrk="1" hangingPunct="1"/>
            <a:r>
              <a:rPr lang="uk-UA" sz="2800" b="1" i="1" dirty="0" smtClean="0"/>
              <a:t>Не  одежа  красить, а  добрі  діла.</a:t>
            </a:r>
          </a:p>
          <a:p>
            <a:r>
              <a:rPr lang="uk-UA" sz="2800" b="1" i="1" dirty="0" smtClean="0"/>
              <a:t>Козацькому </a:t>
            </a:r>
            <a:r>
              <a:rPr lang="uk-UA" sz="2800" b="1" i="1" dirty="0"/>
              <a:t>роду нема </a:t>
            </a:r>
            <a:r>
              <a:rPr lang="uk-UA" sz="2800" b="1" i="1" dirty="0" smtClean="0"/>
              <a:t>переводу.</a:t>
            </a:r>
          </a:p>
        </p:txBody>
      </p:sp>
      <p:pic>
        <p:nvPicPr>
          <p:cNvPr id="7" name="Рисунок 6" descr="shevchenk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357563"/>
            <a:ext cx="2042751" cy="230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4" descr="book_page_flip_hw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500063"/>
            <a:ext cx="18573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780928"/>
            <a:ext cx="8784976" cy="150971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Душа болить, </a:t>
            </a:r>
            <a:r>
              <a:rPr lang="ru-RU" sz="4000" dirty="0">
                <a:solidFill>
                  <a:srgbClr val="C00000"/>
                </a:solidFill>
              </a:rPr>
              <a:t>с</a:t>
            </a:r>
            <a:r>
              <a:rPr lang="ru-RU" sz="4000" dirty="0" smtClean="0">
                <a:solidFill>
                  <a:srgbClr val="C00000"/>
                </a:solidFill>
              </a:rPr>
              <a:t>ерце кра</a:t>
            </a:r>
            <a:r>
              <a:rPr lang="uk-UA" sz="4000" dirty="0" smtClean="0">
                <a:solidFill>
                  <a:srgbClr val="C00000"/>
                </a:solidFill>
              </a:rPr>
              <a:t>ється.</a:t>
            </a:r>
          </a:p>
          <a:p>
            <a:endParaRPr lang="uk-UA" sz="4000" dirty="0">
              <a:solidFill>
                <a:srgbClr val="C00000"/>
              </a:solidFill>
            </a:endParaRPr>
          </a:p>
          <a:p>
            <a:r>
              <a:rPr lang="uk-UA" sz="4000" dirty="0" smtClean="0">
                <a:solidFill>
                  <a:srgbClr val="C00000"/>
                </a:solidFill>
              </a:rPr>
              <a:t>Кури не клюють, як бджіл у вулику.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836712"/>
            <a:ext cx="7772400" cy="1362456"/>
          </a:xfrm>
        </p:spPr>
        <p:txBody>
          <a:bodyPr/>
          <a:lstStyle/>
          <a:p>
            <a:r>
              <a:rPr lang="uk-UA" sz="5400" dirty="0" smtClean="0"/>
              <a:t>Фразеологізми-синоніми</a:t>
            </a:r>
            <a:endParaRPr lang="ru-RU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7772400" cy="834368"/>
          </a:xfrm>
        </p:spPr>
        <p:txBody>
          <a:bodyPr/>
          <a:lstStyle/>
          <a:p>
            <a:r>
              <a:rPr lang="uk-UA" sz="4400" dirty="0" smtClean="0"/>
              <a:t>ФРАЗЕОЛОГІЗМИ - АНТОНІМИ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988840"/>
            <a:ext cx="7772400" cy="2157784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uk-UA" sz="3600" b="1" dirty="0" smtClean="0">
                <a:solidFill>
                  <a:srgbClr val="FFC000"/>
                </a:solidFill>
              </a:rPr>
              <a:t>Кури не клюють  -  як кіт наплакав.</a:t>
            </a:r>
          </a:p>
          <a:p>
            <a:pPr>
              <a:lnSpc>
                <a:spcPct val="150000"/>
              </a:lnSpc>
            </a:pPr>
            <a:r>
              <a:rPr lang="uk-UA" sz="3600" b="1" dirty="0" smtClean="0">
                <a:solidFill>
                  <a:srgbClr val="FFC000"/>
                </a:solidFill>
              </a:rPr>
              <a:t>Заснуло серце – прокинулася душа.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61048"/>
            <a:ext cx="4844008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052736"/>
            <a:ext cx="8229600" cy="1791072"/>
          </a:xfrm>
        </p:spPr>
        <p:txBody>
          <a:bodyPr>
            <a:noAutofit/>
          </a:bodyPr>
          <a:lstStyle/>
          <a:p>
            <a:pPr algn="ctr"/>
            <a:r>
              <a:rPr lang="uk-UA" sz="3600" dirty="0" smtClean="0"/>
              <a:t>Встановити відповідність </a:t>
            </a:r>
            <a:br>
              <a:rPr lang="uk-UA" sz="3600" dirty="0" smtClean="0"/>
            </a:br>
            <a:r>
              <a:rPr lang="uk-UA" sz="3600" dirty="0" smtClean="0"/>
              <a:t>між    фразеологізмом і словом, </a:t>
            </a:r>
            <a:br>
              <a:rPr lang="uk-UA" sz="3600" dirty="0" smtClean="0"/>
            </a:br>
            <a:r>
              <a:rPr lang="uk-UA" sz="3600" dirty="0" smtClean="0"/>
              <a:t>рівним йому за значенням.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111624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</a:t>
            </a:r>
            <a:r>
              <a:rPr lang="uk-UA" sz="2800" dirty="0" smtClean="0">
                <a:solidFill>
                  <a:srgbClr val="7030A0"/>
                </a:solidFill>
              </a:rPr>
              <a:t>Викинути з голови                           мовчати                                         Зарубати на носі	                       </a:t>
            </a:r>
            <a:r>
              <a:rPr lang="uk-UA" sz="2800" dirty="0" err="1" smtClean="0">
                <a:solidFill>
                  <a:srgbClr val="7030A0"/>
                </a:solidFill>
              </a:rPr>
              <a:t>запам</a:t>
            </a:r>
            <a:r>
              <a:rPr lang="en-US" sz="2800" dirty="0" smtClean="0">
                <a:solidFill>
                  <a:srgbClr val="7030A0"/>
                </a:solidFill>
              </a:rPr>
              <a:t>`</a:t>
            </a:r>
            <a:r>
              <a:rPr lang="uk-UA" sz="2800" dirty="0" err="1" smtClean="0">
                <a:solidFill>
                  <a:srgbClr val="7030A0"/>
                </a:solidFill>
              </a:rPr>
              <a:t>ятати</a:t>
            </a:r>
            <a:r>
              <a:rPr lang="uk-UA" sz="2800" dirty="0" smtClean="0">
                <a:solidFill>
                  <a:srgbClr val="7030A0"/>
                </a:solidFill>
              </a:rPr>
              <a:t>                                                         Пекти раків                                       забути                                                                Проковтнути язика                          червоніти</a:t>
            </a:r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/>
          </a:p>
        </p:txBody>
      </p:sp>
      <p:pic>
        <p:nvPicPr>
          <p:cNvPr id="1027" name="Picture 3" descr="C:\Users\007\Downloads\24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653136"/>
            <a:ext cx="2204864" cy="22048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332656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Arial Black" panose="020B0A04020102020204" pitchFamily="34" charset="0"/>
              </a:rPr>
              <a:t>Завдання № 1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748464" cy="1143000"/>
          </a:xfrm>
        </p:spPr>
        <p:txBody>
          <a:bodyPr>
            <a:noAutofit/>
          </a:bodyPr>
          <a:lstStyle/>
          <a:p>
            <a:r>
              <a:rPr lang="uk-UA" sz="3200" dirty="0" smtClean="0"/>
              <a:t>З-поміж словосполучень вибрати фразеологізми.   </a:t>
            </a:r>
            <a:br>
              <a:rPr lang="uk-UA" sz="3200" dirty="0" smtClean="0"/>
            </a:br>
            <a:r>
              <a:rPr lang="uk-UA" sz="3200" dirty="0" smtClean="0"/>
              <a:t>Підкреслити їх.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411235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7030A0"/>
                </a:solidFill>
              </a:rPr>
              <a:t> </a:t>
            </a:r>
            <a:r>
              <a:rPr lang="uk-UA" sz="2800" dirty="0" smtClean="0">
                <a:solidFill>
                  <a:srgbClr val="7030A0"/>
                </a:solidFill>
              </a:rPr>
              <a:t>Дати драпака,   дати хліба, </a:t>
            </a:r>
          </a:p>
          <a:p>
            <a:pPr marL="0" indent="0">
              <a:buNone/>
            </a:pPr>
            <a:r>
              <a:rPr lang="uk-UA" sz="2800" dirty="0" smtClean="0">
                <a:solidFill>
                  <a:srgbClr val="7030A0"/>
                </a:solidFill>
              </a:rPr>
              <a:t> Замітати кімнату,     замітати сліди. </a:t>
            </a:r>
          </a:p>
          <a:p>
            <a:pPr marL="0" indent="0">
              <a:buNone/>
            </a:pPr>
            <a:r>
              <a:rPr lang="uk-UA" sz="2800" dirty="0" smtClean="0">
                <a:solidFill>
                  <a:srgbClr val="7030A0"/>
                </a:solidFill>
              </a:rPr>
              <a:t> Кусати лікті, кусати яблуко.</a:t>
            </a:r>
          </a:p>
          <a:p>
            <a:pPr marL="0" indent="0">
              <a:buNone/>
            </a:pPr>
            <a:r>
              <a:rPr lang="uk-UA" sz="2800" dirty="0" smtClean="0">
                <a:solidFill>
                  <a:srgbClr val="7030A0"/>
                </a:solidFill>
              </a:rPr>
              <a:t> Купити кота в мішку,    купити пальто.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Users\007\Downloads\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3878" y="4481736"/>
            <a:ext cx="3200400" cy="23762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188640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Завдання № 2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Утворити фразеологізми (дописати слова з довідки).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76872"/>
            <a:ext cx="8229600" cy="411973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uk-UA" sz="4400" dirty="0" smtClean="0">
                <a:solidFill>
                  <a:srgbClr val="7030A0"/>
                </a:solidFill>
              </a:rPr>
              <a:t>Умивати       …..    .</a:t>
            </a:r>
          </a:p>
          <a:p>
            <a:pPr>
              <a:buNone/>
            </a:pPr>
            <a:r>
              <a:rPr lang="uk-UA" sz="4400" dirty="0" smtClean="0">
                <a:solidFill>
                  <a:srgbClr val="7030A0"/>
                </a:solidFill>
              </a:rPr>
              <a:t>	Точити          …..    .</a:t>
            </a:r>
          </a:p>
          <a:p>
            <a:pPr>
              <a:buNone/>
            </a:pPr>
            <a:r>
              <a:rPr lang="uk-UA" dirty="0" smtClean="0">
                <a:solidFill>
                  <a:srgbClr val="7030A0"/>
                </a:solidFill>
              </a:rPr>
              <a:t>    </a:t>
            </a:r>
          </a:p>
          <a:p>
            <a:pPr>
              <a:buNone/>
            </a:pPr>
            <a:r>
              <a:rPr lang="uk-UA" dirty="0" smtClean="0">
                <a:solidFill>
                  <a:srgbClr val="0070C0"/>
                </a:solidFill>
              </a:rPr>
              <a:t>					Довідка: ляси,  руки.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225" y="188639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Завдання № </a:t>
            </a:r>
            <a:r>
              <a:rPr lang="uk-UA" sz="2800" dirty="0" smtClean="0">
                <a:latin typeface="Arial Black" panose="020B0A04020102020204" pitchFamily="34" charset="0"/>
              </a:rPr>
              <a:t>3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Виправити помилки.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600" dirty="0" smtClean="0">
                <a:solidFill>
                  <a:srgbClr val="7030A0"/>
                </a:solidFill>
              </a:rPr>
              <a:t>Крутитися</a:t>
            </a:r>
            <a:r>
              <a:rPr lang="uk-UA" sz="3600" dirty="0" smtClean="0"/>
              <a:t> </a:t>
            </a:r>
            <a:r>
              <a:rPr lang="uk-UA" sz="3600" dirty="0" smtClean="0">
                <a:solidFill>
                  <a:srgbClr val="7030A0"/>
                </a:solidFill>
              </a:rPr>
              <a:t>як б</a:t>
            </a:r>
            <a: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uk-UA" sz="3600" dirty="0" smtClean="0">
                <a:solidFill>
                  <a:srgbClr val="7030A0"/>
                </a:solidFill>
              </a:rPr>
              <a:t>лка</a:t>
            </a:r>
            <a:r>
              <a:rPr lang="uk-UA" sz="3600" dirty="0" smtClean="0">
                <a:solidFill>
                  <a:srgbClr val="C00000"/>
                </a:solidFill>
              </a:rPr>
              <a:t> </a:t>
            </a:r>
            <a:r>
              <a:rPr lang="uk-UA" sz="3600" dirty="0" smtClean="0">
                <a:solidFill>
                  <a:srgbClr val="7030A0"/>
                </a:solidFill>
              </a:rPr>
              <a:t>в колесі.</a:t>
            </a:r>
          </a:p>
          <a:p>
            <a:pPr>
              <a:buNone/>
            </a:pPr>
            <a:r>
              <a:rPr lang="uk-UA" sz="3600" dirty="0" smtClean="0">
                <a:solidFill>
                  <a:srgbClr val="7030A0"/>
                </a:solidFill>
              </a:rPr>
              <a:t>Боягуз своєї </a:t>
            </a:r>
            <a:r>
              <a:rPr lang="uk-U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uk-UA" sz="3600" dirty="0" smtClean="0">
                <a:solidFill>
                  <a:srgbClr val="7030A0"/>
                </a:solidFill>
              </a:rPr>
              <a:t>іні</a:t>
            </a:r>
            <a:r>
              <a:rPr lang="uk-UA" sz="3600" dirty="0" smtClean="0">
                <a:solidFill>
                  <a:srgbClr val="C00000"/>
                </a:solidFill>
              </a:rPr>
              <a:t> </a:t>
            </a:r>
            <a:r>
              <a:rPr lang="uk-UA" sz="3600" dirty="0" smtClean="0">
                <a:solidFill>
                  <a:srgbClr val="7030A0"/>
                </a:solidFill>
              </a:rPr>
              <a:t>боїться.</a:t>
            </a:r>
          </a:p>
          <a:p>
            <a:pPr>
              <a:buNone/>
            </a:pPr>
            <a:r>
              <a:rPr lang="uk-UA" sz="3600" dirty="0" smtClean="0">
                <a:solidFill>
                  <a:srgbClr val="7030A0"/>
                </a:solidFill>
              </a:rPr>
              <a:t>Чекати з </a:t>
            </a:r>
            <a:r>
              <a:rPr lang="uk-U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uk-UA" sz="3600" dirty="0" smtClean="0">
                <a:solidFill>
                  <a:srgbClr val="7030A0"/>
                </a:solidFill>
              </a:rPr>
              <a:t>оря</a:t>
            </a:r>
            <a:r>
              <a:rPr lang="uk-UA" sz="3600" dirty="0" smtClean="0">
                <a:solidFill>
                  <a:srgbClr val="C00000"/>
                </a:solidFill>
              </a:rPr>
              <a:t> </a:t>
            </a:r>
            <a:r>
              <a:rPr lang="uk-UA" sz="3600" dirty="0" smtClean="0">
                <a:solidFill>
                  <a:srgbClr val="7030A0"/>
                </a:solidFill>
              </a:rPr>
              <a:t>погоди.</a:t>
            </a:r>
            <a:endParaRPr lang="ru-RU" sz="3600" dirty="0"/>
          </a:p>
        </p:txBody>
      </p:sp>
      <p:pic>
        <p:nvPicPr>
          <p:cNvPr id="4" name="Рисунок 3" descr="крутиться  як  білка  в  колесі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437112"/>
            <a:ext cx="36766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11663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Завдання № 4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        Робота з текстом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002060"/>
                </a:solidFill>
              </a:rPr>
              <a:t>Ми вже третьокласники.                                                 Пора, як кажуть,… .                                                     Але в багатьох із нас іще … .                                                  Тому вчителю частенько доводиться  … , а нам …  і обіцяти   … </a:t>
            </a:r>
          </a:p>
          <a:p>
            <a:endParaRPr lang="uk-UA" sz="3200" dirty="0" smtClean="0"/>
          </a:p>
          <a:p>
            <a:pPr>
              <a:buNone/>
            </a:pPr>
            <a:r>
              <a:rPr lang="uk-UA" sz="3200" dirty="0" smtClean="0">
                <a:solidFill>
                  <a:srgbClr val="0070C0"/>
                </a:solidFill>
              </a:rPr>
              <a:t>Довідка:   </a:t>
            </a:r>
            <a:r>
              <a:rPr lang="uk-UA" sz="3200" dirty="0" smtClean="0">
                <a:solidFill>
                  <a:srgbClr val="C00000"/>
                </a:solidFill>
              </a:rPr>
              <a:t>читати нотації; за розум братися; вітер в голові; взяти себе в руки.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Тестові завдання.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1.   Продовжити   речення</a:t>
            </a:r>
            <a:r>
              <a:rPr lang="uk-UA" smtClean="0">
                <a:solidFill>
                  <a:srgbClr val="002060"/>
                </a:solidFill>
              </a:rPr>
              <a:t>.                      </a:t>
            </a:r>
            <a:r>
              <a:rPr lang="uk-UA" dirty="0" smtClean="0">
                <a:solidFill>
                  <a:srgbClr val="002060"/>
                </a:solidFill>
              </a:rPr>
              <a:t>Фразеологізми -  це…                                                                                                     А      синоніми.                                                                                                                        Б      антоніми.                                                                                                                            В      стійкі словосполучення. </a:t>
            </a: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>    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3699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Завдання № </a:t>
            </a:r>
            <a:r>
              <a:rPr lang="uk-UA" sz="2800" dirty="0" smtClean="0">
                <a:latin typeface="Arial Black" panose="020B0A04020102020204" pitchFamily="34" charset="0"/>
              </a:rPr>
              <a:t>5 (1)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7725544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800" dirty="0" smtClean="0"/>
              <a:t>Що за диво – наша мова! </a:t>
            </a:r>
          </a:p>
          <a:p>
            <a:pPr marL="0" indent="0">
              <a:buNone/>
            </a:pPr>
            <a:r>
              <a:rPr lang="uk-UA" sz="4800" dirty="0" smtClean="0"/>
              <a:t>Слово горнеться до слова, </a:t>
            </a:r>
          </a:p>
          <a:p>
            <a:pPr marL="0" indent="0">
              <a:buNone/>
            </a:pPr>
            <a:r>
              <a:rPr lang="uk-UA" sz="4800" dirty="0" smtClean="0"/>
              <a:t>Слово з словом  в</a:t>
            </a:r>
            <a:r>
              <a:rPr lang="en-US" sz="4800" dirty="0" smtClean="0"/>
              <a:t>`</a:t>
            </a:r>
            <a:r>
              <a:rPr lang="ru-RU" sz="4800" dirty="0" err="1" smtClean="0"/>
              <a:t>яжеться</a:t>
            </a:r>
            <a:r>
              <a:rPr lang="ru-RU" sz="4800" dirty="0" smtClean="0"/>
              <a:t>,                                              Дивна </a:t>
            </a:r>
            <a:r>
              <a:rPr lang="ru-RU" sz="4800" dirty="0" err="1" smtClean="0"/>
              <a:t>казка</a:t>
            </a:r>
            <a:r>
              <a:rPr lang="ru-RU" sz="4800" dirty="0" smtClean="0"/>
              <a:t>  </a:t>
            </a:r>
            <a:r>
              <a:rPr lang="ru-RU" sz="4800" dirty="0" err="1" smtClean="0"/>
              <a:t>кажеться</a:t>
            </a:r>
            <a:r>
              <a:rPr lang="ru-RU" sz="4800" dirty="0" smtClean="0"/>
              <a:t>. </a:t>
            </a:r>
          </a:p>
          <a:p>
            <a:pPr marL="0" indent="0">
              <a:buNone/>
            </a:pPr>
            <a:r>
              <a:rPr lang="uk-UA" sz="4800" dirty="0" smtClean="0"/>
              <a:t>Казка чи билиця?... </a:t>
            </a:r>
          </a:p>
          <a:p>
            <a:pPr marL="0" indent="0">
              <a:buNone/>
            </a:pPr>
            <a:r>
              <a:rPr lang="uk-UA" sz="4800" dirty="0" smtClean="0"/>
              <a:t>Мова – чарівниця.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Тестові завдання.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>   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uk-UA" dirty="0" smtClean="0">
                <a:solidFill>
                  <a:srgbClr val="002060"/>
                </a:solidFill>
              </a:rPr>
              <a:t>2. Вибрати рядок, у якому всі слова -фразеологізми.                                                      </a:t>
            </a: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>    А           іде дощ;    мокра трава;                                                                                                      Б           дерти горло;     голодний як вовк;                                                                                 В           жовте листя;   каша з молоком;  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60648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latin typeface="Arial Black" panose="020B0A04020102020204" pitchFamily="34" charset="0"/>
              </a:rPr>
              <a:t>Завдання </a:t>
            </a:r>
            <a:r>
              <a:rPr lang="uk-UA" sz="2800">
                <a:latin typeface="Arial Black" panose="020B0A04020102020204" pitchFamily="34" charset="0"/>
              </a:rPr>
              <a:t>№ </a:t>
            </a:r>
            <a:r>
              <a:rPr lang="uk-UA" sz="2800" smtClean="0">
                <a:latin typeface="Arial Black" panose="020B0A04020102020204" pitchFamily="34" charset="0"/>
              </a:rPr>
              <a:t>5 (2)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0934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/>
              <a:t>Розгадати кросворд. </a:t>
            </a:r>
            <a:br>
              <a:rPr lang="uk-UA" sz="4000" dirty="0" smtClean="0"/>
            </a:br>
            <a:r>
              <a:rPr lang="uk-UA" sz="4000" dirty="0" smtClean="0"/>
              <a:t>Замінити фразеологізм словом, рівним за значенням.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8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000" dirty="0" smtClean="0"/>
              <a:t>    1.     Собака на сіні.                                                                                                                                      2.    За </a:t>
            </a:r>
            <a:r>
              <a:rPr lang="uk-UA" sz="2000" smtClean="0"/>
              <a:t>тридев</a:t>
            </a:r>
            <a:r>
              <a:rPr lang="ru-RU" sz="2000" dirty="0" smtClean="0"/>
              <a:t>`</a:t>
            </a:r>
            <a:r>
              <a:rPr lang="uk-UA" sz="2000" dirty="0" smtClean="0"/>
              <a:t>ять земель.                                                                                                               3.    Хоч око вийми.                                                                                       4.    Хоч голки збирай.                                                                                    5.    Як кіт наплакав. </a:t>
            </a: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499994" y="3068960"/>
          <a:ext cx="3935760" cy="230425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93576"/>
                <a:gridCol w="393576"/>
                <a:gridCol w="393576"/>
                <a:gridCol w="393576"/>
                <a:gridCol w="393576"/>
                <a:gridCol w="393576"/>
                <a:gridCol w="393576"/>
                <a:gridCol w="393576"/>
                <a:gridCol w="393576"/>
                <a:gridCol w="393576"/>
              </a:tblGrid>
              <a:tr h="4608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C00000"/>
                          </a:solidFill>
                        </a:rPr>
                        <a:t>1.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608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C00000"/>
                          </a:solidFill>
                        </a:rPr>
                        <a:t>2.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C00000"/>
                          </a:solidFill>
                        </a:rPr>
                        <a:t>3.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C00000"/>
                          </a:solidFill>
                        </a:rPr>
                        <a:t>4.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rgbClr val="C00000"/>
                          </a:solidFill>
                        </a:rPr>
                        <a:t>5.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08112"/>
          </a:xfrm>
        </p:spPr>
        <p:txBody>
          <a:bodyPr/>
          <a:lstStyle/>
          <a:p>
            <a:r>
              <a:rPr lang="uk-UA" sz="5400" dirty="0" smtClean="0">
                <a:solidFill>
                  <a:srgbClr val="C00000"/>
                </a:solidFill>
              </a:rPr>
              <a:t>Завдання додому: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3" name="Picture 1" descr="C:\Users\007\Downloads\1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852936"/>
            <a:ext cx="4608512" cy="400506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  </a:t>
            </a:r>
            <a:r>
              <a:rPr lang="uk-UA" sz="3200" dirty="0" smtClean="0">
                <a:solidFill>
                  <a:srgbClr val="002060"/>
                </a:solidFill>
                <a:latin typeface="+mj-lt"/>
              </a:rPr>
              <a:t>Вивчити  правило на ст. 48;  вправа №99  чи  № 101  (на вибір).</a:t>
            </a:r>
          </a:p>
          <a:p>
            <a:pPr>
              <a:buNone/>
            </a:pPr>
            <a:r>
              <a:rPr lang="uk-UA" sz="3200" dirty="0" smtClean="0">
                <a:solidFill>
                  <a:srgbClr val="002060"/>
                </a:solidFill>
                <a:latin typeface="+mj-lt"/>
              </a:rPr>
              <a:t>  За бажанням – намалювати фразеологізм.               </a:t>
            </a:r>
            <a:endParaRPr lang="ru-RU" sz="3200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1143000"/>
          </a:xfrm>
        </p:spPr>
        <p:txBody>
          <a:bodyPr/>
          <a:lstStyle/>
          <a:p>
            <a:r>
              <a:rPr lang="ru-RU" dirty="0" smtClean="0"/>
              <a:t>Д</a:t>
            </a:r>
            <a:r>
              <a:rPr lang="uk-UA" dirty="0" smtClean="0"/>
              <a:t>і</a:t>
            </a:r>
            <a:r>
              <a:rPr lang="ru-RU" dirty="0" smtClean="0"/>
              <a:t>брати фразеологізм</a:t>
            </a:r>
            <a:endParaRPr lang="ru-RU" dirty="0"/>
          </a:p>
        </p:txBody>
      </p:sp>
      <p:pic>
        <p:nvPicPr>
          <p:cNvPr id="1026" name="Picture 2" descr="C:\Users\007\Downloads\img2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15111" t="18309" r="8572" b="12325"/>
          <a:stretch/>
        </p:blipFill>
        <p:spPr bwMode="auto">
          <a:xfrm>
            <a:off x="539552" y="1268760"/>
            <a:ext cx="7888948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-2043608"/>
            <a:ext cx="76261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>
                <a:solidFill>
                  <a:srgbClr val="002060"/>
                </a:solidFill>
              </a:rPr>
              <a:t>у.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3140968"/>
            <a:ext cx="475252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uk-UA" sz="4400" dirty="0" smtClean="0">
                <a:solidFill>
                  <a:srgbClr val="002060"/>
                </a:solidFill>
              </a:rPr>
              <a:t>   </a:t>
            </a:r>
            <a:r>
              <a:rPr lang="uk-UA" sz="4800" dirty="0" smtClean="0">
                <a:solidFill>
                  <a:srgbClr val="FF0000"/>
                </a:solidFill>
              </a:rPr>
              <a:t>Ви – молодці! </a:t>
            </a:r>
          </a:p>
          <a:p>
            <a:r>
              <a:rPr lang="uk-UA" sz="4800" dirty="0" smtClean="0">
                <a:solidFill>
                  <a:srgbClr val="FF0000"/>
                </a:solidFill>
              </a:rPr>
              <a:t>       Дякую за                   хорошу  роботу.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007\Downloads\077dd770b0725c08357d484315d351c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764704"/>
            <a:ext cx="4032448" cy="3191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Каліграфічна</a:t>
            </a:r>
            <a:r>
              <a:rPr lang="ru-RU" dirty="0" smtClean="0"/>
              <a:t>  </a:t>
            </a:r>
            <a:r>
              <a:rPr lang="ru-RU" dirty="0" err="1" smtClean="0"/>
              <a:t>хвилинка</a:t>
            </a:r>
            <a:endParaRPr lang="ru-RU" dirty="0"/>
          </a:p>
        </p:txBody>
      </p:sp>
      <p:pic>
        <p:nvPicPr>
          <p:cNvPr id="1026" name="Picture 2" descr="C:\Users\007\Downloads\allbest-o-00423436\107855661_large_Kalligrafiya_0032_novuyy_razmer_novuyy_razm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060848"/>
            <a:ext cx="6024717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Фразеологізм</a:t>
            </a:r>
            <a:r>
              <a:rPr lang="ru-RU" dirty="0" smtClean="0"/>
              <a:t> 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вираз</a:t>
            </a:r>
            <a:r>
              <a:rPr lang="ru-RU" dirty="0" smtClean="0"/>
              <a:t>, </a:t>
            </a:r>
            <a:r>
              <a:rPr lang="ru-RU" dirty="0" err="1" smtClean="0"/>
              <a:t>вислів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</a:rPr>
              <a:t>Фразеологія</a:t>
            </a:r>
            <a:r>
              <a:rPr lang="uk-UA" sz="4000" b="1" dirty="0" smtClean="0"/>
              <a:t> </a:t>
            </a:r>
            <a:r>
              <a:rPr lang="uk-UA" sz="4000" dirty="0" smtClean="0"/>
              <a:t>– </a:t>
            </a:r>
            <a:r>
              <a:rPr lang="uk-UA" sz="4000" b="1" dirty="0" smtClean="0">
                <a:solidFill>
                  <a:schemeClr val="accent3">
                    <a:lumMod val="50000"/>
                  </a:schemeClr>
                </a:solidFill>
              </a:rPr>
              <a:t>це вчення, наука.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560" y="1196752"/>
            <a:ext cx="8229600" cy="2592288"/>
          </a:xfrm>
        </p:spPr>
        <p:txBody>
          <a:bodyPr>
            <a:noAutofit/>
          </a:bodyPr>
          <a:lstStyle/>
          <a:p>
            <a:r>
              <a:rPr lang="uk-UA" sz="3200" b="1" dirty="0" smtClean="0"/>
              <a:t>Фразеологізми</a:t>
            </a:r>
            <a:r>
              <a:rPr lang="uk-UA" sz="3200" dirty="0" smtClean="0"/>
              <a:t> – це стійкі, нероздільні словосполучення.</a:t>
            </a:r>
            <a:br>
              <a:rPr lang="uk-UA" sz="3200" dirty="0" smtClean="0"/>
            </a:br>
            <a:r>
              <a:rPr lang="uk-UA" sz="3200" dirty="0" smtClean="0"/>
              <a:t>Багато з них рівні за значенням одному слову.</a:t>
            </a:r>
            <a:br>
              <a:rPr lang="uk-UA" sz="3200" dirty="0" smtClean="0"/>
            </a:br>
            <a:r>
              <a:rPr lang="uk-UA" sz="3200" dirty="0" smtClean="0"/>
              <a:t>Вони відомі з давніх</a:t>
            </a:r>
            <a:r>
              <a:rPr lang="en-US" sz="3200" dirty="0" smtClean="0"/>
              <a:t>-</a:t>
            </a:r>
            <a:r>
              <a:rPr lang="uk-UA" sz="3200" dirty="0" smtClean="0"/>
              <a:t>давен.</a:t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endParaRPr lang="ru-RU" sz="3200" dirty="0"/>
          </a:p>
        </p:txBody>
      </p:sp>
      <p:pic>
        <p:nvPicPr>
          <p:cNvPr id="4" name="Содержимое 3" descr="байдики бити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924944"/>
            <a:ext cx="3825527" cy="311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80543" y="4005064"/>
            <a:ext cx="38323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БИТИ  </a:t>
            </a:r>
            <a:r>
              <a:rPr lang="uk-UA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БАЙДИКИ -   (лінуватися)</a:t>
            </a:r>
            <a:endParaRPr lang="uk-UA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679" y="980728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uk-UA" sz="3600" dirty="0" smtClean="0">
                <a:solidFill>
                  <a:srgbClr val="002060"/>
                </a:solidFill>
              </a:rPr>
              <a:t>Частина з них </a:t>
            </a:r>
            <a:r>
              <a:rPr lang="uk-UA" sz="3600" dirty="0" err="1" smtClean="0">
                <a:solidFill>
                  <a:srgbClr val="002060"/>
                </a:solidFill>
              </a:rPr>
              <a:t>пов</a:t>
            </a:r>
            <a:r>
              <a:rPr lang="en-US" sz="3600" dirty="0" smtClean="0">
                <a:solidFill>
                  <a:srgbClr val="002060"/>
                </a:solidFill>
              </a:rPr>
              <a:t>`</a:t>
            </a:r>
            <a:r>
              <a:rPr lang="uk-UA" sz="3600" dirty="0" err="1" smtClean="0">
                <a:solidFill>
                  <a:srgbClr val="002060"/>
                </a:solidFill>
              </a:rPr>
              <a:t>язан</a:t>
            </a:r>
            <a:r>
              <a:rPr lang="ru-RU" sz="3600" dirty="0" smtClean="0">
                <a:solidFill>
                  <a:srgbClr val="002060"/>
                </a:solidFill>
              </a:rPr>
              <a:t>а</a:t>
            </a:r>
            <a:r>
              <a:rPr lang="uk-UA" sz="3600" dirty="0" smtClean="0">
                <a:solidFill>
                  <a:srgbClr val="002060"/>
                </a:solidFill>
              </a:rPr>
              <a:t> з професіями людей. 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007\Downloads\0007-010-Pljasat-pod-chuzhuju-dudk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419560"/>
            <a:ext cx="3983746" cy="288975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600" dirty="0" smtClean="0">
                <a:solidFill>
                  <a:srgbClr val="7030A0"/>
                </a:solidFill>
              </a:rPr>
              <a:t>                                                                                        Танцювати під чужу дудку. Передавати естафету.  </a:t>
            </a:r>
          </a:p>
          <a:p>
            <a:pPr>
              <a:buNone/>
            </a:pPr>
            <a:r>
              <a:rPr lang="uk-UA" sz="3600" dirty="0" smtClean="0">
                <a:solidFill>
                  <a:srgbClr val="7030A0"/>
                </a:solidFill>
              </a:rPr>
              <a:t>   Стріляний птах.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630932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Довідка: мисливець</a:t>
            </a:r>
            <a:r>
              <a:rPr lang="uk-UA" sz="2400" dirty="0">
                <a:solidFill>
                  <a:srgbClr val="002060"/>
                </a:solidFill>
              </a:rPr>
              <a:t>, </a:t>
            </a:r>
            <a:r>
              <a:rPr lang="uk-UA" sz="2400" dirty="0" smtClean="0">
                <a:solidFill>
                  <a:srgbClr val="002060"/>
                </a:solidFill>
              </a:rPr>
              <a:t>музикант</a:t>
            </a:r>
            <a:r>
              <a:rPr lang="uk-UA" sz="2400" smtClean="0">
                <a:solidFill>
                  <a:srgbClr val="002060"/>
                </a:solidFill>
              </a:rPr>
              <a:t>, спортсмен.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71604" y="500042"/>
            <a:ext cx="730039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ДЖЕРЕЛА  ФРАЗЕОЛОГІЇ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="" xmlns:p14="http://schemas.microsoft.com/office/powerpoint/2010/main" val="3270003894"/>
              </p:ext>
            </p:extLst>
          </p:nvPr>
        </p:nvGraphicFramePr>
        <p:xfrm>
          <a:off x="0" y="1500174"/>
          <a:ext cx="7501022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60" name="Рисунок 13" descr="PROFESSR.W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59563" y="3270250"/>
            <a:ext cx="2484437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929687" cy="857250"/>
          </a:xfrm>
          <a:solidFill>
            <a:schemeClr val="tx2">
              <a:lumMod val="20000"/>
              <a:lumOff val="80000"/>
            </a:schemeClr>
          </a:solidFill>
          <a:ln w="38100" cmpd="dbl">
            <a:prstDash val="sysDot"/>
          </a:ln>
        </p:spPr>
        <p:txBody>
          <a:bodyPr/>
          <a:lstStyle/>
          <a:p>
            <a:pPr algn="ctr" eaLnBrk="1" hangingPunct="1">
              <a:defRPr/>
            </a:pPr>
            <a:r>
              <a:rPr lang="uk-UA" sz="3600" dirty="0" smtClean="0">
                <a:solidFill>
                  <a:srgbClr val="C00000"/>
                </a:solidFill>
                <a:latin typeface="Book Antiqua" pitchFamily="18" charset="0"/>
              </a:rPr>
              <a:t>УСНА  НАРОДНА  ТВОРЧІСТЬ</a:t>
            </a:r>
            <a:endParaRPr lang="ru-RU" sz="36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313" y="4077072"/>
            <a:ext cx="4213671" cy="2423741"/>
          </a:xfrm>
        </p:spPr>
        <p:txBody>
          <a:bodyPr>
            <a:normAutofit fontScale="55000" lnSpcReduction="20000"/>
          </a:bodyPr>
          <a:lstStyle/>
          <a:p>
            <a:pPr eaLnBrk="1" hangingPunct="1"/>
            <a:r>
              <a:rPr lang="uk-UA" sz="6500" dirty="0" smtClean="0"/>
              <a:t>Накивати п</a:t>
            </a:r>
            <a:r>
              <a:rPr lang="en-US" sz="6500" dirty="0" smtClean="0"/>
              <a:t>`</a:t>
            </a:r>
            <a:r>
              <a:rPr lang="ru-RU" sz="6500" dirty="0" err="1" smtClean="0"/>
              <a:t>ятами</a:t>
            </a:r>
            <a:endParaRPr lang="uk-UA" sz="6500" dirty="0" smtClean="0"/>
          </a:p>
          <a:p>
            <a:pPr eaLnBrk="1" hangingPunct="1"/>
            <a:r>
              <a:rPr lang="uk-UA" sz="6500" dirty="0" smtClean="0"/>
              <a:t>Пекти раків</a:t>
            </a:r>
          </a:p>
          <a:p>
            <a:pPr eaLnBrk="1" hangingPunct="1"/>
            <a:r>
              <a:rPr lang="uk-UA" sz="6500" dirty="0" smtClean="0"/>
              <a:t>Повісити носа</a:t>
            </a:r>
          </a:p>
          <a:p>
            <a:pPr eaLnBrk="1" hangingPunct="1"/>
            <a:r>
              <a:rPr lang="uk-UA" sz="6500" dirty="0" smtClean="0"/>
              <a:t>Замовляти  зуби</a:t>
            </a:r>
          </a:p>
          <a:p>
            <a:pPr eaLnBrk="1" hangingPunct="1"/>
            <a:endParaRPr lang="ru-RU" sz="4000" dirty="0" smtClean="0"/>
          </a:p>
        </p:txBody>
      </p:sp>
      <p:pic>
        <p:nvPicPr>
          <p:cNvPr id="4" name="Рисунок 3" descr="заговорювати зуби,  забивати баки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1643063"/>
            <a:ext cx="4500563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низ 4"/>
          <p:cNvSpPr>
            <a:spLocks noChangeArrowheads="1"/>
          </p:cNvSpPr>
          <p:nvPr/>
        </p:nvSpPr>
        <p:spPr bwMode="auto">
          <a:xfrm>
            <a:off x="1357313" y="1357313"/>
            <a:ext cx="928687" cy="1335087"/>
          </a:xfrm>
          <a:prstGeom prst="downArrow">
            <a:avLst>
              <a:gd name="adj1" fmla="val 50000"/>
              <a:gd name="adj2" fmla="val 49983"/>
            </a:avLst>
          </a:prstGeom>
          <a:gradFill rotWithShape="1">
            <a:gsLst>
              <a:gs pos="0">
                <a:schemeClr val="accent1">
                  <a:alpha val="89000"/>
                </a:schemeClr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6" name="Стрелка углом вверх 5"/>
          <p:cNvSpPr/>
          <p:nvPr/>
        </p:nvSpPr>
        <p:spPr bwMode="auto">
          <a:xfrm>
            <a:off x="4429125" y="5286375"/>
            <a:ext cx="2643188" cy="446088"/>
          </a:xfrm>
          <a:prstGeom prst="bentUpArrow">
            <a:avLst/>
          </a:prstGeom>
          <a:gradFill rotWithShape="1">
            <a:gsLst>
              <a:gs pos="0">
                <a:schemeClr val="accent1">
                  <a:alpha val="89000"/>
                </a:schemeClr>
              </a:gs>
              <a:gs pos="100000">
                <a:schemeClr val="bg1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5813" y="3357563"/>
            <a:ext cx="3278187" cy="1362075"/>
          </a:xfrm>
        </p:spPr>
        <p:txBody>
          <a:bodyPr/>
          <a:lstStyle/>
          <a:p>
            <a:pPr eaLnBrk="1" hangingPunct="1">
              <a:defRPr/>
            </a:pPr>
            <a:r>
              <a:rPr lang="uk-UA" sz="6000" dirty="0" smtClean="0">
                <a:solidFill>
                  <a:schemeClr val="tx2">
                    <a:lumMod val="75000"/>
                  </a:schemeClr>
                </a:solidFill>
              </a:rPr>
              <a:t>БІБЛІЯ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95535" y="571500"/>
            <a:ext cx="4382839" cy="3217540"/>
          </a:xfrm>
        </p:spPr>
        <p:txBody>
          <a:bodyPr>
            <a:normAutofit/>
          </a:bodyPr>
          <a:lstStyle/>
          <a:p>
            <a:pPr eaLnBrk="1" hangingPunct="1"/>
            <a:r>
              <a:rPr lang="uk-UA" sz="2400" b="1" dirty="0" smtClean="0"/>
              <a:t> </a:t>
            </a:r>
          </a:p>
          <a:p>
            <a:pPr eaLnBrk="1" hangingPunct="1"/>
            <a:endParaRPr lang="uk-UA" sz="2400" b="1" dirty="0" smtClean="0"/>
          </a:p>
          <a:p>
            <a:pPr eaLnBrk="1" hangingPunct="1"/>
            <a:r>
              <a:rPr lang="uk-UA" sz="3600" b="1" dirty="0" smtClean="0"/>
              <a:t>Блудний  син</a:t>
            </a:r>
          </a:p>
          <a:p>
            <a:pPr eaLnBrk="1" hangingPunct="1"/>
            <a:r>
              <a:rPr lang="uk-UA" sz="3600" b="1" dirty="0" smtClean="0"/>
              <a:t>Умивати  руки</a:t>
            </a:r>
          </a:p>
          <a:p>
            <a:pPr eaLnBrk="1" hangingPunct="1"/>
            <a:r>
              <a:rPr lang="uk-UA" sz="3600" b="1" dirty="0" err="1" smtClean="0"/>
              <a:t>Ноїв</a:t>
            </a:r>
            <a:r>
              <a:rPr lang="uk-UA" sz="3600" b="1" dirty="0" smtClean="0"/>
              <a:t>  ковчег</a:t>
            </a:r>
          </a:p>
          <a:p>
            <a:pPr eaLnBrk="1" hangingPunct="1"/>
            <a:endParaRPr lang="ru-RU" sz="2400" b="1" dirty="0" smtClean="0"/>
          </a:p>
        </p:txBody>
      </p:sp>
      <p:pic>
        <p:nvPicPr>
          <p:cNvPr id="4" name="Рисунок 3" descr="острозька біблія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357188"/>
            <a:ext cx="20891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/>
          <p:cNvSpPr>
            <a:spLocks noChangeArrowheads="1"/>
          </p:cNvSpPr>
          <p:nvPr/>
        </p:nvSpPr>
        <p:spPr bwMode="auto">
          <a:xfrm>
            <a:off x="3786188" y="1285875"/>
            <a:ext cx="1549400" cy="984250"/>
          </a:xfrm>
          <a:prstGeom prst="leftArrow">
            <a:avLst>
              <a:gd name="adj1" fmla="val 40898"/>
              <a:gd name="adj2" fmla="val 45528"/>
            </a:avLst>
          </a:prstGeom>
          <a:gradFill rotWithShape="1">
            <a:gsLst>
              <a:gs pos="0">
                <a:schemeClr val="accent1">
                  <a:alpha val="89000"/>
                </a:schemeClr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pic>
        <p:nvPicPr>
          <p:cNvPr id="6" name="Рисунок 5" descr="лити як  з відра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3857625"/>
            <a:ext cx="36782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674</TotalTime>
  <Words>528</Words>
  <Application>Microsoft Office PowerPoint</Application>
  <PresentationFormat>Экран (4:3)</PresentationFormat>
  <Paragraphs>106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ФРАЗЕОЛОГІЗМИ</vt:lpstr>
      <vt:lpstr>Слайд 2</vt:lpstr>
      <vt:lpstr>Каліграфічна  хвилинка</vt:lpstr>
      <vt:lpstr>    Фразеологізм  - це вираз, вислів.</vt:lpstr>
      <vt:lpstr>Фразеологізми – це стійкі, нероздільні словосполучення. Багато з них рівні за значенням одному слову. Вони відомі з давніх-давен.  </vt:lpstr>
      <vt:lpstr>Частина з них пов`язана з професіями людей. </vt:lpstr>
      <vt:lpstr>Слайд 7</vt:lpstr>
      <vt:lpstr>УСНА  НАРОДНА  ТВОРЧІСТЬ</vt:lpstr>
      <vt:lpstr>БІБЛІЯ</vt:lpstr>
      <vt:lpstr>АНТИЧНА  МІФОЛОГІЯ</vt:lpstr>
      <vt:lpstr>      “Учітесь,  читайте, і чужому научайтесь,  й  свого не  цурайтесь”    Т.Г.Шевченко “     </vt:lpstr>
      <vt:lpstr>Фразеологізми-синоніми</vt:lpstr>
      <vt:lpstr>ФРАЗЕОЛОГІЗМИ - АНТОНІМИ</vt:lpstr>
      <vt:lpstr>Встановити відповідність  між    фразеологізмом і словом,  рівним йому за значенням.  </vt:lpstr>
      <vt:lpstr>З-поміж словосполучень вибрати фразеологізми.    Підкреслити їх.</vt:lpstr>
      <vt:lpstr>Утворити фразеологізми (дописати слова з довідки). </vt:lpstr>
      <vt:lpstr>Виправити помилки.</vt:lpstr>
      <vt:lpstr>          Робота з текстом</vt:lpstr>
      <vt:lpstr>Тестові завдання.</vt:lpstr>
      <vt:lpstr>Тестові завдання.</vt:lpstr>
      <vt:lpstr>Розгадати кросворд.  Замінити фразеологізм словом, рівним за значенням.</vt:lpstr>
      <vt:lpstr>Завдання додому:</vt:lpstr>
      <vt:lpstr>Дібрати фразеологізм</vt:lpstr>
      <vt:lpstr>Слайд 24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ФРАЗЕОЛОГІЗМИ</dc:title>
  <dc:creator>007</dc:creator>
  <cp:lastModifiedBy>007</cp:lastModifiedBy>
  <cp:revision>85</cp:revision>
  <dcterms:created xsi:type="dcterms:W3CDTF">2017-10-16T13:35:33Z</dcterms:created>
  <dcterms:modified xsi:type="dcterms:W3CDTF">2017-11-06T07:25:12Z</dcterms:modified>
</cp:coreProperties>
</file>