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8" r:id="rId4"/>
    <p:sldId id="277" r:id="rId5"/>
    <p:sldId id="276" r:id="rId6"/>
    <p:sldId id="275" r:id="rId7"/>
    <p:sldId id="274" r:id="rId8"/>
    <p:sldId id="270" r:id="rId9"/>
    <p:sldId id="282" r:id="rId10"/>
    <p:sldId id="281" r:id="rId11"/>
    <p:sldId id="280" r:id="rId12"/>
    <p:sldId id="279" r:id="rId13"/>
    <p:sldId id="287" r:id="rId14"/>
    <p:sldId id="286" r:id="rId15"/>
    <p:sldId id="288" r:id="rId16"/>
    <p:sldId id="285" r:id="rId17"/>
    <p:sldId id="293" r:id="rId18"/>
    <p:sldId id="292" r:id="rId19"/>
    <p:sldId id="291" r:id="rId20"/>
    <p:sldId id="290" r:id="rId21"/>
    <p:sldId id="289" r:id="rId22"/>
    <p:sldId id="284" r:id="rId23"/>
    <p:sldId id="300" r:id="rId24"/>
    <p:sldId id="298" r:id="rId25"/>
    <p:sldId id="299" r:id="rId26"/>
    <p:sldId id="295" r:id="rId27"/>
    <p:sldId id="301" r:id="rId28"/>
    <p:sldId id="303" r:id="rId29"/>
    <p:sldId id="307" r:id="rId30"/>
    <p:sldId id="308" r:id="rId31"/>
    <p:sldId id="309" r:id="rId32"/>
    <p:sldId id="311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E91DA-4499-4C11-BE7D-8E8540F93469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6AEB-17F8-463D-86DC-C431F417F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E91DA-4499-4C11-BE7D-8E8540F93469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6AEB-17F8-463D-86DC-C431F417F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E91DA-4499-4C11-BE7D-8E8540F93469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6AEB-17F8-463D-86DC-C431F417F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E91DA-4499-4C11-BE7D-8E8540F93469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6AEB-17F8-463D-86DC-C431F417F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E91DA-4499-4C11-BE7D-8E8540F93469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6AEB-17F8-463D-86DC-C431F417F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E91DA-4499-4C11-BE7D-8E8540F93469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6AEB-17F8-463D-86DC-C431F417F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E91DA-4499-4C11-BE7D-8E8540F93469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6AEB-17F8-463D-86DC-C431F417F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E91DA-4499-4C11-BE7D-8E8540F93469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6AEB-17F8-463D-86DC-C431F417F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E91DA-4499-4C11-BE7D-8E8540F93469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6AEB-17F8-463D-86DC-C431F417F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E91DA-4499-4C11-BE7D-8E8540F93469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6AEB-17F8-463D-86DC-C431F417F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E91DA-4499-4C11-BE7D-8E8540F93469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6AEB-17F8-463D-86DC-C431F417F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E91DA-4499-4C11-BE7D-8E8540F93469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76AEB-17F8-463D-86DC-C431F417F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edsovet.su/_ld/266/43798818.jp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83561"/>
          </a:xfrm>
          <a:prstGeom prst="rect">
            <a:avLst/>
          </a:prstGeom>
          <a:noFill/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395536" y="476672"/>
            <a:ext cx="676875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7200" b="1" i="1" u="none" strike="noStrike" normalizeH="0" baseline="0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Вправи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7200" b="1" i="1" u="none" strike="noStrike" normalizeH="0" baseline="0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на усунення </a:t>
            </a:r>
            <a:r>
              <a:rPr kumimoji="0" lang="uk-UA" sz="7200" b="1" i="1" u="none" strike="noStrike" normalizeH="0" baseline="0" dirty="0" err="1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дисграфії</a:t>
            </a:r>
            <a:endParaRPr kumimoji="0" lang="uk-UA" sz="9600" b="1" i="1" u="none" strike="noStrike" normalizeH="0" baseline="0" dirty="0" smtClean="0">
              <a:ln w="11430"/>
              <a:solidFill>
                <a:srgbClr val="FF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liubavyshka.ru/_ph/64/2/497050503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699792" y="4509120"/>
            <a:ext cx="165618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-612576" y="-171400"/>
            <a:ext cx="102971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i="1" dirty="0" smtClean="0">
                <a:solidFill>
                  <a:srgbClr val="FF0000"/>
                </a:solidFill>
                <a:latin typeface="Bookman Old Style" pitchFamily="18" charset="0"/>
              </a:rPr>
              <a:t>Виписати слова, в яких потрібно писати апостроф.</a:t>
            </a:r>
            <a:endParaRPr lang="ru-RU" sz="44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1658416"/>
            <a:ext cx="9144000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uk-UA" sz="6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Румяний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рядно, ряд,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r>
              <a:rPr kumimoji="0" lang="uk-UA" sz="6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соловї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uk-UA" sz="6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сузіря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святковий, цвях, обід,</a:t>
            </a:r>
            <a:r>
              <a:rPr kumimoji="0" lang="uk-UA" sz="60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6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зявились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uk-UA" sz="6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обїзд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синє,</a:t>
            </a:r>
            <a:r>
              <a:rPr kumimoji="0" lang="uk-UA" sz="60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Боря, </a:t>
            </a:r>
            <a:r>
              <a:rPr kumimoji="0" lang="uk-UA" sz="6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підїзд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uk-UA" sz="6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пять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uk-UA" sz="60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6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мясо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калюжа.</a:t>
            </a:r>
            <a:endParaRPr kumimoji="0" lang="ru-RU" sz="6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15616" y="0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7200" b="1" i="1" dirty="0" smtClean="0">
                <a:solidFill>
                  <a:srgbClr val="FF00FF"/>
                </a:solidFill>
                <a:latin typeface="Bookman Old Style" pitchFamily="18" charset="0"/>
                <a:cs typeface="Times New Roman" pitchFamily="18" charset="0"/>
              </a:rPr>
              <a:t>Перевірка</a:t>
            </a:r>
            <a:endParaRPr lang="ru-RU" sz="7200" b="1" i="1" dirty="0">
              <a:solidFill>
                <a:srgbClr val="FF00FF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979468"/>
            <a:ext cx="9144000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uk-UA" sz="6000" b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Рум</a:t>
            </a:r>
            <a:r>
              <a:rPr kumimoji="0" lang="en-US" sz="6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`</a:t>
            </a:r>
            <a:r>
              <a:rPr kumimoji="0" lang="uk-UA" sz="6000" b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яний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6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рядно, </a:t>
            </a:r>
            <a:r>
              <a:rPr kumimoji="0" lang="en-US" sz="6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ряд,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r>
              <a:rPr kumimoji="0" lang="uk-UA" sz="6000" b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солов</a:t>
            </a:r>
            <a:r>
              <a:rPr kumimoji="0" lang="en-US" sz="6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`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ї, </a:t>
            </a:r>
            <a:r>
              <a:rPr kumimoji="0" lang="en-US" sz="6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6000" b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сузір</a:t>
            </a:r>
            <a:r>
              <a:rPr kumimoji="0" lang="en-US" sz="6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`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я, 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святковий, </a:t>
            </a:r>
            <a:r>
              <a:rPr kumimoji="0" lang="en-US" sz="6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цвях, </a:t>
            </a:r>
            <a:r>
              <a:rPr kumimoji="0" lang="en-US" sz="6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обід,</a:t>
            </a:r>
            <a:r>
              <a:rPr kumimoji="0" lang="uk-UA" sz="60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en-US" sz="6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`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явились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6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</a:t>
            </a:r>
            <a:r>
              <a:rPr kumimoji="0" lang="en-US" sz="6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`</a:t>
            </a:r>
            <a:r>
              <a:rPr kumimoji="0" lang="uk-UA" sz="6000" b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їзд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6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синє,</a:t>
            </a:r>
            <a:r>
              <a:rPr kumimoji="0" lang="uk-UA" sz="60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Боря, </a:t>
            </a:r>
            <a:r>
              <a:rPr kumimoji="0" lang="en-US" sz="6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під</a:t>
            </a:r>
            <a:r>
              <a:rPr kumimoji="0" lang="en-US" sz="6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`</a:t>
            </a:r>
            <a:r>
              <a:rPr kumimoji="0" lang="uk-UA" sz="6000" b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їзд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6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en-US" sz="6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`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ять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uk-UA" sz="60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en-US" sz="6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`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ясо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6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6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калюжа.</a:t>
            </a:r>
            <a:endParaRPr kumimoji="0" lang="ru-RU" sz="6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88682" y="1268760"/>
            <a:ext cx="8655318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uk-UA" sz="48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Досказати</a:t>
            </a: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склад у слові.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uk-UA" sz="4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Ка(…), гри(…), по(…),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кни</a:t>
            </a: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(…), ми(…), риби(…).</a:t>
            </a:r>
            <a:endParaRPr kumimoji="0" lang="uk-UA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84715" y="1772816"/>
            <a:ext cx="8859285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uk-UA" sz="48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Досказати</a:t>
            </a: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склад у слові.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uk-UA" sz="4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Ка(</a:t>
            </a:r>
            <a:r>
              <a:rPr kumimoji="0" lang="uk-UA" sz="5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</a:t>
            </a: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), гри(</a:t>
            </a:r>
            <a:r>
              <a:rPr kumimoji="0" lang="uk-UA" sz="5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</a:t>
            </a: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), по(</a:t>
            </a:r>
            <a:r>
              <a:rPr kumimoji="0" lang="uk-UA" sz="5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</a:t>
            </a: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),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кни</a:t>
            </a: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uk-UA" sz="5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</a:t>
            </a: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), ми(</a:t>
            </a:r>
            <a:r>
              <a:rPr kumimoji="0" lang="uk-UA" sz="5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</a:t>
            </a: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), риби(</a:t>
            </a:r>
            <a:r>
              <a:rPr kumimoji="0" lang="uk-UA" sz="5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нка</a:t>
            </a: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uk-UA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0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7200" b="1" i="1" dirty="0" smtClean="0">
                <a:solidFill>
                  <a:srgbClr val="FF00FF"/>
                </a:solidFill>
                <a:latin typeface="Bookman Old Style" pitchFamily="18" charset="0"/>
                <a:cs typeface="Times New Roman" pitchFamily="18" charset="0"/>
              </a:rPr>
              <a:t>Перевірка</a:t>
            </a:r>
            <a:endParaRPr lang="ru-RU" sz="7200" b="1" i="1" dirty="0">
              <a:solidFill>
                <a:srgbClr val="FF00FF"/>
              </a:solidFill>
              <a:latin typeface="Bookman Old Style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29935" y="364016"/>
            <a:ext cx="793114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Вимовити слово,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переставивши склади.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lang="uk-UA" sz="4800" b="1" dirty="0" smtClean="0">
              <a:solidFill>
                <a:srgbClr val="FF0000"/>
              </a:solidFill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Ба – </a:t>
            </a:r>
            <a:r>
              <a:rPr kumimoji="0" lang="uk-UA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шу</a:t>
            </a:r>
            <a:r>
              <a:rPr kumimoji="0" lang="uk-UA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(шуба)     </a:t>
            </a:r>
            <a:r>
              <a:rPr kumimoji="0" lang="uk-UA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жка</a:t>
            </a:r>
            <a:r>
              <a:rPr kumimoji="0" lang="uk-UA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- </a:t>
            </a:r>
            <a:r>
              <a:rPr kumimoji="0" lang="uk-UA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ло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ска</a:t>
            </a:r>
            <a:r>
              <a:rPr kumimoji="0" lang="uk-UA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– </a:t>
            </a:r>
            <a:r>
              <a:rPr kumimoji="0" lang="uk-UA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ма</a:t>
            </a:r>
            <a:r>
              <a:rPr kumimoji="0" lang="uk-UA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            </a:t>
            </a:r>
            <a:r>
              <a:rPr kumimoji="0" lang="uk-UA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ли</a:t>
            </a:r>
            <a:r>
              <a:rPr kumimoji="0" lang="uk-UA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– сто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ста – па                </a:t>
            </a:r>
            <a:r>
              <a:rPr kumimoji="0" lang="uk-UA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ска</a:t>
            </a:r>
            <a:r>
              <a:rPr kumimoji="0" lang="uk-UA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– </a:t>
            </a:r>
            <a:r>
              <a:rPr kumimoji="0" lang="uk-UA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пра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1680485"/>
            <a:ext cx="9186179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Вимовити слово,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переставивши склади.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lang="uk-UA" sz="4800" b="1" dirty="0" smtClean="0">
              <a:solidFill>
                <a:srgbClr val="FF0000"/>
              </a:solidFill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Ба – </a:t>
            </a:r>
            <a:r>
              <a:rPr kumimoji="0" lang="uk-UA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шу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(шуба)  </a:t>
            </a:r>
            <a:r>
              <a:rPr kumimoji="0" lang="uk-UA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uk-UA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жка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– </a:t>
            </a:r>
            <a:r>
              <a:rPr kumimoji="0" lang="uk-UA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ло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(ложка)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ска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– </a:t>
            </a:r>
            <a:r>
              <a:rPr kumimoji="0" lang="uk-UA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ма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(маска)    </a:t>
            </a:r>
            <a:r>
              <a:rPr kumimoji="0" lang="uk-UA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ли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– сто (столи)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ста – па (паста)    </a:t>
            </a:r>
            <a:r>
              <a:rPr kumimoji="0" lang="uk-UA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ска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– </a:t>
            </a:r>
            <a:r>
              <a:rPr kumimoji="0" lang="uk-UA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пра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(праска)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260648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7200" b="1" i="1" dirty="0" smtClean="0">
                <a:solidFill>
                  <a:srgbClr val="FF00FF"/>
                </a:solidFill>
                <a:latin typeface="Bookman Old Style" pitchFamily="18" charset="0"/>
                <a:cs typeface="Times New Roman" pitchFamily="18" charset="0"/>
              </a:rPr>
              <a:t>Перевірка</a:t>
            </a:r>
            <a:endParaRPr lang="ru-RU" sz="7200" b="1" i="1" dirty="0">
              <a:solidFill>
                <a:srgbClr val="FF00FF"/>
              </a:solidFill>
              <a:latin typeface="Bookman Old Style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827584" y="354142"/>
            <a:ext cx="7625806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Забрати зайвий склад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і прочитати слово.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uk-UA" sz="4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Кі</a:t>
            </a: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kumimoji="0" lang="uk-UA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брись</a:t>
            </a: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kumimoji="0" lang="uk-UA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 – три – </a:t>
            </a:r>
            <a:r>
              <a:rPr kumimoji="0" lang="uk-UA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</a:t>
            </a: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kumimoji="0" lang="uk-UA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шу</a:t>
            </a: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ба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ля – </a:t>
            </a:r>
            <a:r>
              <a:rPr kumimoji="0" lang="uk-UA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маль</a:t>
            </a: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kumimoji="0" lang="uk-UA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лька</a:t>
            </a:r>
            <a:endParaRPr kumimoji="0" lang="uk-UA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971600" y="1412776"/>
            <a:ext cx="762580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Забрати зайвий склад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і прочитати слово.</a:t>
            </a:r>
            <a:endParaRPr kumimoji="0" lang="uk-UA" sz="4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Кі</a:t>
            </a: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kumimoji="0" lang="uk-UA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 –– </a:t>
            </a:r>
            <a:r>
              <a:rPr kumimoji="0" lang="uk-UA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шу</a:t>
            </a: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ба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ля – </a:t>
            </a:r>
            <a:r>
              <a:rPr kumimoji="0" lang="uk-UA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лька</a:t>
            </a:r>
            <a:endParaRPr kumimoji="0" lang="uk-UA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0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7200" b="1" i="1" dirty="0" smtClean="0">
                <a:solidFill>
                  <a:srgbClr val="FF00FF"/>
                </a:solidFill>
                <a:latin typeface="Bookman Old Style" pitchFamily="18" charset="0"/>
                <a:cs typeface="Times New Roman" pitchFamily="18" charset="0"/>
              </a:rPr>
              <a:t>Перевірка</a:t>
            </a:r>
            <a:endParaRPr lang="ru-RU" sz="7200" b="1" i="1" dirty="0">
              <a:solidFill>
                <a:srgbClr val="FF00FF"/>
              </a:solidFill>
              <a:latin typeface="Bookman Old Style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908720"/>
            <a:ext cx="9144000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Додаючи в кінці кожного слова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звуки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[</a:t>
            </a:r>
            <a:r>
              <a:rPr lang="uk-UA" sz="3600" b="1" dirty="0" smtClean="0">
                <a:solidFill>
                  <a:srgbClr val="FF00FF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л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]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або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[</a:t>
            </a:r>
            <a:r>
              <a:rPr lang="uk-UA" sz="3600" b="1" dirty="0" smtClean="0">
                <a:solidFill>
                  <a:srgbClr val="FF00FF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л</a:t>
            </a:r>
            <a:r>
              <a:rPr lang="uk-UA" sz="3600" b="1" dirty="0" smtClean="0">
                <a:solidFill>
                  <a:srgbClr val="FF00FF"/>
                </a:solidFill>
                <a:latin typeface="Cambria Math"/>
                <a:ea typeface="Cambria Math"/>
                <a:cs typeface="Arial" pitchFamily="34" charset="0"/>
              </a:rPr>
              <a:t>ˊ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]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здогадатися, яке слово задумали.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Сті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…,  мі…,  сі…,  ба…,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вокза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…,  </a:t>
            </a:r>
            <a:r>
              <a:rPr kumimoji="0" lang="uk-UA" sz="4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дяте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…,  </a:t>
            </a:r>
            <a:r>
              <a:rPr kumimoji="0" lang="uk-UA" sz="4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футбо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4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бі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…,  </a:t>
            </a:r>
            <a:r>
              <a:rPr kumimoji="0" lang="uk-UA" sz="4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…,  </a:t>
            </a:r>
            <a:r>
              <a:rPr kumimoji="0" lang="uk-UA" sz="4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пена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 .</a:t>
            </a:r>
            <a:endParaRPr kumimoji="0" lang="uk-UA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1752492"/>
            <a:ext cx="9144000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Додаючи в кінці кожного слова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звуки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[</a:t>
            </a: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л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]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або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[</a:t>
            </a: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л</a:t>
            </a: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Cambria Math"/>
                <a:ea typeface="Cambria Math"/>
                <a:cs typeface="Arial" pitchFamily="34" charset="0"/>
              </a:rPr>
              <a:t>ˊ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]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здогадатися, яке слово задумали.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Сті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мі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ль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сі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ль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ба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вокза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дяте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футбо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бі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ль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ро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ль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пена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.</a:t>
            </a:r>
            <a:endParaRPr kumimoji="0" lang="uk-UA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0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7200" b="1" i="1" dirty="0" smtClean="0">
                <a:solidFill>
                  <a:srgbClr val="FF00FF"/>
                </a:solidFill>
                <a:latin typeface="Bookman Old Style" pitchFamily="18" charset="0"/>
                <a:cs typeface="Times New Roman" pitchFamily="18" charset="0"/>
              </a:rPr>
              <a:t>Перевірка</a:t>
            </a:r>
            <a:endParaRPr lang="ru-RU" sz="7200" b="1" i="1" dirty="0">
              <a:solidFill>
                <a:srgbClr val="FF00FF"/>
              </a:solidFill>
              <a:latin typeface="Bookman Old Style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954887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4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Вставити букви „</a:t>
            </a:r>
            <a:r>
              <a:rPr kumimoji="0" lang="uk-UA" sz="6000" b="1" i="1" u="sng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а – я</a:t>
            </a:r>
            <a:r>
              <a:rPr kumimoji="0" lang="uk-UA" sz="4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”:</a:t>
            </a:r>
            <a:endParaRPr kumimoji="0" lang="uk-UA" sz="5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</a:t>
            </a: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…то, </a:t>
            </a:r>
            <a:r>
              <a:rPr kumimoji="0" lang="uk-UA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шп</a:t>
            </a: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…к, од…г, с…д, с…</a:t>
            </a:r>
            <a:r>
              <a:rPr kumimoji="0" lang="uk-UA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дь</a:t>
            </a: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ш…</a:t>
            </a:r>
            <a:r>
              <a:rPr kumimoji="0" lang="uk-UA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рф</a:t>
            </a: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н…</a:t>
            </a:r>
            <a:r>
              <a:rPr kumimoji="0" lang="uk-UA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сінн</a:t>
            </a: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….</a:t>
            </a:r>
            <a:endParaRPr kumimoji="0" lang="uk-UA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685582"/>
            <a:ext cx="9144000" cy="515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Із пари слів повторити те,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де перший приголосний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пом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`</a:t>
            </a:r>
            <a:r>
              <a:rPr kumimoji="0" lang="uk-UA" sz="4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якшений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4400" b="1" dirty="0" smtClean="0">
              <a:solidFill>
                <a:srgbClr val="FF0000"/>
              </a:solidFill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Радий – рядно,  пилка – півень,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пиріг – пір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`</a:t>
            </a:r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я,     дядько – Даша,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лак – лякати,     кінь – кинув.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1630978"/>
            <a:ext cx="9144000" cy="4416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Із пари слів записати те,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де перший приголосний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пом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`</a:t>
            </a:r>
            <a:r>
              <a:rPr kumimoji="0" lang="uk-UA" sz="4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якшений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4400" b="1" dirty="0" smtClean="0">
              <a:solidFill>
                <a:srgbClr val="FF0000"/>
              </a:solidFill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Ря</a:t>
            </a:r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дно,  </a:t>
            </a:r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пі</a:t>
            </a:r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вень,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пі</a:t>
            </a:r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`</a:t>
            </a:r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я,  </a:t>
            </a:r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дя</a:t>
            </a:r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дько,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ля</a:t>
            </a:r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кати, </a:t>
            </a:r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кі</a:t>
            </a:r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нь.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0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7200" b="1" i="1" dirty="0" smtClean="0">
                <a:solidFill>
                  <a:srgbClr val="FF00FF"/>
                </a:solidFill>
                <a:latin typeface="Bookman Old Style" pitchFamily="18" charset="0"/>
                <a:cs typeface="Times New Roman" pitchFamily="18" charset="0"/>
              </a:rPr>
              <a:t>Перевірка</a:t>
            </a:r>
            <a:endParaRPr lang="ru-RU" sz="7200" b="1" i="1" dirty="0">
              <a:solidFill>
                <a:srgbClr val="FF00FF"/>
              </a:solidFill>
              <a:latin typeface="Bookman Old Style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714182"/>
            <a:ext cx="9144000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Із пари слів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назвати те, у якому потрібно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наприкінці писати „ь”.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3600" b="1" dirty="0" smtClean="0">
              <a:solidFill>
                <a:srgbClr val="FF0000"/>
              </a:solidFill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Тінь – слон          осінь – сон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стіл – сіль            сад – сядь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лебідь – дід         спорт – гість 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916832"/>
            <a:ext cx="91440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Із пари слів (почутих від учителя)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назвати те, у якому потрібно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наприкінці писати „ь”.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3600" b="1" dirty="0" smtClean="0">
              <a:solidFill>
                <a:srgbClr val="FF0000"/>
              </a:solidFill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Тінь, осінь,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сіль, сядь,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лебідь, гість. 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0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7200" b="1" i="1" dirty="0" smtClean="0">
                <a:solidFill>
                  <a:srgbClr val="FF00FF"/>
                </a:solidFill>
                <a:latin typeface="Bookman Old Style" pitchFamily="18" charset="0"/>
                <a:cs typeface="Times New Roman" pitchFamily="18" charset="0"/>
              </a:rPr>
              <a:t>Перевірка</a:t>
            </a:r>
            <a:endParaRPr lang="ru-RU" sz="7200" b="1" i="1" dirty="0">
              <a:solidFill>
                <a:srgbClr val="FF00FF"/>
              </a:solidFill>
              <a:latin typeface="Bookman Old Style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1340768"/>
            <a:ext cx="9144000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Замінити слова за зразком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таким чином,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щоб „ь” опинився в середині слова.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3200" b="1" dirty="0" smtClean="0">
              <a:solidFill>
                <a:srgbClr val="FF0000"/>
              </a:solidFill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День – деньки             куль - …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пень – …                     окунь - …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 –…                карамель - …</a:t>
            </a:r>
            <a:endParaRPr kumimoji="0" lang="uk-UA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1763526"/>
            <a:ext cx="914400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Замінити слова за зразком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таким чином,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щоб „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ь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” опинився в середині слова.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3200" b="1" dirty="0" smtClean="0">
              <a:solidFill>
                <a:srgbClr val="FF0000"/>
              </a:solidFill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Ден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ь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ден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ь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             кул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ь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кул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ь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uk-UA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пен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ь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lang="uk-UA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пен</a:t>
            </a:r>
            <a:r>
              <a:rPr lang="uk-UA" sz="3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ь</a:t>
            </a:r>
            <a:r>
              <a:rPr lang="uk-UA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окун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ь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kumimoji="0" lang="uk-UA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окун</a:t>
            </a:r>
            <a:r>
              <a:rPr kumimoji="0" lang="uk-UA" sz="36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ь</a:t>
            </a:r>
            <a:r>
              <a:rPr kumimoji="0" lang="uk-UA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ь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lang="uk-UA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</a:t>
            </a:r>
            <a:r>
              <a:rPr lang="uk-UA" sz="3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ь</a:t>
            </a:r>
            <a:r>
              <a:rPr lang="uk-UA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карамел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ь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</a:t>
            </a:r>
            <a:r>
              <a:rPr lang="uk-UA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карамел</a:t>
            </a:r>
            <a:r>
              <a:rPr lang="uk-UA" sz="3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ь</a:t>
            </a:r>
            <a:r>
              <a:rPr lang="uk-UA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uk-UA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188640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7200" b="1" i="1" dirty="0" smtClean="0">
                <a:solidFill>
                  <a:srgbClr val="FF00FF"/>
                </a:solidFill>
                <a:latin typeface="Bookman Old Style" pitchFamily="18" charset="0"/>
                <a:cs typeface="Times New Roman" pitchFamily="18" charset="0"/>
              </a:rPr>
              <a:t>Перевірка</a:t>
            </a:r>
            <a:endParaRPr lang="ru-RU" sz="7200" b="1" i="1" dirty="0">
              <a:solidFill>
                <a:srgbClr val="FF00FF"/>
              </a:solidFill>
              <a:latin typeface="Bookman Old Style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41678" y="1115457"/>
            <a:ext cx="913262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Замінити звук на інший (опозиційний):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[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с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]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-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[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ш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]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endParaRPr lang="uk-UA" sz="3200" b="1" dirty="0" smtClean="0">
              <a:solidFill>
                <a:srgbClr val="FF0000"/>
              </a:solidFill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endParaRPr kumimoji="0" lang="uk-UA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Сум – …ум                        вас – </a:t>
            </a:r>
            <a:r>
              <a:rPr kumimoji="0" lang="uk-UA" sz="4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каска – </a:t>
            </a:r>
            <a:r>
              <a:rPr kumimoji="0" lang="uk-UA" sz="4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uk-UA" sz="4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нас – на…</a:t>
            </a:r>
            <a:endParaRPr kumimoji="0" lang="uk-UA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1372" y="1844824"/>
            <a:ext cx="913262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Замінити звук на інший (опозиційний):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[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с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]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-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[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ш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]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endParaRPr lang="uk-UA" sz="3200" b="1" dirty="0" smtClean="0">
              <a:solidFill>
                <a:srgbClr val="FF0000"/>
              </a:solidFill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endParaRPr kumimoji="0" lang="uk-UA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Сум – 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                 вас – ва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каска – ка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            нас – на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</a:t>
            </a:r>
            <a:endParaRPr kumimoji="0" lang="uk-UA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0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7200" b="1" i="1" dirty="0" smtClean="0">
                <a:solidFill>
                  <a:srgbClr val="FF00FF"/>
                </a:solidFill>
                <a:latin typeface="Bookman Old Style" pitchFamily="18" charset="0"/>
                <a:cs typeface="Times New Roman" pitchFamily="18" charset="0"/>
              </a:rPr>
              <a:t>Перевірка</a:t>
            </a:r>
            <a:endParaRPr lang="ru-RU" sz="7200" b="1" i="1" dirty="0">
              <a:solidFill>
                <a:srgbClr val="FF00FF"/>
              </a:solidFill>
              <a:latin typeface="Bookman Old Style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620688"/>
            <a:ext cx="9230968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Знайти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r>
              <a:rPr kumimoji="0" lang="uk-UA" sz="4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„сильний”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склад у слові,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простукати слово.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endParaRPr kumimoji="0" lang="uk-UA" sz="4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r>
              <a:rPr kumimoji="0" lang="uk-UA" sz="5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Мама, тато, рука,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r>
              <a:rPr kumimoji="0" lang="uk-UA" sz="5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стіна, дорога, корова,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r>
              <a:rPr kumimoji="0" lang="uk-UA" sz="5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молоко, автомобіль.</a:t>
            </a:r>
            <a:endParaRPr kumimoji="0" lang="uk-UA" sz="4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1269340"/>
            <a:ext cx="9230968" cy="5232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Знайти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r>
              <a:rPr kumimoji="0" lang="uk-UA" sz="4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„сильний”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склад у слові,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простукати слово.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endParaRPr kumimoji="0" lang="uk-UA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r>
              <a:rPr kumimoji="0" lang="uk-UA" sz="5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</a:t>
            </a:r>
            <a:r>
              <a:rPr kumimoji="0" lang="uk-UA" sz="5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ма, </a:t>
            </a:r>
            <a:r>
              <a:rPr kumimoji="0" lang="uk-UA" sz="5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</a:t>
            </a:r>
            <a:r>
              <a:rPr kumimoji="0" lang="uk-UA" sz="5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то, ру</a:t>
            </a:r>
            <a:r>
              <a:rPr kumimoji="0" lang="uk-UA" sz="5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</a:t>
            </a:r>
            <a:r>
              <a:rPr kumimoji="0" lang="uk-UA" sz="5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r>
              <a:rPr kumimoji="0" lang="uk-UA" sz="5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сті</a:t>
            </a:r>
            <a:r>
              <a:rPr kumimoji="0" lang="uk-UA" sz="5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</a:t>
            </a:r>
            <a:r>
              <a:rPr kumimoji="0" lang="uk-UA" sz="5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до</a:t>
            </a:r>
            <a:r>
              <a:rPr kumimoji="0" lang="uk-UA" sz="5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</a:t>
            </a:r>
            <a:r>
              <a:rPr kumimoji="0" lang="uk-UA" sz="5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га, ко</a:t>
            </a:r>
            <a:r>
              <a:rPr kumimoji="0" lang="uk-UA" sz="5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</a:t>
            </a:r>
            <a:r>
              <a:rPr kumimoji="0" lang="uk-UA" sz="5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  <a:tab pos="2114550" algn="l"/>
                <a:tab pos="2132013" algn="ctr"/>
              </a:tabLst>
            </a:pPr>
            <a:r>
              <a:rPr kumimoji="0" lang="uk-UA" sz="5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моло</a:t>
            </a:r>
            <a:r>
              <a:rPr kumimoji="0" lang="uk-UA" sz="5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</a:t>
            </a:r>
            <a:r>
              <a:rPr kumimoji="0" lang="uk-UA" sz="5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автомо</a:t>
            </a:r>
            <a:r>
              <a:rPr kumimoji="0" lang="uk-UA" sz="5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бі</a:t>
            </a:r>
            <a:r>
              <a:rPr kumimoji="0" lang="uk-UA" sz="5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ль.</a:t>
            </a:r>
            <a:endParaRPr kumimoji="0" lang="uk-UA" sz="4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0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7200" b="1" i="1" dirty="0" smtClean="0">
                <a:solidFill>
                  <a:srgbClr val="FF00FF"/>
                </a:solidFill>
                <a:latin typeface="Bookman Old Style" pitchFamily="18" charset="0"/>
                <a:cs typeface="Times New Roman" pitchFamily="18" charset="0"/>
              </a:rPr>
              <a:t>Перевірка</a:t>
            </a:r>
            <a:endParaRPr lang="ru-RU" sz="7200" b="1" i="1" dirty="0">
              <a:solidFill>
                <a:srgbClr val="FF00FF"/>
              </a:solidFill>
              <a:latin typeface="Bookman Old Style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15616" y="0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7200" b="1" i="1" dirty="0" smtClean="0">
                <a:solidFill>
                  <a:srgbClr val="FF00FF"/>
                </a:solidFill>
                <a:latin typeface="Bookman Old Style" pitchFamily="18" charset="0"/>
                <a:cs typeface="Times New Roman" pitchFamily="18" charset="0"/>
              </a:rPr>
              <a:t>Перевірка</a:t>
            </a:r>
            <a:endParaRPr lang="ru-RU" sz="7200" b="1" i="1" dirty="0">
              <a:solidFill>
                <a:srgbClr val="FF00FF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484784"/>
            <a:ext cx="25079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Св</a:t>
            </a:r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то,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03848" y="1484784"/>
            <a:ext cx="23042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шп</a:t>
            </a:r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к,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36096" y="1484784"/>
            <a:ext cx="18085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г,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80312" y="1484784"/>
            <a:ext cx="150207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д,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2852936"/>
            <a:ext cx="19319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дь,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11760" y="2852936"/>
            <a:ext cx="23711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рф,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4048" y="2852936"/>
            <a:ext cx="30652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сінн</a:t>
            </a:r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0" y="980728"/>
            <a:ext cx="9144000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06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Гра</a:t>
            </a:r>
            <a:r>
              <a:rPr lang="ru-RU" sz="1600" b="1" dirty="0" smtClean="0">
                <a:solidFill>
                  <a:srgbClr val="FF0000"/>
                </a:solidFill>
                <a:latin typeface="Bookman Old Style" pitchFamily="18" charset="0"/>
                <a:cs typeface="Arial" pitchFamily="34" charset="0"/>
              </a:rPr>
              <a:t>   </a:t>
            </a:r>
            <a:r>
              <a:rPr kumimoji="0" lang="uk-UA" sz="48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„Ланцюжок”</a:t>
            </a:r>
            <a:endParaRPr kumimoji="0" lang="uk-UA" sz="4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2206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2206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Дібрати ряд слів, </a:t>
            </a:r>
          </a:p>
          <a:p>
            <a:pPr marL="0" marR="0" lvl="0" indent="2206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 кожне наступне слово </a:t>
            </a:r>
          </a:p>
          <a:p>
            <a:pPr marL="0" marR="0" lvl="0" indent="2206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починається з останнього звука </a:t>
            </a:r>
          </a:p>
          <a:p>
            <a:pPr marL="0" marR="0" lvl="0" indent="2206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попереднього слова.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06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5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Кішка – апельсин – нора –…–…–…–…–…</a:t>
            </a:r>
            <a:endParaRPr kumimoji="0" lang="uk-UA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1988840"/>
            <a:ext cx="9144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i="1" dirty="0" smtClean="0">
                <a:latin typeface="Bookman Old Style" pitchFamily="18" charset="0"/>
              </a:rPr>
              <a:t>В презентації використано </a:t>
            </a:r>
          </a:p>
          <a:p>
            <a:pPr algn="ctr"/>
            <a:r>
              <a:rPr lang="uk-UA" i="1" dirty="0" smtClean="0">
                <a:latin typeface="Bookman Old Style" pitchFamily="18" charset="0"/>
              </a:rPr>
              <a:t>матеріали </a:t>
            </a:r>
          </a:p>
          <a:p>
            <a:pPr algn="ctr"/>
            <a:r>
              <a:rPr lang="uk-UA" i="1" dirty="0" smtClean="0">
                <a:latin typeface="Bookman Old Style" pitchFamily="18" charset="0"/>
              </a:rPr>
              <a:t>із підшивки</a:t>
            </a:r>
            <a:r>
              <a:rPr lang="en-US" i="1" dirty="0" smtClean="0">
                <a:latin typeface="Bookman Old Style" pitchFamily="18" charset="0"/>
              </a:rPr>
              <a:t> </a:t>
            </a:r>
            <a:r>
              <a:rPr lang="uk-UA" i="1" dirty="0" smtClean="0">
                <a:latin typeface="Bookman Old Style" pitchFamily="18" charset="0"/>
              </a:rPr>
              <a:t> журналу-газети </a:t>
            </a:r>
            <a:r>
              <a:rPr lang="uk-UA" i="1" dirty="0" err="1" smtClean="0">
                <a:latin typeface="Bookman Old Style" pitchFamily="18" charset="0"/>
              </a:rPr>
              <a:t>“</a:t>
            </a:r>
            <a:r>
              <a:rPr lang="uk-UA" b="1" i="1" dirty="0" err="1" smtClean="0">
                <a:latin typeface="Bookman Old Style" pitchFamily="18" charset="0"/>
              </a:rPr>
              <a:t>Розкажіть</a:t>
            </a:r>
            <a:r>
              <a:rPr lang="uk-UA" b="1" i="1" dirty="0" smtClean="0">
                <a:latin typeface="Bookman Old Style" pitchFamily="18" charset="0"/>
              </a:rPr>
              <a:t> </a:t>
            </a:r>
            <a:r>
              <a:rPr lang="uk-UA" b="1" i="1" dirty="0" err="1" smtClean="0">
                <a:latin typeface="Bookman Old Style" pitchFamily="18" charset="0"/>
              </a:rPr>
              <a:t>онуку</a:t>
            </a:r>
            <a:r>
              <a:rPr lang="uk-UA" i="1" dirty="0" err="1" smtClean="0">
                <a:latin typeface="Bookman Old Style" pitchFamily="18" charset="0"/>
              </a:rPr>
              <a:t>”</a:t>
            </a:r>
            <a:r>
              <a:rPr lang="uk-UA" i="1" dirty="0" smtClean="0">
                <a:latin typeface="Bookman Old Style" pitchFamily="18" charset="0"/>
              </a:rPr>
              <a:t> </a:t>
            </a:r>
          </a:p>
          <a:p>
            <a:pPr algn="ctr"/>
            <a:r>
              <a:rPr lang="uk-UA" i="1" dirty="0" smtClean="0">
                <a:latin typeface="Bookman Old Style" pitchFamily="18" charset="0"/>
              </a:rPr>
              <a:t>за 2007-2008 </a:t>
            </a:r>
            <a:r>
              <a:rPr lang="uk-UA" i="1" dirty="0" err="1" smtClean="0">
                <a:latin typeface="Bookman Old Style" pitchFamily="18" charset="0"/>
              </a:rPr>
              <a:t>р.р</a:t>
            </a:r>
            <a:r>
              <a:rPr lang="uk-UA" i="1" dirty="0" smtClean="0">
                <a:latin typeface="Bookman Old Style" pitchFamily="18" charset="0"/>
              </a:rPr>
              <a:t>.</a:t>
            </a:r>
            <a:r>
              <a:rPr lang="ru-RU" i="1" dirty="0" smtClean="0">
                <a:latin typeface="Bookman Old Style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dirty="0" smtClean="0">
              <a:latin typeface="Bookman Old Style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Bookman Old Style" pitchFamily="18" charset="0"/>
                <a:cs typeface="Times New Roman" pitchFamily="18" charset="0"/>
              </a:rPr>
              <a:t> </a:t>
            </a:r>
          </a:p>
          <a:p>
            <a:pPr algn="ctr"/>
            <a:endParaRPr lang="uk-UA" dirty="0" smtClean="0">
              <a:latin typeface="Bookman Old Style" pitchFamily="18" charset="0"/>
            </a:endParaRPr>
          </a:p>
          <a:p>
            <a:pPr algn="ctr"/>
            <a:r>
              <a:rPr lang="uk-UA" dirty="0" smtClean="0">
                <a:latin typeface="Bookman Old Style" pitchFamily="18" charset="0"/>
              </a:rPr>
              <a:t>  </a:t>
            </a:r>
          </a:p>
          <a:p>
            <a:pPr algn="ctr"/>
            <a:endParaRPr lang="uk-UA" dirty="0" smtClean="0">
              <a:latin typeface="Bookman Old Style" pitchFamily="18" charset="0"/>
            </a:endParaRPr>
          </a:p>
        </p:txBody>
      </p:sp>
      <p:pic>
        <p:nvPicPr>
          <p:cNvPr id="8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 rot="5400000">
            <a:off x="5796136" y="0"/>
            <a:ext cx="3133700" cy="3133700"/>
          </a:xfrm>
          <a:prstGeom prst="rect">
            <a:avLst/>
          </a:prstGeom>
          <a:noFill/>
        </p:spPr>
      </p:pic>
      <p:pic>
        <p:nvPicPr>
          <p:cNvPr id="9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 rot="5400000" flipH="1" flipV="1">
            <a:off x="0" y="3724300"/>
            <a:ext cx="3133700" cy="3133700"/>
          </a:xfrm>
          <a:prstGeom prst="rect">
            <a:avLst/>
          </a:prstGeom>
          <a:noFill/>
        </p:spPr>
      </p:pic>
      <p:pic>
        <p:nvPicPr>
          <p:cNvPr id="10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 rot="16200000" flipH="1">
            <a:off x="0" y="0"/>
            <a:ext cx="3133700" cy="3133700"/>
          </a:xfrm>
          <a:prstGeom prst="rect">
            <a:avLst/>
          </a:prstGeom>
          <a:noFill/>
        </p:spPr>
      </p:pic>
      <p:pic>
        <p:nvPicPr>
          <p:cNvPr id="11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 rot="16200000" flipV="1">
            <a:off x="6010300" y="3724300"/>
            <a:ext cx="3133700" cy="31337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5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 rot="5400000" flipH="1" flipV="1">
            <a:off x="0" y="3724300"/>
            <a:ext cx="3133700" cy="3133700"/>
          </a:xfrm>
          <a:prstGeom prst="rect">
            <a:avLst/>
          </a:prstGeom>
          <a:noFill/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 rot="16200000" flipH="1">
            <a:off x="0" y="0"/>
            <a:ext cx="3133700" cy="3133700"/>
          </a:xfrm>
          <a:prstGeom prst="rect">
            <a:avLst/>
          </a:prstGeom>
          <a:noFill/>
        </p:spPr>
      </p:pic>
      <p:pic>
        <p:nvPicPr>
          <p:cNvPr id="7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 rot="5400000">
            <a:off x="5796136" y="0"/>
            <a:ext cx="3133700" cy="3133700"/>
          </a:xfrm>
          <a:prstGeom prst="rect">
            <a:avLst/>
          </a:prstGeom>
          <a:noFill/>
        </p:spPr>
      </p:pic>
      <p:pic>
        <p:nvPicPr>
          <p:cNvPr id="8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 rot="16200000" flipV="1">
            <a:off x="6010300" y="3724300"/>
            <a:ext cx="3133700" cy="31337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331640" y="188640"/>
            <a:ext cx="6912768" cy="646330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13800" b="1" i="1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Дякую за увагу.</a:t>
            </a:r>
            <a:endParaRPr lang="ru-RU" sz="13800" b="1" i="1" dirty="0">
              <a:ln w="11430"/>
              <a:solidFill>
                <a:srgbClr val="FF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advClick="0" advTm="5000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i="1" dirty="0" smtClean="0">
                <a:solidFill>
                  <a:srgbClr val="FF0000"/>
                </a:solidFill>
                <a:latin typeface="Bookman Old Style" pitchFamily="18" charset="0"/>
              </a:rPr>
              <a:t>Записати слова, вставивши букви </a:t>
            </a:r>
            <a:r>
              <a:rPr lang="uk-UA" sz="4800" b="1" i="1" dirty="0" smtClean="0">
                <a:solidFill>
                  <a:srgbClr val="FF00FF"/>
                </a:solidFill>
                <a:latin typeface="Bookman Old Style" pitchFamily="18" charset="0"/>
              </a:rPr>
              <a:t>з</a:t>
            </a:r>
            <a:r>
              <a:rPr lang="uk-UA" sz="4800" b="1" i="1" dirty="0" smtClean="0">
                <a:solidFill>
                  <a:srgbClr val="FF0000"/>
                </a:solidFill>
                <a:latin typeface="Bookman Old Style" pitchFamily="18" charset="0"/>
              </a:rPr>
              <a:t> або </a:t>
            </a:r>
            <a:r>
              <a:rPr lang="uk-UA" sz="4800" b="1" i="1" dirty="0" smtClean="0">
                <a:solidFill>
                  <a:srgbClr val="FF00FF"/>
                </a:solidFill>
                <a:latin typeface="Bookman Old Style" pitchFamily="18" charset="0"/>
              </a:rPr>
              <a:t>с</a:t>
            </a:r>
            <a:r>
              <a:rPr lang="uk-UA" sz="4800" b="1" i="1" dirty="0" smtClean="0">
                <a:solidFill>
                  <a:srgbClr val="FF0000"/>
                </a:solidFill>
                <a:latin typeface="Bookman Old Style" pitchFamily="18" charset="0"/>
              </a:rPr>
              <a:t>.</a:t>
            </a:r>
            <a:endParaRPr lang="ru-RU" sz="48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276872"/>
            <a:ext cx="914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  …</a:t>
            </a:r>
            <a:r>
              <a:rPr lang="uk-UA" sz="6000" b="1" dirty="0" err="1" smtClean="0">
                <a:latin typeface="Times New Roman" pitchFamily="18" charset="0"/>
                <a:cs typeface="Times New Roman" pitchFamily="18" charset="0"/>
              </a:rPr>
              <a:t>ад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, …</a:t>
            </a:r>
            <a:r>
              <a:rPr lang="uk-UA" sz="6000" b="1" dirty="0" err="1" smtClean="0">
                <a:latin typeface="Times New Roman" pitchFamily="18" charset="0"/>
                <a:cs typeface="Times New Roman" pitchFamily="18" charset="0"/>
              </a:rPr>
              <a:t>лово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, …</a:t>
            </a:r>
            <a:r>
              <a:rPr lang="uk-UA" sz="6000" b="1" dirty="0" err="1" smtClean="0">
                <a:latin typeface="Times New Roman" pitchFamily="18" charset="0"/>
                <a:cs typeface="Times New Roman" pitchFamily="18" charset="0"/>
              </a:rPr>
              <a:t>уб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, …</a:t>
            </a:r>
            <a:r>
              <a:rPr lang="uk-UA" sz="6000" b="1" dirty="0" err="1" smtClean="0">
                <a:latin typeface="Times New Roman" pitchFamily="18" charset="0"/>
                <a:cs typeface="Times New Roman" pitchFamily="18" charset="0"/>
              </a:rPr>
              <a:t>уп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, …</a:t>
            </a:r>
            <a:r>
              <a:rPr lang="uk-UA" sz="6000" b="1" dirty="0" err="1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, …</a:t>
            </a:r>
            <a:r>
              <a:rPr lang="uk-UA" sz="6000" b="1" dirty="0" err="1" smtClean="0">
                <a:latin typeface="Times New Roman" pitchFamily="18" charset="0"/>
                <a:cs typeface="Times New Roman" pitchFamily="18" charset="0"/>
              </a:rPr>
              <a:t>олити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, …</a:t>
            </a:r>
            <a:r>
              <a:rPr lang="uk-UA" sz="6000" b="1" dirty="0" err="1" smtClean="0">
                <a:latin typeface="Times New Roman" pitchFamily="18" charset="0"/>
                <a:cs typeface="Times New Roman" pitchFamily="18" charset="0"/>
              </a:rPr>
              <a:t>амети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, …</a:t>
            </a:r>
            <a:r>
              <a:rPr lang="uk-UA" sz="6000" b="1" dirty="0" err="1" smtClean="0">
                <a:latin typeface="Times New Roman" pitchFamily="18" charset="0"/>
                <a:cs typeface="Times New Roman" pitchFamily="18" charset="0"/>
              </a:rPr>
              <a:t>ин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, …ім.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15616" y="0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7200" b="1" i="1" dirty="0" smtClean="0">
                <a:solidFill>
                  <a:srgbClr val="FF00FF"/>
                </a:solidFill>
                <a:latin typeface="Bookman Old Style" pitchFamily="18" charset="0"/>
                <a:cs typeface="Times New Roman" pitchFamily="18" charset="0"/>
              </a:rPr>
              <a:t>Перевірка</a:t>
            </a:r>
            <a:endParaRPr lang="ru-RU" sz="7200" b="1" i="1" dirty="0">
              <a:solidFill>
                <a:srgbClr val="FF00FF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916832"/>
            <a:ext cx="18356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ад,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1916832"/>
            <a:ext cx="23098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лово,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60032" y="1916832"/>
            <a:ext cx="142955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уб,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16216" y="1916832"/>
            <a:ext cx="15370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уп,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924944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има, </a:t>
            </a:r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олити, </a:t>
            </a:r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амети, </a:t>
            </a:r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ин, </a:t>
            </a:r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ім.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i="1" dirty="0" smtClean="0">
                <a:solidFill>
                  <a:srgbClr val="FF0000"/>
                </a:solidFill>
                <a:latin typeface="Bookman Old Style" pitchFamily="18" charset="0"/>
              </a:rPr>
              <a:t>Записати слова, вставивши пропущені букви </a:t>
            </a:r>
            <a:r>
              <a:rPr lang="uk-UA" sz="4800" b="1" i="1" dirty="0" smtClean="0">
                <a:solidFill>
                  <a:srgbClr val="FF00FF"/>
                </a:solidFill>
                <a:latin typeface="Bookman Old Style" pitchFamily="18" charset="0"/>
              </a:rPr>
              <a:t>с</a:t>
            </a:r>
            <a:r>
              <a:rPr lang="uk-UA" sz="4800" b="1" i="1" dirty="0" smtClean="0">
                <a:solidFill>
                  <a:srgbClr val="FF0000"/>
                </a:solidFill>
                <a:latin typeface="Bookman Old Style" pitchFamily="18" charset="0"/>
              </a:rPr>
              <a:t> або </a:t>
            </a:r>
            <a:r>
              <a:rPr lang="uk-UA" sz="4800" b="1" i="1" dirty="0" smtClean="0">
                <a:solidFill>
                  <a:srgbClr val="FF00FF"/>
                </a:solidFill>
                <a:latin typeface="Bookman Old Style" pitchFamily="18" charset="0"/>
              </a:rPr>
              <a:t>ш</a:t>
            </a:r>
            <a:r>
              <a:rPr lang="uk-UA" sz="4800" b="1" i="1" dirty="0" smtClean="0">
                <a:solidFill>
                  <a:srgbClr val="FF0000"/>
                </a:solidFill>
                <a:latin typeface="Bookman Old Style" pitchFamily="18" charset="0"/>
              </a:rPr>
              <a:t>.</a:t>
            </a:r>
            <a:endParaRPr lang="ru-RU" sz="48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2564904"/>
            <a:ext cx="88924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600" b="1" dirty="0" smtClean="0">
                <a:latin typeface="Times New Roman" pitchFamily="18" charset="0"/>
                <a:cs typeface="Times New Roman" pitchFamily="18" charset="0"/>
              </a:rPr>
              <a:t>  …і…</a:t>
            </a:r>
            <a:r>
              <a:rPr lang="uk-UA" sz="6600" b="1" dirty="0" err="1" smtClean="0"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uk-UA" sz="6600" b="1" dirty="0" smtClean="0">
                <a:latin typeface="Times New Roman" pitchFamily="18" charset="0"/>
                <a:cs typeface="Times New Roman" pitchFamily="18" charset="0"/>
              </a:rPr>
              <a:t>,   …о…е,   …</a:t>
            </a:r>
            <a:r>
              <a:rPr lang="uk-UA" sz="6600" b="1" dirty="0" err="1" smtClean="0">
                <a:latin typeface="Times New Roman" pitchFamily="18" charset="0"/>
                <a:cs typeface="Times New Roman" pitchFamily="18" charset="0"/>
              </a:rPr>
              <a:t>уба</a:t>
            </a:r>
            <a:r>
              <a:rPr lang="uk-UA" sz="6600" b="1" dirty="0" smtClean="0">
                <a:latin typeface="Times New Roman" pitchFamily="18" charset="0"/>
                <a:cs typeface="Times New Roman" pitchFamily="18" charset="0"/>
              </a:rPr>
              <a:t>,   …ум,   …</a:t>
            </a:r>
            <a:r>
              <a:rPr lang="uk-UA" sz="6600" b="1" dirty="0" err="1" smtClean="0">
                <a:latin typeface="Times New Roman" pitchFamily="18" charset="0"/>
                <a:cs typeface="Times New Roman" pitchFamily="18" charset="0"/>
              </a:rPr>
              <a:t>пека</a:t>
            </a:r>
            <a:r>
              <a:rPr lang="uk-UA" sz="6600" b="1" dirty="0" smtClean="0">
                <a:latin typeface="Times New Roman" pitchFamily="18" charset="0"/>
                <a:cs typeface="Times New Roman" pitchFamily="18" charset="0"/>
              </a:rPr>
              <a:t>,   …тар…</a:t>
            </a:r>
            <a:r>
              <a:rPr lang="uk-UA" sz="6600" b="1" dirty="0" err="1" smtClean="0">
                <a:latin typeface="Times New Roman" pitchFamily="18" charset="0"/>
                <a:cs typeface="Times New Roman" pitchFamily="18" charset="0"/>
              </a:rPr>
              <a:t>ий</a:t>
            </a:r>
            <a:r>
              <a:rPr lang="uk-UA" sz="6600" b="1" dirty="0" smtClean="0">
                <a:latin typeface="Times New Roman" pitchFamily="18" charset="0"/>
                <a:cs typeface="Times New Roman" pitchFamily="18" charset="0"/>
              </a:rPr>
              <a:t>,   по…та. 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15616" y="0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7200" b="1" i="1" dirty="0" smtClean="0">
                <a:solidFill>
                  <a:srgbClr val="FF00FF"/>
                </a:solidFill>
                <a:latin typeface="Bookman Old Style" pitchFamily="18" charset="0"/>
                <a:cs typeface="Times New Roman" pitchFamily="18" charset="0"/>
              </a:rPr>
              <a:t>Перевірка</a:t>
            </a:r>
            <a:endParaRPr lang="ru-RU" sz="7200" b="1" i="1" dirty="0">
              <a:solidFill>
                <a:srgbClr val="FF00FF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204864"/>
            <a:ext cx="914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Ш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ть,  </a:t>
            </a:r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е,  </a:t>
            </a:r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уба,     </a:t>
            </a:r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ум,  </a:t>
            </a:r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пека,  </a:t>
            </a:r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тар</a:t>
            </a:r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ий,  по</a:t>
            </a:r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та.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-180528" y="0"/>
            <a:ext cx="93245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5400" b="1" i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Виправити помилки Незнайка та записати речення правильно.</a:t>
            </a:r>
            <a:endParaRPr lang="ru-RU" sz="5400" b="1" i="1" dirty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3068960"/>
            <a:ext cx="102606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b="1" dirty="0" err="1" smtClean="0">
                <a:latin typeface="Times New Roman" pitchFamily="18" charset="0"/>
                <a:cs typeface="Times New Roman" pitchFamily="18" charset="0"/>
              </a:rPr>
              <a:t>Демян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 списав </a:t>
            </a:r>
            <a:r>
              <a:rPr lang="uk-UA" sz="6000" b="1" dirty="0" err="1" smtClean="0">
                <a:latin typeface="Times New Roman" pitchFamily="18" charset="0"/>
                <a:cs typeface="Times New Roman" pitchFamily="18" charset="0"/>
              </a:rPr>
              <a:t>пять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 рядків казки про </a:t>
            </a:r>
            <a:r>
              <a:rPr lang="uk-UA" sz="6000" b="1" dirty="0" err="1" smtClean="0">
                <a:latin typeface="Times New Roman" pitchFamily="18" charset="0"/>
                <a:cs typeface="Times New Roman" pitchFamily="18" charset="0"/>
              </a:rPr>
              <a:t>соломяного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бичка.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15616" y="0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7200" b="1" i="1" dirty="0" smtClean="0">
                <a:solidFill>
                  <a:srgbClr val="FF00FF"/>
                </a:solidFill>
                <a:latin typeface="Bookman Old Style" pitchFamily="18" charset="0"/>
                <a:cs typeface="Times New Roman" pitchFamily="18" charset="0"/>
              </a:rPr>
              <a:t>Перевірка</a:t>
            </a:r>
            <a:endParaRPr lang="ru-RU" sz="7200" b="1" i="1" dirty="0">
              <a:solidFill>
                <a:srgbClr val="FF00FF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844824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6000" b="1" dirty="0" err="1" smtClean="0">
                <a:latin typeface="Times New Roman" pitchFamily="18" charset="0"/>
                <a:cs typeface="Times New Roman" pitchFamily="18" charset="0"/>
              </a:rPr>
              <a:t>Дем</a:t>
            </a:r>
            <a:r>
              <a:rPr lang="en-US" sz="6000" b="1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ˊ</a:t>
            </a:r>
            <a:r>
              <a:rPr lang="uk-UA" sz="6000" b="1" dirty="0" err="1" smtClean="0">
                <a:latin typeface="Times New Roman" pitchFamily="18" charset="0"/>
                <a:cs typeface="Times New Roman" pitchFamily="18" charset="0"/>
              </a:rPr>
              <a:t>ян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 списав </a:t>
            </a:r>
            <a:r>
              <a:rPr lang="uk-UA" sz="6000" b="1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sz="6000" b="1" dirty="0" err="1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ˊ</a:t>
            </a:r>
            <a:r>
              <a:rPr lang="uk-UA" sz="6000" b="1" dirty="0" err="1" smtClean="0">
                <a:latin typeface="Times New Roman" pitchFamily="18" charset="0"/>
                <a:cs typeface="Times New Roman" pitchFamily="18" charset="0"/>
              </a:rPr>
              <a:t>ять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6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рядків казки </a:t>
            </a:r>
          </a:p>
          <a:p>
            <a:pPr algn="ctr"/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про 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uk-UA" sz="6000" b="1" dirty="0" err="1" smtClean="0">
                <a:latin typeface="Times New Roman" pitchFamily="18" charset="0"/>
                <a:cs typeface="Times New Roman" pitchFamily="18" charset="0"/>
              </a:rPr>
              <a:t>олом</a:t>
            </a:r>
            <a:r>
              <a:rPr lang="en-US" sz="6000" b="1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ˊ</a:t>
            </a:r>
            <a:r>
              <a:rPr lang="uk-UA" sz="6000" b="1" dirty="0" err="1" smtClean="0">
                <a:latin typeface="Times New Roman" pitchFamily="18" charset="0"/>
                <a:cs typeface="Times New Roman" pitchFamily="18" charset="0"/>
              </a:rPr>
              <a:t>яного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бичка.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</TotalTime>
  <Words>883</Words>
  <Application>Microsoft Office PowerPoint</Application>
  <PresentationFormat>Экран (4:3)</PresentationFormat>
  <Paragraphs>196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ViP</dc:creator>
  <cp:lastModifiedBy>ViP</cp:lastModifiedBy>
  <cp:revision>43</cp:revision>
  <dcterms:created xsi:type="dcterms:W3CDTF">2017-03-24T19:20:49Z</dcterms:created>
  <dcterms:modified xsi:type="dcterms:W3CDTF">2017-11-11T11:05:17Z</dcterms:modified>
</cp:coreProperties>
</file>