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63" r:id="rId2"/>
    <p:sldId id="265" r:id="rId3"/>
    <p:sldId id="266" r:id="rId4"/>
    <p:sldId id="267" r:id="rId5"/>
    <p:sldId id="257" r:id="rId6"/>
    <p:sldId id="262" r:id="rId7"/>
    <p:sldId id="258" r:id="rId8"/>
    <p:sldId id="259" r:id="rId9"/>
    <p:sldId id="260" r:id="rId10"/>
    <p:sldId id="261" r:id="rId11"/>
    <p:sldId id="269" r:id="rId12"/>
    <p:sldId id="270" r:id="rId13"/>
    <p:sldId id="268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054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115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56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880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985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72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446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956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231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549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53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23854-A71A-4A0C-A23D-915EEAA8F835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F1C2D-BCB4-42A7-BB46-A12DDBEACF1A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631382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787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01" y="1805049"/>
            <a:ext cx="6074229" cy="4049486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97600" y="558140"/>
            <a:ext cx="5832104" cy="61395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/>
              <a:t>«</a:t>
            </a:r>
            <a:r>
              <a:rPr lang="ru-RU" sz="5400" b="1" dirty="0" err="1"/>
              <a:t>Зібратися</a:t>
            </a:r>
            <a:r>
              <a:rPr lang="ru-RU" sz="5400" b="1" dirty="0"/>
              <a:t> разом – </a:t>
            </a:r>
            <a:r>
              <a:rPr lang="ru-RU" sz="5400" b="1" dirty="0" err="1"/>
              <a:t>це</a:t>
            </a:r>
            <a:r>
              <a:rPr lang="ru-RU" sz="5400" b="1" dirty="0"/>
              <a:t> початок, </a:t>
            </a:r>
            <a:r>
              <a:rPr lang="ru-RU" sz="5400" b="1" dirty="0" err="1"/>
              <a:t>триматися</a:t>
            </a:r>
            <a:r>
              <a:rPr lang="ru-RU" sz="5400" b="1" dirty="0"/>
              <a:t> разом – </a:t>
            </a:r>
            <a:r>
              <a:rPr lang="ru-RU" sz="5400" b="1" dirty="0" err="1"/>
              <a:t>це</a:t>
            </a:r>
            <a:r>
              <a:rPr lang="ru-RU" sz="5400" b="1" dirty="0"/>
              <a:t> </a:t>
            </a:r>
            <a:r>
              <a:rPr lang="ru-RU" sz="5400" b="1" dirty="0" err="1"/>
              <a:t>прогрес</a:t>
            </a:r>
            <a:r>
              <a:rPr lang="ru-RU" sz="5400" b="1" dirty="0"/>
              <a:t>, </a:t>
            </a:r>
            <a:r>
              <a:rPr lang="ru-RU" sz="5400" b="1" dirty="0" err="1"/>
              <a:t>працювати</a:t>
            </a:r>
            <a:r>
              <a:rPr lang="ru-RU" sz="5400" b="1" dirty="0"/>
              <a:t> разом – </a:t>
            </a:r>
            <a:r>
              <a:rPr lang="ru-RU" sz="5400" b="1" dirty="0" err="1"/>
              <a:t>це</a:t>
            </a:r>
            <a:r>
              <a:rPr lang="ru-RU" sz="5400" b="1" dirty="0"/>
              <a:t> </a:t>
            </a:r>
            <a:r>
              <a:rPr lang="ru-RU" sz="5400" b="1" dirty="0" err="1"/>
              <a:t>успіх</a:t>
            </a:r>
            <a:r>
              <a:rPr lang="ru-RU" sz="5400" b="1" dirty="0"/>
              <a:t>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93589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Рух по колу – це періодичний рух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587" y="1720056"/>
            <a:ext cx="7362825" cy="4286250"/>
          </a:xfrm>
        </p:spPr>
      </p:pic>
    </p:spTree>
    <p:extLst>
      <p:ext uri="{BB962C8B-B14F-4D97-AF65-F5344CB8AC3E}">
        <p14:creationId xmlns:p14="http://schemas.microsoft.com/office/powerpoint/2010/main" val="421987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17517" y="463138"/>
                <a:ext cx="11103428" cy="5504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1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11500" b="1" i="1" smtClean="0">
                            <a:latin typeface="Cambria Math" panose="02040503050406030204" pitchFamily="18" charset="0"/>
                          </a:rPr>
                          <m:t>Т</m:t>
                        </m:r>
                      </m:e>
                      <m:sub>
                        <m:r>
                          <a:rPr lang="uk-UA" sz="11500" b="1" i="1" smtClean="0">
                            <a:latin typeface="Cambria Math" panose="02040503050406030204" pitchFamily="18" charset="0"/>
                          </a:rPr>
                          <m:t>сек.</m:t>
                        </m:r>
                      </m:sub>
                    </m:sSub>
                  </m:oMath>
                </a14:m>
                <a:r>
                  <a:rPr lang="ru-RU" sz="11500" b="1" dirty="0" smtClean="0"/>
                  <a:t>= 60с = 1хв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1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11500" b="1" i="1" smtClean="0">
                            <a:latin typeface="Cambria Math" panose="02040503050406030204" pitchFamily="18" charset="0"/>
                          </a:rPr>
                          <m:t>Т</m:t>
                        </m:r>
                      </m:e>
                      <m:sub>
                        <m:r>
                          <a:rPr lang="uk-UA" sz="11500" b="1" i="1" smtClean="0">
                            <a:latin typeface="Cambria Math" panose="02040503050406030204" pitchFamily="18" charset="0"/>
                          </a:rPr>
                          <m:t>хв</m:t>
                        </m:r>
                      </m:sub>
                    </m:sSub>
                  </m:oMath>
                </a14:m>
                <a:r>
                  <a:rPr lang="ru-RU" sz="11500" b="1" dirty="0" smtClean="0"/>
                  <a:t> = 60хв = 1год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1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11500" b="1" i="1" smtClean="0">
                            <a:latin typeface="Cambria Math" panose="02040503050406030204" pitchFamily="18" charset="0"/>
                          </a:rPr>
                          <m:t>Т</m:t>
                        </m:r>
                      </m:e>
                      <m:sub>
                        <m:r>
                          <a:rPr lang="uk-UA" sz="11500" b="1" i="1" smtClean="0">
                            <a:latin typeface="Cambria Math" panose="02040503050406030204" pitchFamily="18" charset="0"/>
                          </a:rPr>
                          <m:t>год</m:t>
                        </m:r>
                      </m:sub>
                    </m:sSub>
                  </m:oMath>
                </a14:m>
                <a:r>
                  <a:rPr lang="ru-RU" sz="11500" b="1" dirty="0" smtClean="0"/>
                  <a:t> = 12год</a:t>
                </a:r>
                <a:endParaRPr lang="ru-RU" sz="11500" b="1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517" y="463138"/>
                <a:ext cx="11103428" cy="5504840"/>
              </a:xfrm>
              <a:prstGeom prst="rect">
                <a:avLst/>
              </a:prstGeom>
              <a:blipFill rotWithShape="0">
                <a:blip r:embed="rId2"/>
                <a:stretch>
                  <a:fillRect t="-7198" r="-5214" b="-127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8579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783771" y="486888"/>
                <a:ext cx="10735294" cy="5846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8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сек</m:t>
                        </m:r>
                      </m:sub>
                    </m:sSub>
                  </m:oMath>
                </a14:m>
                <a:r>
                  <a:rPr lang="ru-RU" sz="8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60</m:t>
                        </m:r>
                      </m:den>
                    </m:f>
                  </m:oMath>
                </a14:m>
                <a:r>
                  <a:rPr lang="ru-RU" sz="88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8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8800" b="0" i="1" dirty="0" smtClean="0">
                            <a:latin typeface="Cambria Math" panose="02040503050406030204" pitchFamily="18" charset="0"/>
                          </a:rPr>
                          <m:t>с</m:t>
                        </m:r>
                      </m:e>
                      <m:sup>
                        <m:r>
                          <a:rPr lang="uk-UA" sz="8800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ru-RU" sz="8800" dirty="0" smtClean="0"/>
                  <a:t> = 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8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хв</m:t>
                        </m:r>
                      </m:e>
                      <m:sup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ru-RU" sz="88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8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хв</m:t>
                        </m:r>
                      </m:sub>
                    </m:sSub>
                  </m:oMath>
                </a14:m>
                <a:r>
                  <a:rPr lang="ru-RU" sz="8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60</m:t>
                        </m:r>
                      </m:den>
                    </m:f>
                  </m:oMath>
                </a14:m>
                <a:r>
                  <a:rPr lang="ru-RU" sz="88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8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8800" b="0" i="1" dirty="0" smtClean="0">
                            <a:latin typeface="Cambria Math" panose="02040503050406030204" pitchFamily="18" charset="0"/>
                          </a:rPr>
                          <m:t>хв</m:t>
                        </m:r>
                      </m:e>
                      <m:sup>
                        <m:r>
                          <a:rPr lang="uk-UA" sz="8800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ru-RU" sz="8800" dirty="0" smtClean="0"/>
                  <a:t> = 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8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год</m:t>
                        </m:r>
                      </m:e>
                      <m:sup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ru-RU" sz="88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8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год</m:t>
                        </m:r>
                      </m:sub>
                    </m:sSub>
                  </m:oMath>
                </a14:m>
                <a:r>
                  <a:rPr lang="ru-RU" sz="8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uk-UA" sz="88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88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8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sz="8800" b="0" i="1" dirty="0" smtClean="0">
                            <a:latin typeface="Cambria Math" panose="02040503050406030204" pitchFamily="18" charset="0"/>
                          </a:rPr>
                          <m:t>год</m:t>
                        </m:r>
                      </m:e>
                      <m:sup>
                        <m:r>
                          <a:rPr lang="uk-UA" sz="8800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71" y="486888"/>
                <a:ext cx="10735294" cy="5846024"/>
              </a:xfrm>
              <a:prstGeom prst="rect">
                <a:avLst/>
              </a:prstGeom>
              <a:blipFill rotWithShape="0">
                <a:blip r:embed="rId2"/>
                <a:stretch>
                  <a:fillRect t="-209" b="-52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2501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45" y="1352439"/>
            <a:ext cx="10829862" cy="42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38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7200" dirty="0" smtClean="0"/>
              <a:t>Задача для 1 групи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dirty="0" err="1"/>
              <a:t>З</a:t>
            </a:r>
            <a:r>
              <a:rPr lang="ru-RU" sz="6000" b="1" dirty="0" err="1" smtClean="0"/>
              <a:t>найти</a:t>
            </a:r>
            <a:r>
              <a:rPr lang="ru-RU" sz="6000" b="1" dirty="0" smtClean="0"/>
              <a:t> </a:t>
            </a:r>
            <a:r>
              <a:rPr lang="ru-RU" sz="6000" b="1" dirty="0" err="1"/>
              <a:t>швидкість</a:t>
            </a:r>
            <a:r>
              <a:rPr lang="ru-RU" sz="6000" b="1" dirty="0"/>
              <a:t> </a:t>
            </a:r>
            <a:r>
              <a:rPr lang="ru-RU" sz="6000" b="1" dirty="0" err="1"/>
              <a:t>руху</a:t>
            </a:r>
            <a:r>
              <a:rPr lang="ru-RU" sz="6000" b="1" dirty="0"/>
              <a:t> </a:t>
            </a:r>
            <a:r>
              <a:rPr lang="ru-RU" sz="6000" b="1" dirty="0" err="1"/>
              <a:t>автомобіля</a:t>
            </a:r>
            <a:r>
              <a:rPr lang="ru-RU" sz="6000" b="1" dirty="0"/>
              <a:t>, </a:t>
            </a:r>
            <a:r>
              <a:rPr lang="ru-RU" sz="6000" b="1" dirty="0" err="1"/>
              <a:t>якщо</a:t>
            </a:r>
            <a:r>
              <a:rPr lang="ru-RU" sz="6000" b="1" dirty="0"/>
              <a:t> </a:t>
            </a:r>
            <a:r>
              <a:rPr lang="ru-RU" sz="6000" b="1" dirty="0" err="1"/>
              <a:t>його</a:t>
            </a:r>
            <a:r>
              <a:rPr lang="ru-RU" sz="6000" b="1" dirty="0"/>
              <a:t> колеса </a:t>
            </a:r>
            <a:r>
              <a:rPr lang="ru-RU" sz="6000" b="1" dirty="0" err="1"/>
              <a:t>радіусом</a:t>
            </a:r>
            <a:r>
              <a:rPr lang="ru-RU" sz="6000" b="1" dirty="0"/>
              <a:t> 30см </a:t>
            </a:r>
            <a:r>
              <a:rPr lang="ru-RU" sz="6000" b="1" dirty="0" err="1"/>
              <a:t>роблять</a:t>
            </a:r>
            <a:r>
              <a:rPr lang="ru-RU" sz="6000" b="1"/>
              <a:t> </a:t>
            </a:r>
            <a:r>
              <a:rPr lang="ru-RU" sz="6000" b="1" smtClean="0"/>
              <a:t>           600 </a:t>
            </a:r>
            <a:r>
              <a:rPr lang="ru-RU" sz="6000" b="1" dirty="0" err="1"/>
              <a:t>обертів</a:t>
            </a:r>
            <a:r>
              <a:rPr lang="ru-RU" sz="6000" b="1" dirty="0"/>
              <a:t> за 1 </a:t>
            </a:r>
            <a:r>
              <a:rPr lang="ru-RU" sz="6000" b="1" dirty="0" err="1"/>
              <a:t>хвилину</a:t>
            </a:r>
            <a:r>
              <a:rPr lang="ru-RU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49025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5631" y="201881"/>
            <a:ext cx="1166156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/>
              <a:t>10м/с = 36км/год</a:t>
            </a:r>
          </a:p>
          <a:p>
            <a:pPr algn="ctr"/>
            <a:r>
              <a:rPr lang="uk-UA" sz="9600" b="1" dirty="0" smtClean="0"/>
              <a:t>15м/с = 54км/год</a:t>
            </a:r>
          </a:p>
          <a:p>
            <a:pPr algn="ctr"/>
            <a:r>
              <a:rPr lang="uk-UA" sz="9600" b="1" dirty="0" smtClean="0"/>
              <a:t>20м/с = 72км/год</a:t>
            </a:r>
          </a:p>
          <a:p>
            <a:pPr algn="ctr"/>
            <a:r>
              <a:rPr lang="uk-UA" sz="9600" b="1" dirty="0" smtClean="0"/>
              <a:t>25м/с = 90км/год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699612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6328043"/>
          </a:xfrm>
        </p:spPr>
        <p:txBody>
          <a:bodyPr>
            <a:noAutofit/>
          </a:bodyPr>
          <a:lstStyle/>
          <a:p>
            <a:r>
              <a:rPr lang="uk-UA" sz="8000" b="1" dirty="0"/>
              <a:t>«Рівномірний рух матеріальної точки по колу. Період обертання</a:t>
            </a:r>
            <a:r>
              <a:rPr lang="uk-UA" sz="8000" b="1" dirty="0" smtClean="0"/>
              <a:t>»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192089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000" b="1" dirty="0" smtClean="0"/>
              <a:t>Мета уроку:</a:t>
            </a:r>
            <a:endParaRPr lang="ru-RU" sz="8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257799"/>
          </a:xfrm>
        </p:spPr>
        <p:txBody>
          <a:bodyPr>
            <a:noAutofit/>
          </a:bodyPr>
          <a:lstStyle/>
          <a:p>
            <a:pPr lvl="0"/>
            <a:r>
              <a:rPr lang="uk-UA" sz="3600" b="1" dirty="0"/>
              <a:t>Познайомитесь з особливостями обертального руху тіла та з його характеристиками.</a:t>
            </a:r>
            <a:endParaRPr lang="ru-RU" sz="3600" b="1" dirty="0"/>
          </a:p>
          <a:p>
            <a:pPr lvl="0"/>
            <a:r>
              <a:rPr lang="uk-UA" sz="3600" b="1" dirty="0"/>
              <a:t>Навчитесь аналізувати обертальний рух та розраховувати період, частоту та лінійну швидкість матеріальної точки.</a:t>
            </a:r>
            <a:endParaRPr lang="ru-RU" sz="3600" b="1" dirty="0"/>
          </a:p>
          <a:p>
            <a:r>
              <a:rPr lang="uk-UA" sz="3600" b="1" dirty="0"/>
              <a:t>Маю надію, що сьогодні ви будете активними на </a:t>
            </a:r>
            <a:r>
              <a:rPr lang="uk-UA" sz="3600" b="1" dirty="0" err="1"/>
              <a:t>уроці</a:t>
            </a:r>
            <a:r>
              <a:rPr lang="uk-UA" sz="3600" b="1" dirty="0"/>
              <a:t> та після вивчення даної теми ви забажаєте самостійно спостерігати та досліджувати обертальний рух у природі та техніці.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963909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Смерч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320" y="1200602"/>
            <a:ext cx="7243948" cy="5425968"/>
          </a:xfrm>
        </p:spPr>
      </p:pic>
    </p:spTree>
    <p:extLst>
      <p:ext uri="{BB962C8B-B14F-4D97-AF65-F5344CB8AC3E}">
        <p14:creationId xmlns:p14="http://schemas.microsoft.com/office/powerpoint/2010/main" val="31722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Карусель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32" y="1195612"/>
            <a:ext cx="8354044" cy="5513946"/>
          </a:xfrm>
        </p:spPr>
      </p:pic>
    </p:spTree>
    <p:extLst>
      <p:ext uri="{BB962C8B-B14F-4D97-AF65-F5344CB8AC3E}">
        <p14:creationId xmlns:p14="http://schemas.microsoft.com/office/powerpoint/2010/main" val="22159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Сонячна система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557" y="1187532"/>
            <a:ext cx="9804744" cy="5375342"/>
          </a:xfrm>
        </p:spPr>
      </p:pic>
    </p:spTree>
    <p:extLst>
      <p:ext uri="{BB962C8B-B14F-4D97-AF65-F5344CB8AC3E}">
        <p14:creationId xmlns:p14="http://schemas.microsoft.com/office/powerpoint/2010/main" val="313063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Галактика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173" y="1173916"/>
            <a:ext cx="8800025" cy="5500016"/>
          </a:xfrm>
        </p:spPr>
      </p:pic>
    </p:spTree>
    <p:extLst>
      <p:ext uri="{BB962C8B-B14F-4D97-AF65-F5344CB8AC3E}">
        <p14:creationId xmlns:p14="http://schemas.microsoft.com/office/powerpoint/2010/main" val="189820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Автомобіль під час повороту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963" y="1223158"/>
            <a:ext cx="8702237" cy="5438899"/>
          </a:xfrm>
        </p:spPr>
      </p:pic>
    </p:spTree>
    <p:extLst>
      <p:ext uri="{BB962C8B-B14F-4D97-AF65-F5344CB8AC3E}">
        <p14:creationId xmlns:p14="http://schemas.microsoft.com/office/powerpoint/2010/main" val="132829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113</TotalTime>
  <Words>136</Words>
  <Application>Microsoft Office PowerPoint</Application>
  <PresentationFormat>Широкоэкранный</PresentationFormat>
  <Paragraphs>24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Cambria Math</vt:lpstr>
      <vt:lpstr>La mente</vt:lpstr>
      <vt:lpstr>Презентация PowerPoint</vt:lpstr>
      <vt:lpstr>Презентация PowerPoint</vt:lpstr>
      <vt:lpstr>«Рівномірний рух матеріальної точки по колу. Період обертання»</vt:lpstr>
      <vt:lpstr>Мета уроку:</vt:lpstr>
      <vt:lpstr>Смерч </vt:lpstr>
      <vt:lpstr>Карусель</vt:lpstr>
      <vt:lpstr>Сонячна система</vt:lpstr>
      <vt:lpstr>Галактика</vt:lpstr>
      <vt:lpstr>Автомобіль під час повороту</vt:lpstr>
      <vt:lpstr>Рух по колу – це періодичний рух</vt:lpstr>
      <vt:lpstr>Презентация PowerPoint</vt:lpstr>
      <vt:lpstr>Презентация PowerPoint</vt:lpstr>
      <vt:lpstr>Презентация PowerPoint</vt:lpstr>
      <vt:lpstr>Задача для 1 групи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Рух по колу</dc:title>
  <dc:creator>blago</dc:creator>
  <cp:lastModifiedBy>blago</cp:lastModifiedBy>
  <cp:revision>10</cp:revision>
  <dcterms:created xsi:type="dcterms:W3CDTF">2017-11-07T06:07:19Z</dcterms:created>
  <dcterms:modified xsi:type="dcterms:W3CDTF">2017-11-13T07:20:43Z</dcterms:modified>
</cp:coreProperties>
</file>